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8" r:id="rId3"/>
    <p:sldId id="272" r:id="rId4"/>
    <p:sldId id="284" r:id="rId5"/>
    <p:sldId id="274" r:id="rId6"/>
    <p:sldId id="275" r:id="rId7"/>
    <p:sldId id="278" r:id="rId8"/>
    <p:sldId id="279" r:id="rId9"/>
    <p:sldId id="280" r:id="rId10"/>
    <p:sldId id="286" r:id="rId11"/>
    <p:sldId id="285" r:id="rId12"/>
    <p:sldId id="281" r:id="rId13"/>
    <p:sldId id="283" r:id="rId14"/>
    <p:sldId id="289" r:id="rId15"/>
    <p:sldId id="290" r:id="rId16"/>
    <p:sldId id="291" r:id="rId17"/>
    <p:sldId id="294" r:id="rId18"/>
    <p:sldId id="292" r:id="rId19"/>
    <p:sldId id="293" r:id="rId20"/>
    <p:sldId id="282" r:id="rId21"/>
    <p:sldId id="287" r:id="rId22"/>
    <p:sldId id="288" r:id="rId23"/>
    <p:sldId id="270" r:id="rId24"/>
    <p:sldId id="295" r:id="rId25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94"/>
  </p:normalViewPr>
  <p:slideViewPr>
    <p:cSldViewPr snapToGrid="0">
      <p:cViewPr varScale="1">
        <p:scale>
          <a:sx n="107" d="100"/>
          <a:sy n="107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B5F2B-AC67-47D5-A016-9A8BDD67B2DD}" type="datetimeFigureOut">
              <a:rPr lang="da-DK" smtClean="0"/>
              <a:t>24-04-2024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7BC43-30A0-4FAA-9784-A0DA532A05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6348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E1321-DC96-926B-FF26-70F7FF1AE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3CD0042-1FF8-A174-8D0D-B58CC5440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E1D0317-B5AD-B01B-EC9F-6D0848086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0026-26AF-D846-A360-4BE116E54DA9}" type="datetimeFigureOut">
              <a:rPr lang="da-DK" smtClean="0"/>
              <a:t>24-04-2024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FE9FB4D-E2A6-D112-81EF-5FF8580C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960DCCB-D8A6-43F6-28EE-47DEDAD37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0AC-075C-A84D-9604-ADA4DB1FB9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6280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953E9F-1445-B8E8-05A2-7409E1BA8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886D6BB-898D-8D2A-6008-34B836907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53B3886-B473-42BA-4753-64043E38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0026-26AF-D846-A360-4BE116E54DA9}" type="datetimeFigureOut">
              <a:rPr lang="da-DK" smtClean="0"/>
              <a:t>24-04-2024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F59EAE0-368D-9F85-3F6D-6D6E1FE6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F69310-EF4C-03C4-7938-4938BBD4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0AC-075C-A84D-9604-ADA4DB1FB9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350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85F07A7-7F15-FB6B-D8A2-D60FB39AF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DA46937-6DFD-CB3D-6895-95511E321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EB9E2B4-7E82-5708-E3F2-66D4C997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0026-26AF-D846-A360-4BE116E54DA9}" type="datetimeFigureOut">
              <a:rPr lang="da-DK" smtClean="0"/>
              <a:t>24-04-2024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3BF178B-0C0E-5B8C-5F5F-B0015E412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4D98431-109B-AFCE-629D-2773424C8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0AC-075C-A84D-9604-ADA4DB1FB9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51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1153DD-A6EB-AC42-D5F0-845F5840D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17ABED9-ABAB-D737-F743-E5C8984BA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C5C21F3-4197-6F45-2141-644F3C33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0026-26AF-D846-A360-4BE116E54DA9}" type="datetimeFigureOut">
              <a:rPr lang="da-DK" smtClean="0"/>
              <a:t>24-04-2024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E10019A-902E-946F-1412-DC1C62615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C98C1B-1F1E-D737-7E49-1DA978328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0AC-075C-A84D-9604-ADA4DB1FB9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216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C9F74-F0E0-63CD-80D6-C1193752A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EB0E083-11E0-2C8D-36BF-E964D47D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A12C11A-3D76-1C74-04C2-EA33AFA6C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0026-26AF-D846-A360-4BE116E54DA9}" type="datetimeFigureOut">
              <a:rPr lang="da-DK" smtClean="0"/>
              <a:t>24-04-2024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8CC5413-EEAE-6837-412A-D9BABABD1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FD300A7-CB2B-50EE-D5B0-D52F7C10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0AC-075C-A84D-9604-ADA4DB1FB9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709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7C9ECA-C8B6-3671-E743-792509381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4D9CBEC-EABF-DAE9-475C-E80ECB182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C92B428-7FA6-B21E-6F1F-E78489C81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FFC2149-071A-37F5-2EBE-49290322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0026-26AF-D846-A360-4BE116E54DA9}" type="datetimeFigureOut">
              <a:rPr lang="da-DK" smtClean="0"/>
              <a:t>24-04-2024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3603553-6384-448D-0FB1-B55DC3E11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66F8F73-34A0-DCF8-3007-F0747469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0AC-075C-A84D-9604-ADA4DB1FB9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289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E7269-13C6-00A0-A6C3-FAEB07EFA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49B7A6F-7CA0-CC3C-22F5-935C420A1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67D1AEA-BDFD-D935-C677-16784ACA9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1EE0ADB-ED47-D913-860D-63D8F3B7A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F174C2F-8101-3C19-C32C-B292A6339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05DB069-514D-0275-B104-0272DF26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0026-26AF-D846-A360-4BE116E54DA9}" type="datetimeFigureOut">
              <a:rPr lang="da-DK" smtClean="0"/>
              <a:t>24-04-2024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11FD533-8E52-C713-68A0-F91F31D0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11CE51E-447E-39FB-D443-35FD735C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0AC-075C-A84D-9604-ADA4DB1FB9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083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E19AE3-3A60-E205-4D33-D1FD9117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D8E528B-94D3-139D-EDD5-464ED37B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0026-26AF-D846-A360-4BE116E54DA9}" type="datetimeFigureOut">
              <a:rPr lang="da-DK" smtClean="0"/>
              <a:t>24-04-2024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836A000-4827-2632-1194-FD1F70A40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5DE5D28-D5E4-0453-2935-DD911B76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0AC-075C-A84D-9604-ADA4DB1FB9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83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549F22A-E83C-0E7D-12EA-03FDC7E7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0026-26AF-D846-A360-4BE116E54DA9}" type="datetimeFigureOut">
              <a:rPr lang="da-DK" smtClean="0"/>
              <a:t>24-04-2024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A720D43-4CE5-1CF0-7685-4ACCC67A2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B917663-BC5A-2815-723F-C1FAC8CCE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0AC-075C-A84D-9604-ADA4DB1FB9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078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FE59D-AD2B-9B00-A29B-5DBA33BF0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B90C8D-96DB-BB86-E8CD-42AFC43D4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8119824-3154-89E6-D22E-F6CF3EBBA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2A30FAF-5D96-1891-498C-D5123E9B9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0026-26AF-D846-A360-4BE116E54DA9}" type="datetimeFigureOut">
              <a:rPr lang="da-DK" smtClean="0"/>
              <a:t>24-04-2024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BBF387-0291-8BAE-B3C6-C7AC48C26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B9B1964-7EFE-FDCA-A299-15B215F43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0AC-075C-A84D-9604-ADA4DB1FB9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236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274BE-E0BC-FA92-819D-D4623BF36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37C9CAF-F36B-8374-4C41-B724C5EA2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B64B0A1-6491-1635-923E-F320FE548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3E4BF53-A0CB-E9AB-79ED-188ACFC92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0026-26AF-D846-A360-4BE116E54DA9}" type="datetimeFigureOut">
              <a:rPr lang="da-DK" smtClean="0"/>
              <a:t>24-04-2024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DA17955-D4A8-A8EF-576B-7EEFA5BF0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B1A1568-624E-C3DE-B9C5-4BFD2F42B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0AC-075C-A84D-9604-ADA4DB1FB9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830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728BE5E-4670-9900-79C9-A20EE61A7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09F3AD8-6266-0813-5435-00FB4AD68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1D4B3A-5679-315E-92CD-9D11249A85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F0026-26AF-D846-A360-4BE116E54DA9}" type="datetimeFigureOut">
              <a:rPr lang="da-DK" smtClean="0"/>
              <a:t>24-04-2024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0238A74-26E8-4509-23DD-67A87422C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A83CC18-A8CE-92FF-5796-755CFAF09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DB0AC-075C-A84D-9604-ADA4DB1FB9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268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el 3">
            <a:extLst>
              <a:ext uri="{FF2B5EF4-FFF2-40B4-BE49-F238E27FC236}">
                <a16:creationId xmlns:a16="http://schemas.microsoft.com/office/drawing/2014/main" id="{27532C4F-A2FB-CC57-508E-432EA2F30CFF}"/>
              </a:ext>
            </a:extLst>
          </p:cNvPr>
          <p:cNvSpPr/>
          <p:nvPr/>
        </p:nvSpPr>
        <p:spPr>
          <a:xfrm>
            <a:off x="333632" y="321276"/>
            <a:ext cx="11553568" cy="622780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8000" dirty="0">
                <a:solidFill>
                  <a:schemeClr val="accent6"/>
                </a:solidFill>
              </a:rPr>
              <a:t>Velkommen</a:t>
            </a:r>
          </a:p>
          <a:p>
            <a:pPr algn="ctr"/>
            <a:r>
              <a:rPr lang="da-DK" sz="5400" dirty="0">
                <a:solidFill>
                  <a:schemeClr val="tx1"/>
                </a:solidFill>
              </a:rPr>
              <a:t>Formands- og kasserermøder 2024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BCC7146-19CF-4CCC-85E0-5ECA4E28ED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5690" y="5284768"/>
            <a:ext cx="3501161" cy="986041"/>
          </a:xfrm>
          <a:prstGeom prst="rect">
            <a:avLst/>
          </a:prstGeom>
          <a:noFill/>
          <a:ln>
            <a:noFill/>
          </a:ln>
          <a:effectLst>
            <a:outerShdw blurRad="7239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959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el 3">
            <a:extLst>
              <a:ext uri="{FF2B5EF4-FFF2-40B4-BE49-F238E27FC236}">
                <a16:creationId xmlns:a16="http://schemas.microsoft.com/office/drawing/2014/main" id="{27532C4F-A2FB-CC57-508E-432EA2F30CFF}"/>
              </a:ext>
            </a:extLst>
          </p:cNvPr>
          <p:cNvSpPr/>
          <p:nvPr/>
        </p:nvSpPr>
        <p:spPr>
          <a:xfrm>
            <a:off x="333632" y="321276"/>
            <a:ext cx="11553568" cy="622780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400" b="1" i="1" dirty="0">
                <a:solidFill>
                  <a:schemeClr val="tx1"/>
                </a:solidFill>
              </a:rPr>
              <a:t>Oprettelse af ny konto under Indre Missions Cvr-nummer: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b="1" i="1" dirty="0">
                <a:solidFill>
                  <a:schemeClr val="tx1"/>
                </a:solidFill>
              </a:rPr>
              <a:t>Nuværende faste overførselsaftaler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a-DK" sz="3600" b="1" i="1" dirty="0">
                <a:solidFill>
                  <a:schemeClr val="tx1"/>
                </a:solidFill>
              </a:rPr>
              <a:t>Giver skal oplyses om nyt kontonummer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da-DK" sz="3600" b="1" i="1" dirty="0">
              <a:solidFill>
                <a:schemeClr val="tx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da-DK" sz="3600" b="1" i="1" dirty="0">
              <a:solidFill>
                <a:schemeClr val="tx1"/>
              </a:solidFill>
            </a:endParaRPr>
          </a:p>
          <a:p>
            <a:pPr lvl="1" algn="ctr"/>
            <a:r>
              <a:rPr lang="da-DK" sz="4400" b="1" i="1" dirty="0">
                <a:solidFill>
                  <a:schemeClr val="tx1"/>
                </a:solidFill>
              </a:rPr>
              <a:t>Fradragsberettigede gaver skal gives med indbetaling til den nye konto!</a:t>
            </a:r>
          </a:p>
          <a:p>
            <a:pPr lvl="2"/>
            <a:endParaRPr lang="da-DK" sz="3600" b="1" i="1" dirty="0">
              <a:solidFill>
                <a:schemeClr val="tx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952B3FD-50AB-4475-BCDB-D1045EB7A2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5690" y="5284768"/>
            <a:ext cx="3501161" cy="986041"/>
          </a:xfrm>
          <a:prstGeom prst="rect">
            <a:avLst/>
          </a:prstGeom>
          <a:noFill/>
          <a:ln>
            <a:noFill/>
          </a:ln>
          <a:effectLst>
            <a:outerShdw blurRad="7239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166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el 3">
            <a:extLst>
              <a:ext uri="{FF2B5EF4-FFF2-40B4-BE49-F238E27FC236}">
                <a16:creationId xmlns:a16="http://schemas.microsoft.com/office/drawing/2014/main" id="{27532C4F-A2FB-CC57-508E-432EA2F30CFF}"/>
              </a:ext>
            </a:extLst>
          </p:cNvPr>
          <p:cNvSpPr/>
          <p:nvPr/>
        </p:nvSpPr>
        <p:spPr>
          <a:xfrm>
            <a:off x="333632" y="321276"/>
            <a:ext cx="11553568" cy="622780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400" b="1" i="1" dirty="0">
                <a:solidFill>
                  <a:schemeClr val="tx1"/>
                </a:solidFill>
              </a:rPr>
              <a:t>Oprettelse af ny konto under Indre Missions Cvr-nummer:</a:t>
            </a:r>
          </a:p>
          <a:p>
            <a:endParaRPr lang="da-DK" sz="3400" b="1" i="1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b="1" i="1" dirty="0">
                <a:solidFill>
                  <a:schemeClr val="tx1"/>
                </a:solidFill>
              </a:rPr>
              <a:t>Der opkræves 500 kr. pr. år pr. enhed som tildeles nyt kontonummer til gaver. </a:t>
            </a:r>
          </a:p>
          <a:p>
            <a:endParaRPr lang="da-DK" sz="3600" b="1" i="1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b="1" i="1" dirty="0">
                <a:solidFill>
                  <a:schemeClr val="tx1"/>
                </a:solidFill>
              </a:rPr>
              <a:t>Gebyret tilfalder Indre Mission Danmark for administration af ny aftale og efterfølgende opfølgning</a:t>
            </a:r>
          </a:p>
          <a:p>
            <a:pPr lvl="2"/>
            <a:endParaRPr lang="da-DK" sz="3600" b="1" i="1" dirty="0">
              <a:solidFill>
                <a:schemeClr val="tx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29EDD7B-6E60-447E-A32D-530A9A9A2F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5690" y="5284768"/>
            <a:ext cx="3501161" cy="986041"/>
          </a:xfrm>
          <a:prstGeom prst="rect">
            <a:avLst/>
          </a:prstGeom>
          <a:noFill/>
          <a:ln>
            <a:noFill/>
          </a:ln>
          <a:effectLst>
            <a:outerShdw blurRad="7239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893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el 3">
            <a:extLst>
              <a:ext uri="{FF2B5EF4-FFF2-40B4-BE49-F238E27FC236}">
                <a16:creationId xmlns:a16="http://schemas.microsoft.com/office/drawing/2014/main" id="{27532C4F-A2FB-CC57-508E-432EA2F30CFF}"/>
              </a:ext>
            </a:extLst>
          </p:cNvPr>
          <p:cNvSpPr/>
          <p:nvPr/>
        </p:nvSpPr>
        <p:spPr>
          <a:xfrm>
            <a:off x="333632" y="321276"/>
            <a:ext cx="11553568" cy="622780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400" b="1" i="1" dirty="0">
                <a:solidFill>
                  <a:schemeClr val="tx1"/>
                </a:solidFill>
              </a:rPr>
              <a:t>Øvrige bankkonti: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a-DK" sz="3600" b="1" i="1" dirty="0">
                <a:solidFill>
                  <a:schemeClr val="tx1"/>
                </a:solidFill>
              </a:rPr>
              <a:t>I kan vælge at behold Jeres nuværende engagement i nuværende pengeinstitut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da-DK" sz="3600" b="1" i="1" dirty="0">
              <a:solidFill>
                <a:schemeClr val="tx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a-DK" sz="3600" b="1" i="1" dirty="0">
                <a:solidFill>
                  <a:schemeClr val="tx1"/>
                </a:solidFill>
              </a:rPr>
              <a:t>Eller I kan vælge at flytte engagement til Jyske Bank</a:t>
            </a:r>
          </a:p>
          <a:p>
            <a:pPr lvl="2"/>
            <a:endParaRPr lang="da-DK" sz="3600" b="1" i="1" dirty="0">
              <a:solidFill>
                <a:schemeClr val="tx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92E8F8C-A408-4DB0-B205-167DE6618D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5690" y="5284768"/>
            <a:ext cx="3501161" cy="986041"/>
          </a:xfrm>
          <a:prstGeom prst="rect">
            <a:avLst/>
          </a:prstGeom>
          <a:noFill/>
          <a:ln>
            <a:noFill/>
          </a:ln>
          <a:effectLst>
            <a:outerShdw blurRad="7239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57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el 3">
            <a:extLst>
              <a:ext uri="{FF2B5EF4-FFF2-40B4-BE49-F238E27FC236}">
                <a16:creationId xmlns:a16="http://schemas.microsoft.com/office/drawing/2014/main" id="{27532C4F-A2FB-CC57-508E-432EA2F30CFF}"/>
              </a:ext>
            </a:extLst>
          </p:cNvPr>
          <p:cNvSpPr/>
          <p:nvPr/>
        </p:nvSpPr>
        <p:spPr>
          <a:xfrm>
            <a:off x="333632" y="321276"/>
            <a:ext cx="11553568" cy="622780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400" b="1" i="1" dirty="0">
                <a:solidFill>
                  <a:schemeClr val="tx1"/>
                </a:solidFill>
              </a:rPr>
              <a:t>Skift til Jyske Bank med eget cvr-nummer under Indre Mission aftale: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400" b="1" i="1" dirty="0">
                <a:solidFill>
                  <a:schemeClr val="tx1"/>
                </a:solidFill>
              </a:rPr>
              <a:t>Priser: 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sz="3400" b="1" i="1" dirty="0">
                <a:solidFill>
                  <a:schemeClr val="tx1"/>
                </a:solidFill>
              </a:rPr>
              <a:t>Ingen gebyr på netbanksaftale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sz="3400" b="1" i="1" dirty="0">
                <a:solidFill>
                  <a:schemeClr val="tx1"/>
                </a:solidFill>
              </a:rPr>
              <a:t>Ingen kontogebyr</a:t>
            </a:r>
          </a:p>
          <a:p>
            <a:pPr marL="971550" lvl="1" indent="-514350">
              <a:buFont typeface="+mj-lt"/>
              <a:buAutoNum type="arabicPeriod"/>
            </a:pPr>
            <a:endParaRPr lang="da-DK" sz="3400" b="1" i="1" dirty="0">
              <a:solidFill>
                <a:schemeClr val="tx1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da-DK" sz="3400" b="1" i="1" dirty="0">
                <a:solidFill>
                  <a:schemeClr val="tx1"/>
                </a:solidFill>
              </a:rPr>
              <a:t>0,75 øre pr. transaktion i banken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sz="3400" b="1" i="1" dirty="0">
                <a:solidFill>
                  <a:schemeClr val="tx1"/>
                </a:solidFill>
              </a:rPr>
              <a:t>1.000 kr. i hvidvaskningsgebyr til banken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400" b="1" i="1" dirty="0">
              <a:solidFill>
                <a:schemeClr val="tx1"/>
              </a:solidFill>
            </a:endParaRPr>
          </a:p>
          <a:p>
            <a:pPr lvl="2"/>
            <a:endParaRPr lang="da-DK" sz="3600" b="1" i="1" dirty="0">
              <a:solidFill>
                <a:schemeClr val="tx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3DF5501-F2B3-474E-BBA0-14873AC081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5690" y="5284768"/>
            <a:ext cx="3501161" cy="986041"/>
          </a:xfrm>
          <a:prstGeom prst="rect">
            <a:avLst/>
          </a:prstGeom>
          <a:noFill/>
          <a:ln>
            <a:noFill/>
          </a:ln>
          <a:effectLst>
            <a:outerShdw blurRad="7239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780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el 3">
            <a:extLst>
              <a:ext uri="{FF2B5EF4-FFF2-40B4-BE49-F238E27FC236}">
                <a16:creationId xmlns:a16="http://schemas.microsoft.com/office/drawing/2014/main" id="{27532C4F-A2FB-CC57-508E-432EA2F30CFF}"/>
              </a:ext>
            </a:extLst>
          </p:cNvPr>
          <p:cNvSpPr/>
          <p:nvPr/>
        </p:nvSpPr>
        <p:spPr>
          <a:xfrm>
            <a:off x="333632" y="321276"/>
            <a:ext cx="11553568" cy="622780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400" b="1" i="1" dirty="0">
                <a:solidFill>
                  <a:schemeClr val="tx1"/>
                </a:solidFill>
              </a:rPr>
              <a:t>Skift til Jyske Bank med eget cvr-nummer under Indre Mission aftale:</a:t>
            </a:r>
          </a:p>
          <a:p>
            <a:endParaRPr lang="da-DK" sz="3400" b="1" i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400" b="1" i="1" dirty="0">
                <a:solidFill>
                  <a:schemeClr val="tx1"/>
                </a:solidFill>
              </a:rPr>
              <a:t>I fastholder jeres nuværende cvr-nummer og dertil hørende </a:t>
            </a:r>
            <a:r>
              <a:rPr lang="da-DK" sz="3400" b="1" i="1" dirty="0" err="1">
                <a:solidFill>
                  <a:schemeClr val="tx1"/>
                </a:solidFill>
              </a:rPr>
              <a:t>nem-konto</a:t>
            </a:r>
            <a:endParaRPr lang="da-DK" sz="3400" b="1" i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400" b="1" i="1" dirty="0">
                <a:solidFill>
                  <a:schemeClr val="tx1"/>
                </a:solidFill>
              </a:rPr>
              <a:t>Der oprettes det antal nye konti som I ønsker </a:t>
            </a:r>
          </a:p>
          <a:p>
            <a:r>
              <a:rPr lang="da-DK" sz="3400" b="1" i="1" dirty="0">
                <a:solidFill>
                  <a:schemeClr val="tx1"/>
                </a:solidFill>
              </a:rPr>
              <a:t>	(heraf den ene konto hvor gaver overføres til)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400" b="1" i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400" b="1" i="1" dirty="0">
              <a:solidFill>
                <a:schemeClr val="tx1"/>
              </a:solidFill>
            </a:endParaRPr>
          </a:p>
          <a:p>
            <a:pPr lvl="2"/>
            <a:endParaRPr lang="da-DK" sz="3600" b="1" i="1" dirty="0">
              <a:solidFill>
                <a:schemeClr val="tx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C52501A-CC73-4FF0-A903-2893314887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5690" y="5284768"/>
            <a:ext cx="3501161" cy="986041"/>
          </a:xfrm>
          <a:prstGeom prst="rect">
            <a:avLst/>
          </a:prstGeom>
          <a:noFill/>
          <a:ln>
            <a:noFill/>
          </a:ln>
          <a:effectLst>
            <a:outerShdw blurRad="7239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92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el 3">
            <a:extLst>
              <a:ext uri="{FF2B5EF4-FFF2-40B4-BE49-F238E27FC236}">
                <a16:creationId xmlns:a16="http://schemas.microsoft.com/office/drawing/2014/main" id="{27532C4F-A2FB-CC57-508E-432EA2F30CFF}"/>
              </a:ext>
            </a:extLst>
          </p:cNvPr>
          <p:cNvSpPr/>
          <p:nvPr/>
        </p:nvSpPr>
        <p:spPr>
          <a:xfrm>
            <a:off x="333632" y="321276"/>
            <a:ext cx="11553568" cy="622780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400" b="1" i="1" dirty="0">
                <a:solidFill>
                  <a:schemeClr val="tx1"/>
                </a:solidFill>
              </a:rPr>
              <a:t>Skift til Jyske Bank med eget cvr-nummer under Indre Mission aftale:</a:t>
            </a:r>
          </a:p>
          <a:p>
            <a:endParaRPr lang="da-DK" sz="3400" b="1" i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400" b="1" i="1" dirty="0">
                <a:solidFill>
                  <a:schemeClr val="tx1"/>
                </a:solidFill>
              </a:rPr>
              <a:t>Det banken skal bruge fra jer: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3400" b="1" i="1" dirty="0">
                <a:solidFill>
                  <a:schemeClr val="tx1"/>
                </a:solidFill>
              </a:rPr>
              <a:t>Referat fra sidste generalforsamling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3400" b="1" i="1" dirty="0">
                <a:solidFill>
                  <a:schemeClr val="tx1"/>
                </a:solidFill>
              </a:rPr>
              <a:t>Oversigt over bestyrelsesmedlemmer og tilhørende konstituering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3400" b="1" i="1" dirty="0">
                <a:solidFill>
                  <a:schemeClr val="tx1"/>
                </a:solidFill>
              </a:rPr>
              <a:t>ID på alle i bestyrelsen</a:t>
            </a:r>
          </a:p>
          <a:p>
            <a:endParaRPr lang="da-DK" sz="3400" b="1" i="1" dirty="0">
              <a:solidFill>
                <a:schemeClr val="tx1"/>
              </a:solidFill>
            </a:endParaRPr>
          </a:p>
          <a:p>
            <a:pPr lvl="2"/>
            <a:endParaRPr lang="da-DK" sz="3600" b="1" i="1" dirty="0">
              <a:solidFill>
                <a:schemeClr val="tx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4A58240-FD42-4EB1-9FBA-F6347384A3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5690" y="5284768"/>
            <a:ext cx="3501161" cy="986041"/>
          </a:xfrm>
          <a:prstGeom prst="rect">
            <a:avLst/>
          </a:prstGeom>
          <a:noFill/>
          <a:ln>
            <a:noFill/>
          </a:ln>
          <a:effectLst>
            <a:outerShdw blurRad="7239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543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el 3">
            <a:extLst>
              <a:ext uri="{FF2B5EF4-FFF2-40B4-BE49-F238E27FC236}">
                <a16:creationId xmlns:a16="http://schemas.microsoft.com/office/drawing/2014/main" id="{27532C4F-A2FB-CC57-508E-432EA2F30CFF}"/>
              </a:ext>
            </a:extLst>
          </p:cNvPr>
          <p:cNvSpPr/>
          <p:nvPr/>
        </p:nvSpPr>
        <p:spPr>
          <a:xfrm>
            <a:off x="333632" y="321276"/>
            <a:ext cx="11553568" cy="622780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400" b="1" i="1" dirty="0">
                <a:solidFill>
                  <a:schemeClr val="tx1"/>
                </a:solidFill>
              </a:rPr>
              <a:t>Skift til Jyske Bank med eget cvr-nummer under Indre Mission aftale:</a:t>
            </a:r>
          </a:p>
          <a:p>
            <a:endParaRPr lang="da-DK" sz="3400" b="1" i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400" b="1" i="1" dirty="0">
                <a:solidFill>
                  <a:schemeClr val="tx1"/>
                </a:solidFill>
              </a:rPr>
              <a:t>Det banken skal bruge fra jer: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3400" b="1" i="1" dirty="0">
                <a:solidFill>
                  <a:schemeClr val="tx1"/>
                </a:solidFill>
              </a:rPr>
              <a:t>Engagementsoversigt fra nuværende konti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3400" b="1" i="1" dirty="0">
                <a:solidFill>
                  <a:schemeClr val="tx1"/>
                </a:solidFill>
              </a:rPr>
              <a:t>Betalingsserviceaftale (se næste slide)</a:t>
            </a:r>
          </a:p>
          <a:p>
            <a:endParaRPr lang="da-DK" sz="3400" b="1" i="1" dirty="0">
              <a:solidFill>
                <a:schemeClr val="tx1"/>
              </a:solidFill>
            </a:endParaRPr>
          </a:p>
          <a:p>
            <a:pPr lvl="2"/>
            <a:endParaRPr lang="da-DK" sz="3600" b="1" i="1" dirty="0">
              <a:solidFill>
                <a:schemeClr val="tx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64B5E56-10B1-4BA4-A202-FE54F10B35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5690" y="5284768"/>
            <a:ext cx="3501161" cy="986041"/>
          </a:xfrm>
          <a:prstGeom prst="rect">
            <a:avLst/>
          </a:prstGeom>
          <a:noFill/>
          <a:ln>
            <a:noFill/>
          </a:ln>
          <a:effectLst>
            <a:outerShdw blurRad="7239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506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el 3">
            <a:extLst>
              <a:ext uri="{FF2B5EF4-FFF2-40B4-BE49-F238E27FC236}">
                <a16:creationId xmlns:a16="http://schemas.microsoft.com/office/drawing/2014/main" id="{27532C4F-A2FB-CC57-508E-432EA2F30CFF}"/>
              </a:ext>
            </a:extLst>
          </p:cNvPr>
          <p:cNvSpPr/>
          <p:nvPr/>
        </p:nvSpPr>
        <p:spPr>
          <a:xfrm>
            <a:off x="333632" y="321276"/>
            <a:ext cx="11553568" cy="622780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400" b="1" i="1" dirty="0">
                <a:solidFill>
                  <a:schemeClr val="tx1"/>
                </a:solidFill>
              </a:rPr>
              <a:t>Skift til Jyske Bank med eget cvr-nummer under Indre Mission aftale:</a:t>
            </a:r>
          </a:p>
          <a:p>
            <a:endParaRPr lang="da-DK" sz="3400" b="1" i="1" dirty="0">
              <a:solidFill>
                <a:schemeClr val="tx1"/>
              </a:solidFill>
            </a:endParaRPr>
          </a:p>
          <a:p>
            <a:endParaRPr lang="da-DK" sz="3400" b="1" i="1" dirty="0">
              <a:solidFill>
                <a:schemeClr val="tx1"/>
              </a:solidFill>
            </a:endParaRPr>
          </a:p>
          <a:p>
            <a:endParaRPr lang="da-DK" sz="3400" b="1" i="1" dirty="0">
              <a:solidFill>
                <a:schemeClr val="tx1"/>
              </a:solidFill>
            </a:endParaRPr>
          </a:p>
          <a:p>
            <a:endParaRPr lang="da-DK" sz="3400" b="1" i="1" dirty="0">
              <a:solidFill>
                <a:schemeClr val="tx1"/>
              </a:solidFill>
            </a:endParaRPr>
          </a:p>
          <a:p>
            <a:endParaRPr lang="da-DK" sz="3400" b="1" i="1" dirty="0">
              <a:solidFill>
                <a:schemeClr val="tx1"/>
              </a:solidFill>
            </a:endParaRPr>
          </a:p>
          <a:p>
            <a:endParaRPr lang="da-DK" sz="3400" b="1" i="1" dirty="0">
              <a:solidFill>
                <a:schemeClr val="tx1"/>
              </a:solidFill>
            </a:endParaRPr>
          </a:p>
          <a:p>
            <a:pPr lvl="2"/>
            <a:endParaRPr lang="da-DK" sz="3600" b="1" i="1" dirty="0">
              <a:solidFill>
                <a:schemeClr val="tx1"/>
              </a:solidFill>
            </a:endParaRPr>
          </a:p>
        </p:txBody>
      </p:sp>
      <p:pic>
        <p:nvPicPr>
          <p:cNvPr id="3" name="Billede 2" descr="Betalingsaftaler.pdf - Adobe Acrobat Reader (64-bit)">
            <a:extLst>
              <a:ext uri="{FF2B5EF4-FFF2-40B4-BE49-F238E27FC236}">
                <a16:creationId xmlns:a16="http://schemas.microsoft.com/office/drawing/2014/main" id="{49275D99-39CD-4F1C-A118-6BEC1D7280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19" t="18677" r="17936"/>
          <a:stretch/>
        </p:blipFill>
        <p:spPr>
          <a:xfrm>
            <a:off x="3732027" y="1877461"/>
            <a:ext cx="6475229" cy="428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58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el 3">
            <a:extLst>
              <a:ext uri="{FF2B5EF4-FFF2-40B4-BE49-F238E27FC236}">
                <a16:creationId xmlns:a16="http://schemas.microsoft.com/office/drawing/2014/main" id="{27532C4F-A2FB-CC57-508E-432EA2F30CFF}"/>
              </a:ext>
            </a:extLst>
          </p:cNvPr>
          <p:cNvSpPr/>
          <p:nvPr/>
        </p:nvSpPr>
        <p:spPr>
          <a:xfrm>
            <a:off x="333632" y="321276"/>
            <a:ext cx="11553568" cy="622780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400" b="1" i="1" dirty="0">
                <a:solidFill>
                  <a:schemeClr val="tx1"/>
                </a:solidFill>
              </a:rPr>
              <a:t>Skift til Jyske Bank med eget cvr-nummer under Indre Mission aftale:</a:t>
            </a:r>
          </a:p>
          <a:p>
            <a:endParaRPr lang="da-DK" sz="3400" b="1" i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400" b="1" i="1" dirty="0">
                <a:solidFill>
                  <a:schemeClr val="tx1"/>
                </a:solidFill>
              </a:rPr>
              <a:t>Banken vil herefter: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3400" b="1" i="1" dirty="0">
                <a:solidFill>
                  <a:schemeClr val="tx1"/>
                </a:solidFill>
              </a:rPr>
              <a:t>Kontrollerer (hvidvaskning af bestyrelsen)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3400" b="1" i="1" dirty="0">
                <a:solidFill>
                  <a:schemeClr val="tx1"/>
                </a:solidFill>
              </a:rPr>
              <a:t>Oprette konti og opsige nuværende bankaftaler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3400" b="1" i="1" dirty="0">
                <a:solidFill>
                  <a:schemeClr val="tx1"/>
                </a:solidFill>
              </a:rPr>
              <a:t>Oprette Betalingsservice aftale jf. fremsende fra sidst side.</a:t>
            </a:r>
          </a:p>
          <a:p>
            <a:endParaRPr lang="da-DK" sz="3400" b="1" i="1" dirty="0">
              <a:solidFill>
                <a:schemeClr val="tx1"/>
              </a:solidFill>
            </a:endParaRPr>
          </a:p>
          <a:p>
            <a:pPr lvl="2"/>
            <a:endParaRPr lang="da-DK" sz="3600" b="1" i="1" dirty="0">
              <a:solidFill>
                <a:schemeClr val="tx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5E923F0-55DF-4B65-9C2E-27D7981DF7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5690" y="5284768"/>
            <a:ext cx="3501161" cy="986041"/>
          </a:xfrm>
          <a:prstGeom prst="rect">
            <a:avLst/>
          </a:prstGeom>
          <a:noFill/>
          <a:ln>
            <a:noFill/>
          </a:ln>
          <a:effectLst>
            <a:outerShdw blurRad="7239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975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el 3">
            <a:extLst>
              <a:ext uri="{FF2B5EF4-FFF2-40B4-BE49-F238E27FC236}">
                <a16:creationId xmlns:a16="http://schemas.microsoft.com/office/drawing/2014/main" id="{27532C4F-A2FB-CC57-508E-432EA2F30CFF}"/>
              </a:ext>
            </a:extLst>
          </p:cNvPr>
          <p:cNvSpPr/>
          <p:nvPr/>
        </p:nvSpPr>
        <p:spPr>
          <a:xfrm>
            <a:off x="333632" y="321276"/>
            <a:ext cx="11553568" cy="622780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400" b="1" i="1" dirty="0">
                <a:solidFill>
                  <a:schemeClr val="tx1"/>
                </a:solidFill>
              </a:rPr>
              <a:t>Skift til Jyske Bank med eget cvr-nummer under Indre Mission aftale:</a:t>
            </a:r>
          </a:p>
          <a:p>
            <a:endParaRPr lang="da-DK" sz="3400" b="1" i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400" b="1" i="1" dirty="0">
                <a:solidFill>
                  <a:schemeClr val="tx1"/>
                </a:solidFill>
              </a:rPr>
              <a:t>Mobilepay: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3400" b="1" i="1" dirty="0">
                <a:solidFill>
                  <a:schemeClr val="tx1"/>
                </a:solidFill>
              </a:rPr>
              <a:t>I kan oprette øvrige mobilepayaftaler under eget cvr-nummer.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a-DK" sz="3400" b="1" i="1" dirty="0">
                <a:solidFill>
                  <a:schemeClr val="tx1"/>
                </a:solidFill>
              </a:rPr>
              <a:t>Til kaffe og øvrige indbetalinger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da-DK" sz="3400" b="1" i="1" dirty="0">
                <a:solidFill>
                  <a:schemeClr val="tx1"/>
                </a:solidFill>
              </a:rPr>
              <a:t>IKKE GAVER !!!!</a:t>
            </a:r>
          </a:p>
          <a:p>
            <a:endParaRPr lang="da-DK" sz="3400" b="1" i="1" dirty="0">
              <a:solidFill>
                <a:schemeClr val="tx1"/>
              </a:solidFill>
            </a:endParaRPr>
          </a:p>
          <a:p>
            <a:pPr lvl="2"/>
            <a:endParaRPr lang="da-DK" sz="3600" b="1" i="1" dirty="0">
              <a:solidFill>
                <a:schemeClr val="tx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7EF3393-F125-48CD-9564-8E13AC7520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5690" y="5284768"/>
            <a:ext cx="3501161" cy="986041"/>
          </a:xfrm>
          <a:prstGeom prst="rect">
            <a:avLst/>
          </a:prstGeom>
          <a:noFill/>
          <a:ln>
            <a:noFill/>
          </a:ln>
          <a:effectLst>
            <a:outerShdw blurRad="7239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781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el 3">
            <a:extLst>
              <a:ext uri="{FF2B5EF4-FFF2-40B4-BE49-F238E27FC236}">
                <a16:creationId xmlns:a16="http://schemas.microsoft.com/office/drawing/2014/main" id="{27532C4F-A2FB-CC57-508E-432EA2F30CFF}"/>
              </a:ext>
            </a:extLst>
          </p:cNvPr>
          <p:cNvSpPr/>
          <p:nvPr/>
        </p:nvSpPr>
        <p:spPr>
          <a:xfrm>
            <a:off x="333632" y="321276"/>
            <a:ext cx="11553568" cy="622780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8000" dirty="0">
                <a:solidFill>
                  <a:schemeClr val="accent6"/>
                </a:solidFill>
              </a:rPr>
              <a:t>2. Del </a:t>
            </a:r>
          </a:p>
          <a:p>
            <a:pPr algn="ctr"/>
            <a:r>
              <a:rPr lang="da-DK" sz="5400" dirty="0">
                <a:solidFill>
                  <a:schemeClr val="tx1"/>
                </a:solidFill>
              </a:rPr>
              <a:t>Kasserer</a:t>
            </a:r>
          </a:p>
          <a:p>
            <a:pPr algn="ctr"/>
            <a:endParaRPr lang="da-DK" sz="5400" dirty="0">
              <a:solidFill>
                <a:schemeClr val="tx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5C1BCC1-E248-406D-8FB7-F5E6076573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5690" y="5284768"/>
            <a:ext cx="3501161" cy="986041"/>
          </a:xfrm>
          <a:prstGeom prst="rect">
            <a:avLst/>
          </a:prstGeom>
          <a:noFill/>
          <a:ln>
            <a:noFill/>
          </a:ln>
          <a:effectLst>
            <a:outerShdw blurRad="7239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136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el 3">
            <a:extLst>
              <a:ext uri="{FF2B5EF4-FFF2-40B4-BE49-F238E27FC236}">
                <a16:creationId xmlns:a16="http://schemas.microsoft.com/office/drawing/2014/main" id="{27532C4F-A2FB-CC57-508E-432EA2F30CFF}"/>
              </a:ext>
            </a:extLst>
          </p:cNvPr>
          <p:cNvSpPr/>
          <p:nvPr/>
        </p:nvSpPr>
        <p:spPr>
          <a:xfrm>
            <a:off x="333632" y="321276"/>
            <a:ext cx="11553568" cy="622780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400" b="1" i="1" dirty="0">
                <a:solidFill>
                  <a:schemeClr val="tx1"/>
                </a:solidFill>
              </a:rPr>
              <a:t>Hvidvaskning: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400" b="1" i="1" dirty="0">
                <a:solidFill>
                  <a:schemeClr val="tx1"/>
                </a:solidFill>
              </a:rPr>
              <a:t>Nemmere proces: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3400" b="1" i="1" dirty="0">
                <a:solidFill>
                  <a:schemeClr val="tx1"/>
                </a:solidFill>
              </a:rPr>
              <a:t>Indfør i referat fra generalforsamlingen hele den valgte bestyrelse.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3400" b="1" i="1" dirty="0">
                <a:solidFill>
                  <a:schemeClr val="tx1"/>
                </a:solidFill>
              </a:rPr>
              <a:t>Send denne sammen med konstituering og ID på nyvalgte til Jyske Bank.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400" b="1" i="1" dirty="0">
              <a:solidFill>
                <a:schemeClr val="tx1"/>
              </a:solidFill>
            </a:endParaRPr>
          </a:p>
          <a:p>
            <a:pPr lvl="2"/>
            <a:endParaRPr lang="da-DK" sz="3600" b="1" i="1" dirty="0">
              <a:solidFill>
                <a:schemeClr val="tx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4F7AC19-CAA9-4382-90FB-ECD879070B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5690" y="5284768"/>
            <a:ext cx="3501161" cy="986041"/>
          </a:xfrm>
          <a:prstGeom prst="rect">
            <a:avLst/>
          </a:prstGeom>
          <a:noFill/>
          <a:ln>
            <a:noFill/>
          </a:ln>
          <a:effectLst>
            <a:outerShdw blurRad="7239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646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el 3">
            <a:extLst>
              <a:ext uri="{FF2B5EF4-FFF2-40B4-BE49-F238E27FC236}">
                <a16:creationId xmlns:a16="http://schemas.microsoft.com/office/drawing/2014/main" id="{27532C4F-A2FB-CC57-508E-432EA2F30CFF}"/>
              </a:ext>
            </a:extLst>
          </p:cNvPr>
          <p:cNvSpPr/>
          <p:nvPr/>
        </p:nvSpPr>
        <p:spPr>
          <a:xfrm>
            <a:off x="333632" y="321276"/>
            <a:ext cx="11553568" cy="622780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400" b="1" i="1" dirty="0">
                <a:solidFill>
                  <a:schemeClr val="tx1"/>
                </a:solidFill>
              </a:rPr>
              <a:t>Indberetninger via </a:t>
            </a:r>
            <a:r>
              <a:rPr lang="da-DK" sz="3400" b="1" i="1" dirty="0" err="1">
                <a:solidFill>
                  <a:schemeClr val="tx1"/>
                </a:solidFill>
              </a:rPr>
              <a:t>kas.imh</a:t>
            </a:r>
            <a:r>
              <a:rPr lang="da-DK" sz="3400" b="1" i="1" dirty="0">
                <a:solidFill>
                  <a:schemeClr val="tx1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400" b="1" i="1" dirty="0">
                <a:solidFill>
                  <a:schemeClr val="tx1"/>
                </a:solidFill>
              </a:rPr>
              <a:t>NB – Personer som er døde i indberetningsåret kan medtages.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400" b="1" i="1" dirty="0">
                <a:solidFill>
                  <a:schemeClr val="tx1"/>
                </a:solidFill>
              </a:rPr>
              <a:t>Vær opmærksomme på givere/givernummer – (ægtefælle på samme adresse kan ikke overtage fradrag)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400" b="1" i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400" b="1" i="1" dirty="0">
                <a:solidFill>
                  <a:schemeClr val="tx1"/>
                </a:solidFill>
              </a:rPr>
              <a:t>Der kan foretages ændringer hos SKAT via Økonomiafdelingen i optil 1,5 år efter indberetningen.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400" b="1" i="1" dirty="0">
              <a:solidFill>
                <a:schemeClr val="tx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BE0D3DE-7AF5-44B0-BC4E-BC7FC177BD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5690" y="5284768"/>
            <a:ext cx="3501161" cy="986041"/>
          </a:xfrm>
          <a:prstGeom prst="rect">
            <a:avLst/>
          </a:prstGeom>
          <a:noFill/>
          <a:ln>
            <a:noFill/>
          </a:ln>
          <a:effectLst>
            <a:outerShdw blurRad="7239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312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el 3">
            <a:extLst>
              <a:ext uri="{FF2B5EF4-FFF2-40B4-BE49-F238E27FC236}">
                <a16:creationId xmlns:a16="http://schemas.microsoft.com/office/drawing/2014/main" id="{27532C4F-A2FB-CC57-508E-432EA2F30CFF}"/>
              </a:ext>
            </a:extLst>
          </p:cNvPr>
          <p:cNvSpPr/>
          <p:nvPr/>
        </p:nvSpPr>
        <p:spPr>
          <a:xfrm>
            <a:off x="333632" y="321276"/>
            <a:ext cx="11553568" cy="622780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400" b="1" i="1" dirty="0" err="1">
                <a:solidFill>
                  <a:schemeClr val="tx1"/>
                </a:solidFill>
              </a:rPr>
              <a:t>Isobro</a:t>
            </a:r>
            <a:r>
              <a:rPr lang="da-DK" sz="3400" b="1" i="1" dirty="0">
                <a:solidFill>
                  <a:schemeClr val="tx1"/>
                </a:solidFill>
              </a:rPr>
              <a:t>: </a:t>
            </a:r>
          </a:p>
          <a:p>
            <a:r>
              <a:rPr lang="da-DK" sz="3400" b="1" i="1" dirty="0">
                <a:solidFill>
                  <a:schemeClr val="tx1"/>
                </a:solidFill>
              </a:rPr>
              <a:t>Der arbejdes med gebyrer til Mobilepay 0,99%</a:t>
            </a:r>
          </a:p>
          <a:p>
            <a:r>
              <a:rPr lang="da-DK" sz="3400" b="1" i="1" dirty="0">
                <a:solidFill>
                  <a:schemeClr val="tx1"/>
                </a:solidFill>
              </a:rPr>
              <a:t>Hvidvaskningsregler – lettere adgang</a:t>
            </a:r>
          </a:p>
          <a:p>
            <a:endParaRPr lang="da-DK" sz="3400" b="1" i="1" dirty="0">
              <a:solidFill>
                <a:schemeClr val="tx1"/>
              </a:solidFill>
            </a:endParaRPr>
          </a:p>
          <a:p>
            <a:endParaRPr lang="da-DK" sz="3400" b="1" i="1" dirty="0">
              <a:solidFill>
                <a:schemeClr val="tx1"/>
              </a:solidFill>
            </a:endParaRPr>
          </a:p>
          <a:p>
            <a:r>
              <a:rPr lang="da-DK" sz="3400" b="1" i="1" dirty="0">
                <a:solidFill>
                  <a:schemeClr val="tx1"/>
                </a:solidFill>
              </a:rPr>
              <a:t>Øvrige regnskabsopgaver:</a:t>
            </a:r>
          </a:p>
          <a:p>
            <a:r>
              <a:rPr lang="da-DK" sz="3400" b="1" i="1" dirty="0">
                <a:solidFill>
                  <a:schemeClr val="tx1"/>
                </a:solidFill>
              </a:rPr>
              <a:t>Ny bogføringslov – digital bogføring</a:t>
            </a:r>
          </a:p>
          <a:p>
            <a:r>
              <a:rPr lang="da-DK" sz="3400" b="1" i="1" dirty="0">
                <a:solidFill>
                  <a:schemeClr val="tx1"/>
                </a:solidFill>
              </a:rPr>
              <a:t>Hvad oplever I?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400" b="1" i="1" dirty="0">
              <a:solidFill>
                <a:schemeClr val="tx1"/>
              </a:solidFill>
            </a:endParaRPr>
          </a:p>
          <a:p>
            <a:pPr lvl="2"/>
            <a:endParaRPr lang="da-DK" sz="3600" b="1" i="1" dirty="0">
              <a:solidFill>
                <a:schemeClr val="tx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354A376-9161-47D6-A631-069C642EDD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5690" y="5284768"/>
            <a:ext cx="3501161" cy="986041"/>
          </a:xfrm>
          <a:prstGeom prst="rect">
            <a:avLst/>
          </a:prstGeom>
          <a:noFill/>
          <a:ln>
            <a:noFill/>
          </a:ln>
          <a:effectLst>
            <a:outerShdw blurRad="7239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65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el 3">
            <a:extLst>
              <a:ext uri="{FF2B5EF4-FFF2-40B4-BE49-F238E27FC236}">
                <a16:creationId xmlns:a16="http://schemas.microsoft.com/office/drawing/2014/main" id="{27532C4F-A2FB-CC57-508E-432EA2F30CFF}"/>
              </a:ext>
            </a:extLst>
          </p:cNvPr>
          <p:cNvSpPr/>
          <p:nvPr/>
        </p:nvSpPr>
        <p:spPr>
          <a:xfrm>
            <a:off x="333632" y="321276"/>
            <a:ext cx="11553568" cy="622780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600" b="1" i="1" dirty="0">
                <a:solidFill>
                  <a:schemeClr val="tx1"/>
                </a:solidFill>
              </a:rPr>
              <a:t>Økonomiafdelingen:</a:t>
            </a:r>
          </a:p>
          <a:p>
            <a:endParaRPr lang="da-DK" sz="3600" b="1" i="1" dirty="0">
              <a:solidFill>
                <a:schemeClr val="tx1"/>
              </a:solidFill>
            </a:endParaRPr>
          </a:p>
          <a:p>
            <a:r>
              <a:rPr lang="da-DK" sz="3600" b="1" i="1" dirty="0">
                <a:solidFill>
                  <a:schemeClr val="tx1"/>
                </a:solidFill>
              </a:rPr>
              <a:t>7592 6100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da-DK" sz="3600" i="1" dirty="0">
              <a:solidFill>
                <a:schemeClr val="tx1"/>
              </a:solidFill>
            </a:endParaRPr>
          </a:p>
          <a:p>
            <a:endParaRPr lang="da-DK" sz="3600" b="1" i="1" dirty="0">
              <a:solidFill>
                <a:schemeClr val="tx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da-DK" sz="3600" dirty="0">
              <a:solidFill>
                <a:schemeClr val="tx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da-DK" sz="3600" dirty="0">
              <a:solidFill>
                <a:schemeClr val="tx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da-DK" sz="3600" dirty="0">
              <a:solidFill>
                <a:schemeClr val="tx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da-DK" sz="3600" dirty="0">
              <a:solidFill>
                <a:schemeClr val="tx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da-DK" sz="3600" dirty="0">
              <a:solidFill>
                <a:schemeClr val="tx1"/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11D4F61-B6E6-4391-843F-F1A7FB73B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721" y="457200"/>
            <a:ext cx="569029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41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el 3">
            <a:extLst>
              <a:ext uri="{FF2B5EF4-FFF2-40B4-BE49-F238E27FC236}">
                <a16:creationId xmlns:a16="http://schemas.microsoft.com/office/drawing/2014/main" id="{27532C4F-A2FB-CC57-508E-432EA2F30CFF}"/>
              </a:ext>
            </a:extLst>
          </p:cNvPr>
          <p:cNvSpPr/>
          <p:nvPr/>
        </p:nvSpPr>
        <p:spPr>
          <a:xfrm>
            <a:off x="333632" y="321276"/>
            <a:ext cx="11553568" cy="622780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8000" b="1" i="1" dirty="0">
              <a:solidFill>
                <a:schemeClr val="tx1"/>
              </a:solidFill>
            </a:endParaRPr>
          </a:p>
          <a:p>
            <a:pPr lvl="1" algn="ctr"/>
            <a:r>
              <a:rPr lang="da-DK" sz="8000" b="1" i="1" dirty="0">
                <a:solidFill>
                  <a:schemeClr val="tx1"/>
                </a:solidFill>
              </a:rPr>
              <a:t>TAK FOR JERES INDSATS!</a:t>
            </a:r>
            <a:endParaRPr lang="da-DK" sz="3600" dirty="0">
              <a:solidFill>
                <a:schemeClr val="tx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da-DK" sz="3600" dirty="0">
              <a:solidFill>
                <a:schemeClr val="tx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da-DK" sz="3600" dirty="0">
              <a:solidFill>
                <a:schemeClr val="tx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da-DK" sz="3600" dirty="0">
              <a:solidFill>
                <a:schemeClr val="tx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8D47AFA-77D4-4F41-9789-6B43D374FD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5690" y="5284768"/>
            <a:ext cx="3501161" cy="986041"/>
          </a:xfrm>
          <a:prstGeom prst="rect">
            <a:avLst/>
          </a:prstGeom>
          <a:noFill/>
          <a:ln>
            <a:noFill/>
          </a:ln>
          <a:effectLst>
            <a:outerShdw blurRad="7239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896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el 3">
            <a:extLst>
              <a:ext uri="{FF2B5EF4-FFF2-40B4-BE49-F238E27FC236}">
                <a16:creationId xmlns:a16="http://schemas.microsoft.com/office/drawing/2014/main" id="{27532C4F-A2FB-CC57-508E-432EA2F30CFF}"/>
              </a:ext>
            </a:extLst>
          </p:cNvPr>
          <p:cNvSpPr/>
          <p:nvPr/>
        </p:nvSpPr>
        <p:spPr>
          <a:xfrm>
            <a:off x="333632" y="321276"/>
            <a:ext cx="11553568" cy="622780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a-DK" sz="3600" b="1" dirty="0">
                <a:solidFill>
                  <a:schemeClr val="tx1"/>
                </a:solidFill>
              </a:rPr>
              <a:t>Program 18.45 til 20.15:</a:t>
            </a:r>
          </a:p>
          <a:p>
            <a:pPr lvl="1"/>
            <a:endParaRPr lang="da-DK" sz="3600" b="1" dirty="0">
              <a:solidFill>
                <a:schemeClr val="tx1"/>
              </a:solidFill>
            </a:endParaRPr>
          </a:p>
          <a:p>
            <a:pPr marL="1657350" lvl="2" indent="-742950">
              <a:buFont typeface="+mj-lt"/>
              <a:buAutoNum type="arabicPeriod"/>
            </a:pPr>
            <a:r>
              <a:rPr lang="da-DK" sz="3600" b="1" dirty="0">
                <a:solidFill>
                  <a:schemeClr val="tx1"/>
                </a:solidFill>
              </a:rPr>
              <a:t>Fastholdelse af fradragsretten</a:t>
            </a:r>
          </a:p>
          <a:p>
            <a:pPr marL="1657350" lvl="2" indent="-742950">
              <a:buFont typeface="+mj-lt"/>
              <a:buAutoNum type="arabicPeriod"/>
            </a:pPr>
            <a:r>
              <a:rPr lang="da-DK" sz="3600" b="1" dirty="0">
                <a:solidFill>
                  <a:schemeClr val="tx1"/>
                </a:solidFill>
              </a:rPr>
              <a:t>Indberetning</a:t>
            </a:r>
          </a:p>
          <a:p>
            <a:pPr marL="1657350" lvl="2" indent="-742950">
              <a:buFont typeface="+mj-lt"/>
              <a:buAutoNum type="arabicPeriod"/>
            </a:pPr>
            <a:r>
              <a:rPr lang="da-DK" sz="3600" b="1" dirty="0">
                <a:solidFill>
                  <a:schemeClr val="tx1"/>
                </a:solidFill>
              </a:rPr>
              <a:t>Samarbejde med ISOBRO</a:t>
            </a:r>
          </a:p>
          <a:p>
            <a:pPr marL="1657350" lvl="2" indent="-742950">
              <a:buFont typeface="+mj-lt"/>
              <a:buAutoNum type="arabicPeriod"/>
            </a:pPr>
            <a:r>
              <a:rPr lang="da-DK" sz="3600" b="1" dirty="0">
                <a:solidFill>
                  <a:schemeClr val="tx1"/>
                </a:solidFill>
              </a:rPr>
              <a:t>Øvrige forhold og snak med hinanden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D87D075-E9F6-44C5-9260-70F675C199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5690" y="5284768"/>
            <a:ext cx="3501161" cy="986041"/>
          </a:xfrm>
          <a:prstGeom prst="rect">
            <a:avLst/>
          </a:prstGeom>
          <a:noFill/>
          <a:ln>
            <a:noFill/>
          </a:ln>
          <a:effectLst>
            <a:outerShdw blurRad="7239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305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el 3">
            <a:extLst>
              <a:ext uri="{FF2B5EF4-FFF2-40B4-BE49-F238E27FC236}">
                <a16:creationId xmlns:a16="http://schemas.microsoft.com/office/drawing/2014/main" id="{27532C4F-A2FB-CC57-508E-432EA2F30CFF}"/>
              </a:ext>
            </a:extLst>
          </p:cNvPr>
          <p:cNvSpPr/>
          <p:nvPr/>
        </p:nvSpPr>
        <p:spPr>
          <a:xfrm>
            <a:off x="333632" y="321276"/>
            <a:ext cx="11553568" cy="622780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600" b="1" i="1" dirty="0">
                <a:solidFill>
                  <a:schemeClr val="tx1"/>
                </a:solidFill>
              </a:rPr>
              <a:t>Skattesag:</a:t>
            </a:r>
          </a:p>
          <a:p>
            <a:r>
              <a:rPr lang="da-DK" sz="3600" b="1" i="1" dirty="0">
                <a:solidFill>
                  <a:schemeClr val="tx1"/>
                </a:solidFill>
              </a:rPr>
              <a:t>Skattestyrelsen fastholder, at med virkning fra 1. januar 2025, skal betaling af gaver og løbende ydelser til Indre Mission, ske til en bankkonto tilhørende Indre Mission, cvr-nummer 6521 9115, som er det </a:t>
            </a:r>
            <a:r>
              <a:rPr lang="da-DK" sz="3600" b="1" i="1" dirty="0" err="1">
                <a:solidFill>
                  <a:schemeClr val="tx1"/>
                </a:solidFill>
              </a:rPr>
              <a:t>retssubjekt</a:t>
            </a:r>
            <a:r>
              <a:rPr lang="da-DK" sz="3600" b="1" i="1" dirty="0">
                <a:solidFill>
                  <a:schemeClr val="tx1"/>
                </a:solidFill>
              </a:rPr>
              <a:t>, som er godkendt af Skattestyrelsen efter ligningslovens §8A og §12, stk. 3</a:t>
            </a:r>
          </a:p>
          <a:p>
            <a:endParaRPr lang="da-DK" sz="3600" b="1" i="1" dirty="0">
              <a:solidFill>
                <a:schemeClr val="tx1"/>
              </a:solidFill>
            </a:endParaRPr>
          </a:p>
          <a:p>
            <a:r>
              <a:rPr lang="da-DK" sz="3600" b="1" i="1" dirty="0">
                <a:solidFill>
                  <a:schemeClr val="tx1"/>
                </a:solidFill>
              </a:rPr>
              <a:t>§8A : Faste gaver, gave ved indsamling mv.</a:t>
            </a:r>
          </a:p>
          <a:p>
            <a:r>
              <a:rPr lang="da-DK" sz="3600" b="1" i="1" dirty="0">
                <a:solidFill>
                  <a:schemeClr val="tx1"/>
                </a:solidFill>
              </a:rPr>
              <a:t>§12, stk. 3: Gavebreve (løbende ydelser)</a:t>
            </a:r>
            <a:endParaRPr lang="da-DK" sz="3600" dirty="0">
              <a:solidFill>
                <a:schemeClr val="tx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D64C8B7-02BB-49DC-B007-B85B1D3E9C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8443" y="5347521"/>
            <a:ext cx="3501161" cy="986041"/>
          </a:xfrm>
          <a:prstGeom prst="rect">
            <a:avLst/>
          </a:prstGeom>
          <a:noFill/>
          <a:ln>
            <a:noFill/>
          </a:ln>
          <a:effectLst>
            <a:outerShdw blurRad="7239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215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el 3">
            <a:extLst>
              <a:ext uri="{FF2B5EF4-FFF2-40B4-BE49-F238E27FC236}">
                <a16:creationId xmlns:a16="http://schemas.microsoft.com/office/drawing/2014/main" id="{27532C4F-A2FB-CC57-508E-432EA2F30CFF}"/>
              </a:ext>
            </a:extLst>
          </p:cNvPr>
          <p:cNvSpPr/>
          <p:nvPr/>
        </p:nvSpPr>
        <p:spPr>
          <a:xfrm>
            <a:off x="333632" y="321276"/>
            <a:ext cx="11553568" cy="622780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600" b="1" i="1" dirty="0">
                <a:solidFill>
                  <a:schemeClr val="tx1"/>
                </a:solidFill>
              </a:rPr>
              <a:t>Skattesag: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a-DK" sz="3600" dirty="0">
                <a:solidFill>
                  <a:schemeClr val="tx1"/>
                </a:solidFill>
              </a:rPr>
              <a:t>Det betyder I praksis for os: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da-DK" sz="3600" dirty="0">
                <a:solidFill>
                  <a:schemeClr val="tx1"/>
                </a:solidFill>
              </a:rPr>
              <a:t>Vi </a:t>
            </a:r>
            <a:r>
              <a:rPr lang="da-DK" sz="3600" b="1" i="1" dirty="0">
                <a:solidFill>
                  <a:schemeClr val="tx1"/>
                </a:solidFill>
              </a:rPr>
              <a:t>skal</a:t>
            </a:r>
            <a:r>
              <a:rPr lang="da-DK" sz="3600" dirty="0">
                <a:solidFill>
                  <a:schemeClr val="tx1"/>
                </a:solidFill>
              </a:rPr>
              <a:t> have oprette bankkonto til alle fællesskaber, aktiviteter hvor der indsamles gaver til arbejdet</a:t>
            </a:r>
          </a:p>
          <a:p>
            <a:pPr lvl="2"/>
            <a:endParaRPr lang="da-DK" sz="3600" dirty="0">
              <a:solidFill>
                <a:schemeClr val="tx1"/>
              </a:solidFill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da-DK" sz="3600" dirty="0">
                <a:solidFill>
                  <a:schemeClr val="tx1"/>
                </a:solidFill>
              </a:rPr>
              <a:t>Foretager I en indberetning via kas.imh.dk eller indsender årligt indberetningsskema, har I fradragsberettiget gaver, hvilket betyder der </a:t>
            </a:r>
            <a:r>
              <a:rPr lang="da-DK" sz="3600" b="1" i="1" dirty="0">
                <a:solidFill>
                  <a:schemeClr val="tx1"/>
                </a:solidFill>
              </a:rPr>
              <a:t>skal</a:t>
            </a:r>
            <a:r>
              <a:rPr lang="da-DK" sz="3600" dirty="0">
                <a:solidFill>
                  <a:schemeClr val="tx1"/>
                </a:solidFill>
              </a:rPr>
              <a:t> oprettes en bankkonto under Indre Missions cvr-nummer.</a:t>
            </a:r>
          </a:p>
        </p:txBody>
      </p:sp>
    </p:spTree>
    <p:extLst>
      <p:ext uri="{BB962C8B-B14F-4D97-AF65-F5344CB8AC3E}">
        <p14:creationId xmlns:p14="http://schemas.microsoft.com/office/powerpoint/2010/main" val="155963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el 3">
            <a:extLst>
              <a:ext uri="{FF2B5EF4-FFF2-40B4-BE49-F238E27FC236}">
                <a16:creationId xmlns:a16="http://schemas.microsoft.com/office/drawing/2014/main" id="{27532C4F-A2FB-CC57-508E-432EA2F30CFF}"/>
              </a:ext>
            </a:extLst>
          </p:cNvPr>
          <p:cNvSpPr/>
          <p:nvPr/>
        </p:nvSpPr>
        <p:spPr>
          <a:xfrm>
            <a:off x="333632" y="321276"/>
            <a:ext cx="11553568" cy="622780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400" b="1" i="1" dirty="0">
                <a:solidFill>
                  <a:schemeClr val="tx1"/>
                </a:solidFill>
              </a:rPr>
              <a:t>Oprettelse af ny konto under Indre Missions Cvr-nummer: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b="1" i="1" dirty="0">
                <a:solidFill>
                  <a:schemeClr val="tx1"/>
                </a:solidFill>
              </a:rPr>
              <a:t>Der oprettes P-nummer på hvert enkelt fællesskab som skal have en bankkonto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a-DK" sz="3600" b="1" i="1" dirty="0">
                <a:solidFill>
                  <a:schemeClr val="tx1"/>
                </a:solidFill>
              </a:rPr>
              <a:t>Vi skal bruge følgende:</a:t>
            </a:r>
          </a:p>
          <a:p>
            <a:pPr marL="1657350" lvl="2" indent="-742950">
              <a:buFont typeface="+mj-lt"/>
              <a:buAutoNum type="arabicPeriod"/>
            </a:pPr>
            <a:r>
              <a:rPr lang="da-DK" sz="3600" b="1" i="1" dirty="0">
                <a:solidFill>
                  <a:schemeClr val="tx1"/>
                </a:solidFill>
              </a:rPr>
              <a:t>Missionshusets navn og adresse (IM)</a:t>
            </a:r>
          </a:p>
          <a:p>
            <a:pPr marL="2114550" lvl="3" indent="-742950">
              <a:buFont typeface="Arial" panose="020B0604020202020204" pitchFamily="34" charset="0"/>
              <a:buChar char="•"/>
            </a:pPr>
            <a:r>
              <a:rPr lang="da-DK" sz="3600" b="1" i="1" dirty="0">
                <a:solidFill>
                  <a:schemeClr val="tx1"/>
                </a:solidFill>
              </a:rPr>
              <a:t>IMU/Teen oplyses kasserers adresse</a:t>
            </a:r>
          </a:p>
          <a:p>
            <a:pPr marL="1657350" lvl="2" indent="-742950">
              <a:buFont typeface="+mj-lt"/>
              <a:buAutoNum type="arabicPeriod"/>
            </a:pPr>
            <a:r>
              <a:rPr lang="da-DK" sz="3600" b="1" i="1" dirty="0">
                <a:solidFill>
                  <a:schemeClr val="tx1"/>
                </a:solidFill>
              </a:rPr>
              <a:t>Missionshusets nuværende cvr-nummer</a:t>
            </a:r>
          </a:p>
          <a:p>
            <a:pPr lvl="2"/>
            <a:endParaRPr lang="da-DK" sz="3600" b="1" i="1" dirty="0">
              <a:solidFill>
                <a:schemeClr val="tx1"/>
              </a:solidFill>
            </a:endParaRPr>
          </a:p>
          <a:p>
            <a:pPr lvl="2"/>
            <a:r>
              <a:rPr lang="da-DK" sz="3600" b="1" i="1" dirty="0">
                <a:solidFill>
                  <a:schemeClr val="tx1"/>
                </a:solidFill>
              </a:rPr>
              <a:t>Der oprettes P-nummer på hver enkelte enhed som modtager fradragsberettigede gaver.</a:t>
            </a:r>
          </a:p>
          <a:p>
            <a:pPr lvl="2"/>
            <a:endParaRPr lang="da-DK" sz="3600" b="1" i="1" dirty="0">
              <a:solidFill>
                <a:schemeClr val="tx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B59C460-96ED-4FFB-90EB-BE0E23FC7F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8466" y="5550683"/>
            <a:ext cx="3501161" cy="986041"/>
          </a:xfrm>
          <a:prstGeom prst="rect">
            <a:avLst/>
          </a:prstGeom>
          <a:noFill/>
          <a:ln>
            <a:noFill/>
          </a:ln>
          <a:effectLst>
            <a:outerShdw blurRad="7239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68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el 3">
            <a:extLst>
              <a:ext uri="{FF2B5EF4-FFF2-40B4-BE49-F238E27FC236}">
                <a16:creationId xmlns:a16="http://schemas.microsoft.com/office/drawing/2014/main" id="{27532C4F-A2FB-CC57-508E-432EA2F30CFF}"/>
              </a:ext>
            </a:extLst>
          </p:cNvPr>
          <p:cNvSpPr/>
          <p:nvPr/>
        </p:nvSpPr>
        <p:spPr>
          <a:xfrm>
            <a:off x="333632" y="321276"/>
            <a:ext cx="11553568" cy="622780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400" b="1" i="1" dirty="0">
                <a:solidFill>
                  <a:schemeClr val="tx1"/>
                </a:solidFill>
              </a:rPr>
              <a:t>Oprettelse af ny konto under Indre Missions Cvr-nummer: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b="1" i="1" dirty="0">
                <a:solidFill>
                  <a:schemeClr val="tx1"/>
                </a:solidFill>
              </a:rPr>
              <a:t>Ny bankkonto hos Jyske Bank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a-DK" sz="3600" b="1" i="1" dirty="0">
                <a:solidFill>
                  <a:schemeClr val="tx1"/>
                </a:solidFill>
              </a:rPr>
              <a:t>Denne konto skal anvendes til alle indbetalinger af fradragsberettigede gaver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da-DK" sz="3600" b="1" i="1" dirty="0">
                <a:solidFill>
                  <a:schemeClr val="tx1"/>
                </a:solidFill>
              </a:rPr>
              <a:t>Forhold vedr. kontante gaver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da-DK" sz="3600" b="1" i="1" dirty="0">
                <a:solidFill>
                  <a:schemeClr val="tx1"/>
                </a:solidFill>
              </a:rPr>
              <a:t>Forhold vedr. udlæg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da-DK" sz="3600" b="1" i="1" dirty="0">
                <a:solidFill>
                  <a:schemeClr val="tx1"/>
                </a:solidFill>
              </a:rPr>
              <a:t>Forhold vedr. gavebrev - anfordringslån</a:t>
            </a:r>
          </a:p>
          <a:p>
            <a:pPr lvl="2"/>
            <a:endParaRPr lang="da-DK" sz="3600" b="1" i="1" dirty="0">
              <a:solidFill>
                <a:schemeClr val="tx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49C7A8E-FF1C-49B3-B0E8-853E188BA4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5690" y="5284768"/>
            <a:ext cx="3501161" cy="986041"/>
          </a:xfrm>
          <a:prstGeom prst="rect">
            <a:avLst/>
          </a:prstGeom>
          <a:noFill/>
          <a:ln>
            <a:noFill/>
          </a:ln>
          <a:effectLst>
            <a:outerShdw blurRad="7239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311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el 3">
            <a:extLst>
              <a:ext uri="{FF2B5EF4-FFF2-40B4-BE49-F238E27FC236}">
                <a16:creationId xmlns:a16="http://schemas.microsoft.com/office/drawing/2014/main" id="{27532C4F-A2FB-CC57-508E-432EA2F30CFF}"/>
              </a:ext>
            </a:extLst>
          </p:cNvPr>
          <p:cNvSpPr/>
          <p:nvPr/>
        </p:nvSpPr>
        <p:spPr>
          <a:xfrm>
            <a:off x="333632" y="321276"/>
            <a:ext cx="11553568" cy="622780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400" b="1" i="1" dirty="0">
                <a:solidFill>
                  <a:schemeClr val="tx1"/>
                </a:solidFill>
              </a:rPr>
              <a:t>Oprettelse af ny konto under Indre Missions Cvr-nummer: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b="1" i="1" dirty="0">
                <a:solidFill>
                  <a:schemeClr val="tx1"/>
                </a:solidFill>
              </a:rPr>
              <a:t>Tilhørende mobilepay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a-DK" sz="3600" b="1" i="1" dirty="0">
                <a:solidFill>
                  <a:schemeClr val="tx1"/>
                </a:solidFill>
              </a:rPr>
              <a:t>Vi skal oprette nyt mobilepaynummer til gaver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da-DK" sz="3600" b="1" i="1" dirty="0">
                <a:solidFill>
                  <a:schemeClr val="tx1"/>
                </a:solidFill>
              </a:rPr>
              <a:t>Vi skal bruge følgende:</a:t>
            </a:r>
          </a:p>
          <a:p>
            <a:pPr marL="2114550" lvl="3" indent="-742950">
              <a:buFont typeface="+mj-lt"/>
              <a:buAutoNum type="arabicPeriod"/>
            </a:pPr>
            <a:r>
              <a:rPr lang="da-DK" sz="3600" b="1" i="1" dirty="0">
                <a:solidFill>
                  <a:schemeClr val="tx1"/>
                </a:solidFill>
              </a:rPr>
              <a:t>Navn på beløbsmodtager, eks. X-Købing gaver</a:t>
            </a:r>
          </a:p>
          <a:p>
            <a:pPr marL="2114550" lvl="3" indent="-742950">
              <a:buFont typeface="+mj-lt"/>
              <a:buAutoNum type="arabicPeriod"/>
            </a:pPr>
            <a:r>
              <a:rPr lang="da-DK" sz="3600" b="1" i="1" dirty="0">
                <a:solidFill>
                  <a:schemeClr val="tx1"/>
                </a:solidFill>
              </a:rPr>
              <a:t>Et eventuelt logo på beløbsmodtager, eks. billede af missionshuset</a:t>
            </a:r>
          </a:p>
          <a:p>
            <a:pPr marL="2114550" lvl="3" indent="-742950">
              <a:buFont typeface="+mj-lt"/>
              <a:buAutoNum type="arabicPeriod"/>
            </a:pPr>
            <a:r>
              <a:rPr lang="da-DK" sz="3600" b="1" i="1" dirty="0">
                <a:solidFill>
                  <a:schemeClr val="tx1"/>
                </a:solidFill>
              </a:rPr>
              <a:t>Mailadresse på de brugere som skal have adgang til transaktion på Mobilepay</a:t>
            </a:r>
          </a:p>
          <a:p>
            <a:pPr lvl="2"/>
            <a:endParaRPr lang="da-DK" sz="3600" b="1" i="1" dirty="0">
              <a:solidFill>
                <a:schemeClr val="tx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41A31FD-1D74-43B7-9F5A-94F49A4B80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7078" y="5550683"/>
            <a:ext cx="3501161" cy="986041"/>
          </a:xfrm>
          <a:prstGeom prst="rect">
            <a:avLst/>
          </a:prstGeom>
          <a:noFill/>
          <a:ln>
            <a:noFill/>
          </a:ln>
          <a:effectLst>
            <a:outerShdw blurRad="7239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18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el 3">
            <a:extLst>
              <a:ext uri="{FF2B5EF4-FFF2-40B4-BE49-F238E27FC236}">
                <a16:creationId xmlns:a16="http://schemas.microsoft.com/office/drawing/2014/main" id="{27532C4F-A2FB-CC57-508E-432EA2F30CFF}"/>
              </a:ext>
            </a:extLst>
          </p:cNvPr>
          <p:cNvSpPr/>
          <p:nvPr/>
        </p:nvSpPr>
        <p:spPr>
          <a:xfrm>
            <a:off x="333632" y="321276"/>
            <a:ext cx="11553568" cy="622780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400" b="1" i="1" dirty="0">
                <a:solidFill>
                  <a:schemeClr val="tx1"/>
                </a:solidFill>
              </a:rPr>
              <a:t>Oprettelse af ny konto under Indre Missions Cvr-nummer: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b="1" i="1" dirty="0">
                <a:solidFill>
                  <a:schemeClr val="tx1"/>
                </a:solidFill>
              </a:rPr>
              <a:t>Automatisk tømning hver uge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a-DK" sz="3600" b="1" i="1" dirty="0">
                <a:solidFill>
                  <a:schemeClr val="tx1"/>
                </a:solidFill>
              </a:rPr>
              <a:t>Denne nye konto tømmes hver uge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a-DK" sz="3600" b="1" i="1" dirty="0">
                <a:solidFill>
                  <a:schemeClr val="tx1"/>
                </a:solidFill>
              </a:rPr>
              <a:t>Vi skal bruge følgende:</a:t>
            </a:r>
          </a:p>
          <a:p>
            <a:pPr marL="1657350" lvl="2" indent="-742950">
              <a:buFont typeface="+mj-lt"/>
              <a:buAutoNum type="arabicPeriod"/>
            </a:pPr>
            <a:r>
              <a:rPr lang="da-DK" sz="3600" b="1" i="1" dirty="0">
                <a:solidFill>
                  <a:schemeClr val="tx1"/>
                </a:solidFill>
              </a:rPr>
              <a:t>Kontonummer og Pengeinstitut hvortil der skal tømmes til.</a:t>
            </a:r>
          </a:p>
          <a:p>
            <a:pPr lvl="2"/>
            <a:endParaRPr lang="da-DK" sz="3600" b="1" i="1" dirty="0">
              <a:solidFill>
                <a:schemeClr val="tx1"/>
              </a:solidFill>
            </a:endParaRP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da-DK" sz="3600" b="1" i="1" dirty="0">
                <a:solidFill>
                  <a:schemeClr val="tx1"/>
                </a:solidFill>
              </a:rPr>
              <a:t>Hvilke personer skal have adgang til den nye bankkonto i Jyske Bank</a:t>
            </a:r>
          </a:p>
          <a:p>
            <a:pPr lvl="2"/>
            <a:endParaRPr lang="da-DK" sz="3600" b="1" i="1" dirty="0">
              <a:solidFill>
                <a:schemeClr val="tx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F518852-7005-4D30-8CE6-F522C2BF0C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5690" y="5284768"/>
            <a:ext cx="3501161" cy="986041"/>
          </a:xfrm>
          <a:prstGeom prst="rect">
            <a:avLst/>
          </a:prstGeom>
          <a:noFill/>
          <a:ln>
            <a:noFill/>
          </a:ln>
          <a:effectLst>
            <a:outerShdw blurRad="7239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146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781</Words>
  <Application>Microsoft Office PowerPoint</Application>
  <PresentationFormat>Widescreen</PresentationFormat>
  <Paragraphs>133</Paragraphs>
  <Slides>24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Birgitte Bohsen</dc:creator>
  <cp:lastModifiedBy>Henrik Kristoffersen</cp:lastModifiedBy>
  <cp:revision>60</cp:revision>
  <cp:lastPrinted>2024-04-08T11:46:11Z</cp:lastPrinted>
  <dcterms:created xsi:type="dcterms:W3CDTF">2024-03-14T13:44:35Z</dcterms:created>
  <dcterms:modified xsi:type="dcterms:W3CDTF">2024-04-24T07:43:03Z</dcterms:modified>
</cp:coreProperties>
</file>