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96" r:id="rId2"/>
    <p:sldId id="258" r:id="rId3"/>
    <p:sldId id="259" r:id="rId4"/>
    <p:sldId id="260" r:id="rId5"/>
    <p:sldId id="292" r:id="rId6"/>
    <p:sldId id="263" r:id="rId7"/>
    <p:sldId id="265" r:id="rId8"/>
    <p:sldId id="264" r:id="rId9"/>
    <p:sldId id="293" r:id="rId10"/>
    <p:sldId id="294" r:id="rId11"/>
    <p:sldId id="295" r:id="rId12"/>
    <p:sldId id="271" r:id="rId13"/>
    <p:sldId id="270" r:id="rId14"/>
    <p:sldId id="275" r:id="rId15"/>
    <p:sldId id="274" r:id="rId16"/>
    <p:sldId id="276" r:id="rId17"/>
    <p:sldId id="281" r:id="rId18"/>
    <p:sldId id="282" r:id="rId19"/>
    <p:sldId id="283" r:id="rId20"/>
    <p:sldId id="284" r:id="rId21"/>
    <p:sldId id="285" r:id="rId22"/>
    <p:sldId id="286" r:id="rId23"/>
    <p:sldId id="287" r:id="rId24"/>
    <p:sldId id="288" r:id="rId25"/>
    <p:sldId id="289" r:id="rId26"/>
    <p:sldId id="290" r:id="rId27"/>
    <p:sldId id="291" r:id="rId28"/>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9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7" autoAdjust="0"/>
    <p:restoredTop sz="84983" autoAdjust="0"/>
  </p:normalViewPr>
  <p:slideViewPr>
    <p:cSldViewPr snapToGrid="0">
      <p:cViewPr varScale="1">
        <p:scale>
          <a:sx n="79" d="100"/>
          <a:sy n="79" d="100"/>
        </p:scale>
        <p:origin x="120" y="360"/>
      </p:cViewPr>
      <p:guideLst/>
    </p:cSldViewPr>
  </p:slideViewPr>
  <p:notesTextViewPr>
    <p:cViewPr>
      <p:scale>
        <a:sx n="1" d="1"/>
        <a:sy n="1" d="1"/>
      </p:scale>
      <p:origin x="0" y="0"/>
    </p:cViewPr>
  </p:notesTextViewPr>
  <p:sorterViewPr>
    <p:cViewPr>
      <p:scale>
        <a:sx n="100" d="100"/>
        <a:sy n="100" d="100"/>
      </p:scale>
      <p:origin x="0" y="-279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794A58-F6FC-4294-8D96-45B40C5C609D}" type="datetimeFigureOut">
              <a:rPr lang="da-DK" smtClean="0"/>
              <a:t>27-06-2019</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5DF26F-F90E-4D11-A8CC-BC4838B1AF9A}" type="slidenum">
              <a:rPr lang="da-DK" smtClean="0"/>
              <a:t>‹nr.›</a:t>
            </a:fld>
            <a:endParaRPr lang="da-DK"/>
          </a:p>
        </p:txBody>
      </p:sp>
    </p:spTree>
    <p:extLst>
      <p:ext uri="{BB962C8B-B14F-4D97-AF65-F5344CB8AC3E}">
        <p14:creationId xmlns:p14="http://schemas.microsoft.com/office/powerpoint/2010/main" val="2296166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E55DF26F-F90E-4D11-A8CC-BC4838B1AF9A}" type="slidenum">
              <a:rPr lang="da-DK" smtClean="0"/>
              <a:t>2</a:t>
            </a:fld>
            <a:endParaRPr lang="da-DK"/>
          </a:p>
        </p:txBody>
      </p:sp>
    </p:spTree>
    <p:extLst>
      <p:ext uri="{BB962C8B-B14F-4D97-AF65-F5344CB8AC3E}">
        <p14:creationId xmlns:p14="http://schemas.microsoft.com/office/powerpoint/2010/main" val="422593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1" dirty="0" smtClean="0"/>
              <a:t> Moses (dette er </a:t>
            </a:r>
            <a:r>
              <a:rPr lang="da-DK" sz="1200" b="1" dirty="0" err="1" smtClean="0"/>
              <a:t>kort-form</a:t>
            </a:r>
            <a:r>
              <a:rPr lang="da-DK" sz="1200" b="1" dirty="0" smtClean="0"/>
              <a:t>, egentlig kalder</a:t>
            </a:r>
            <a:r>
              <a:rPr lang="da-DK" sz="1200" b="1" baseline="0" dirty="0" smtClean="0"/>
              <a:t> Gud også andre ledere til at gå med i hvert fald et stykke op ad bjerget nogle gange – men for oversigtens skyld taler vi her kun om Moses) </a:t>
            </a:r>
            <a:r>
              <a:rPr lang="da-DK" sz="1200" b="1" dirty="0" smtClean="0"/>
              <a:t>går op på </a:t>
            </a:r>
            <a:r>
              <a:rPr lang="da-DK" sz="1200" b="1" dirty="0" err="1" smtClean="0"/>
              <a:t>Sinai</a:t>
            </a:r>
            <a:r>
              <a:rPr lang="da-DK" sz="1200" b="1" dirty="0" smtClean="0"/>
              <a:t> bjerg (ind i den sky, hvor Gud taler til Moses) og modtager mundtligt De ti bud og mange andre bud fra Gud, som han går ned og fortæller folket.</a:t>
            </a:r>
          </a:p>
          <a:p>
            <a:r>
              <a:rPr lang="da-DK" sz="1200" b="1" dirty="0" smtClean="0"/>
              <a:t>På baggrund af dette slutter Gud og folket pagten, hvorefter Moses igen går op på bjerget til Gud og bliver der i 40 dage (2 Mos 24,18).</a:t>
            </a:r>
          </a:p>
          <a:p>
            <a:r>
              <a:rPr lang="da-DK" sz="1200" b="1" dirty="0" smtClean="0"/>
              <a:t>Her får Moses ”Vidnesbyrdets to tavler, stentavler beskrevet med Guds finger” – og han går ned ad bjerget til folket. 2 Mos 31,18.</a:t>
            </a:r>
          </a:p>
          <a:p>
            <a:endParaRPr lang="da-DK" sz="1200" b="1" dirty="0" smtClean="0"/>
          </a:p>
          <a:p>
            <a:r>
              <a:rPr lang="da-DK" sz="1200" b="1" dirty="0" smtClean="0"/>
              <a:t>  Desværre har folket i mellemtiden lavet en guldkalv som afgudsbillede. I raseri smadrer Moses de to tavler. Moses går i forbøn for folket og Gud tilgiver det. </a:t>
            </a:r>
          </a:p>
          <a:p>
            <a:endParaRPr lang="da-DK" sz="1200" b="1" dirty="0" smtClean="0"/>
          </a:p>
          <a:p>
            <a:r>
              <a:rPr lang="da-DK" sz="1200" b="1" dirty="0" smtClean="0"/>
              <a:t>  Nu skal Moses selv lave to ny stentavler (2 Mos 34,1). Efter 40 dage vender Moses tilbage til folket igen med de nye tavler, der bliver anbragt i pagtens Ark  5 Mos 10,1-5 og på den måde ført med folket under hele ørkenvandringen og senere i landet Israel.</a:t>
            </a:r>
            <a:endParaRPr lang="da-DK" dirty="0"/>
          </a:p>
        </p:txBody>
      </p:sp>
      <p:sp>
        <p:nvSpPr>
          <p:cNvPr id="4" name="Pladsholder til slidenummer 3"/>
          <p:cNvSpPr>
            <a:spLocks noGrp="1"/>
          </p:cNvSpPr>
          <p:nvPr>
            <p:ph type="sldNum" sz="quarter" idx="10"/>
          </p:nvPr>
        </p:nvSpPr>
        <p:spPr/>
        <p:txBody>
          <a:bodyPr/>
          <a:lstStyle/>
          <a:p>
            <a:fld id="{E55DF26F-F90E-4D11-A8CC-BC4838B1AF9A}" type="slidenum">
              <a:rPr lang="da-DK" smtClean="0"/>
              <a:t>3</a:t>
            </a:fld>
            <a:endParaRPr lang="da-DK"/>
          </a:p>
        </p:txBody>
      </p:sp>
    </p:spTree>
    <p:extLst>
      <p:ext uri="{BB962C8B-B14F-4D97-AF65-F5344CB8AC3E}">
        <p14:creationId xmlns:p14="http://schemas.microsoft.com/office/powerpoint/2010/main" val="2900808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Det er meget usikkert, hvor gammel den er – måske er den først opstået som reaktion på den kristne forkyndelse. Josefus (død år 100)</a:t>
            </a:r>
            <a:r>
              <a:rPr lang="da-DK" baseline="0" dirty="0" smtClean="0"/>
              <a:t> </a:t>
            </a:r>
            <a:r>
              <a:rPr lang="da-DK" dirty="0" smtClean="0"/>
              <a:t>tæller i hvert fald som den ortodoks/reformerte tællemåde gør. </a:t>
            </a:r>
            <a:endParaRPr lang="da-DK" dirty="0"/>
          </a:p>
        </p:txBody>
      </p:sp>
      <p:sp>
        <p:nvSpPr>
          <p:cNvPr id="4" name="Pladsholder til slidenummer 3"/>
          <p:cNvSpPr>
            <a:spLocks noGrp="1"/>
          </p:cNvSpPr>
          <p:nvPr>
            <p:ph type="sldNum" sz="quarter" idx="10"/>
          </p:nvPr>
        </p:nvSpPr>
        <p:spPr/>
        <p:txBody>
          <a:bodyPr/>
          <a:lstStyle/>
          <a:p>
            <a:fld id="{E55DF26F-F90E-4D11-A8CC-BC4838B1AF9A}" type="slidenum">
              <a:rPr lang="da-DK" smtClean="0"/>
              <a:t>6</a:t>
            </a:fld>
            <a:endParaRPr lang="da-DK"/>
          </a:p>
        </p:txBody>
      </p:sp>
    </p:spTree>
    <p:extLst>
      <p:ext uri="{BB962C8B-B14F-4D97-AF65-F5344CB8AC3E}">
        <p14:creationId xmlns:p14="http://schemas.microsoft.com/office/powerpoint/2010/main" val="1057032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Ret tekstforståelsesmæssigt må denne opdeling foretrækkes, så man undgår</a:t>
            </a:r>
            <a:r>
              <a:rPr lang="da-DK" baseline="0" dirty="0" smtClean="0"/>
              <a:t> den meget kunstige opdeling i to bud af : ”</a:t>
            </a:r>
            <a:r>
              <a:rPr lang="da-DK" sz="1200" dirty="0" smtClean="0"/>
              <a:t>Du må ikke begære din næstes hus. Du må ikke begære din næstes hustru, hans træl eller trælkvinde, hans okse eller æsel eller noget som helst af din næstes ejendom,” der ret tydeligt er en sammenhængende tekst, fordi ”hus” ikke alene betyder en bygning, men alt det, der var vedkommendes ejendom. Denne tolkning har billedforbuddet som et selvstændigt bud. Det kan også siges at høre ind under det første bud, men da netop dette konkrete aspekt ved at</a:t>
            </a:r>
            <a:r>
              <a:rPr lang="da-DK" sz="1200" baseline="0" dirty="0" smtClean="0"/>
              <a:t> tilbede Gud alene, understreges igen og igen i hele GT, er der rigtig god mening i at Gud har givet det som et selvstændigt bud. </a:t>
            </a:r>
            <a:endParaRPr lang="da-DK" dirty="0"/>
          </a:p>
        </p:txBody>
      </p:sp>
      <p:sp>
        <p:nvSpPr>
          <p:cNvPr id="4" name="Pladsholder til slidenummer 3"/>
          <p:cNvSpPr>
            <a:spLocks noGrp="1"/>
          </p:cNvSpPr>
          <p:nvPr>
            <p:ph type="sldNum" sz="quarter" idx="10"/>
          </p:nvPr>
        </p:nvSpPr>
        <p:spPr/>
        <p:txBody>
          <a:bodyPr/>
          <a:lstStyle/>
          <a:p>
            <a:fld id="{E55DF26F-F90E-4D11-A8CC-BC4838B1AF9A}" type="slidenum">
              <a:rPr lang="da-DK" smtClean="0"/>
              <a:t>8</a:t>
            </a:fld>
            <a:endParaRPr lang="da-DK"/>
          </a:p>
        </p:txBody>
      </p:sp>
    </p:spTree>
    <p:extLst>
      <p:ext uri="{BB962C8B-B14F-4D97-AF65-F5344CB8AC3E}">
        <p14:creationId xmlns:p14="http://schemas.microsoft.com/office/powerpoint/2010/main" val="4099799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E55DF26F-F90E-4D11-A8CC-BC4838B1AF9A}" type="slidenum">
              <a:rPr lang="da-DK" smtClean="0"/>
              <a:t>9</a:t>
            </a:fld>
            <a:endParaRPr lang="da-DK"/>
          </a:p>
        </p:txBody>
      </p:sp>
    </p:spTree>
    <p:extLst>
      <p:ext uri="{BB962C8B-B14F-4D97-AF65-F5344CB8AC3E}">
        <p14:creationId xmlns:p14="http://schemas.microsoft.com/office/powerpoint/2010/main" val="2200788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E55DF26F-F90E-4D11-A8CC-BC4838B1AF9A}" type="slidenum">
              <a:rPr lang="da-DK" smtClean="0"/>
              <a:t>10</a:t>
            </a:fld>
            <a:endParaRPr lang="da-DK"/>
          </a:p>
        </p:txBody>
      </p:sp>
    </p:spTree>
    <p:extLst>
      <p:ext uri="{BB962C8B-B14F-4D97-AF65-F5344CB8AC3E}">
        <p14:creationId xmlns:p14="http://schemas.microsoft.com/office/powerpoint/2010/main" val="3415438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Gud er kærlighed. Bibelen beskriver ikke HVORFOR han skabte os – men et rimeligt godt bud på et svar må være, at han ønskede mere kærlighed!</a:t>
            </a:r>
            <a:r>
              <a:rPr lang="da-DK" baseline="0" dirty="0" smtClean="0"/>
              <a:t> Han skabte i hvert fald os mennesker til at elske: Matt 22,34ff…</a:t>
            </a:r>
            <a:endParaRPr lang="da-DK" dirty="0"/>
          </a:p>
        </p:txBody>
      </p:sp>
      <p:sp>
        <p:nvSpPr>
          <p:cNvPr id="4" name="Pladsholder til slidenummer 3"/>
          <p:cNvSpPr>
            <a:spLocks noGrp="1"/>
          </p:cNvSpPr>
          <p:nvPr>
            <p:ph type="sldNum" sz="quarter" idx="10"/>
          </p:nvPr>
        </p:nvSpPr>
        <p:spPr/>
        <p:txBody>
          <a:bodyPr/>
          <a:lstStyle/>
          <a:p>
            <a:fld id="{E55DF26F-F90E-4D11-A8CC-BC4838B1AF9A}" type="slidenum">
              <a:rPr lang="da-DK" smtClean="0"/>
              <a:t>13</a:t>
            </a:fld>
            <a:endParaRPr lang="da-DK"/>
          </a:p>
        </p:txBody>
      </p:sp>
    </p:spTree>
    <p:extLst>
      <p:ext uri="{BB962C8B-B14F-4D97-AF65-F5344CB8AC3E}">
        <p14:creationId xmlns:p14="http://schemas.microsoft.com/office/powerpoint/2010/main" val="287360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6F95FF-9D31-47E2-86F2-0182E508BFBA}" type="slidenum">
              <a:rPr lang="da-DK"/>
              <a:pPr/>
              <a:t>17</a:t>
            </a:fld>
            <a:endParaRPr lang="da-DK"/>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p:txBody>
          <a:bodyPr/>
          <a:lstStyle/>
          <a:p>
            <a:r>
              <a:rPr lang="da-DK" sz="1600" dirty="0" smtClean="0"/>
              <a:t>NB: Animeret slide!</a:t>
            </a:r>
          </a:p>
          <a:p>
            <a:r>
              <a:rPr lang="da-DK" sz="1600" dirty="0" smtClean="0"/>
              <a:t>sort </a:t>
            </a:r>
            <a:r>
              <a:rPr lang="da-DK" sz="1600" dirty="0"/>
              <a:t>= LOV hvid = mig  hjerte = Jesus</a:t>
            </a:r>
          </a:p>
          <a:p>
            <a:r>
              <a:rPr lang="da-DK" sz="1600" dirty="0"/>
              <a:t>1: jeg dør i dåbens vand bort fra Lov</a:t>
            </a:r>
          </a:p>
          <a:p>
            <a:r>
              <a:rPr lang="da-DK" sz="1600" dirty="0"/>
              <a:t>2: jeg opstår i dåbens vand til nyt liv sammen med Kristus</a:t>
            </a:r>
          </a:p>
          <a:p>
            <a:r>
              <a:rPr lang="da-DK" sz="1600" dirty="0"/>
              <a:t>3: sådan: død og opstanden med Kristus i dåben</a:t>
            </a:r>
          </a:p>
        </p:txBody>
      </p:sp>
    </p:spTree>
    <p:extLst>
      <p:ext uri="{BB962C8B-B14F-4D97-AF65-F5344CB8AC3E}">
        <p14:creationId xmlns:p14="http://schemas.microsoft.com/office/powerpoint/2010/main" val="3030021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E55DF26F-F90E-4D11-A8CC-BC4838B1AF9A}" type="slidenum">
              <a:rPr lang="da-DK" smtClean="0"/>
              <a:t>27</a:t>
            </a:fld>
            <a:endParaRPr lang="da-DK"/>
          </a:p>
        </p:txBody>
      </p:sp>
    </p:spTree>
    <p:extLst>
      <p:ext uri="{BB962C8B-B14F-4D97-AF65-F5344CB8AC3E}">
        <p14:creationId xmlns:p14="http://schemas.microsoft.com/office/powerpoint/2010/main" val="2276561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smtClean="0"/>
              <a:t>Klik for at redigere i master</a:t>
            </a:r>
            <a:endParaRPr lang="da-DK"/>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smtClean="0"/>
              <a:t>Klik for at redigere undertiteltypografien i masteren</a:t>
            </a:r>
            <a:endParaRPr lang="da-DK"/>
          </a:p>
        </p:txBody>
      </p:sp>
      <p:sp>
        <p:nvSpPr>
          <p:cNvPr id="4" name="Pladsholder til dato 3"/>
          <p:cNvSpPr>
            <a:spLocks noGrp="1"/>
          </p:cNvSpPr>
          <p:nvPr>
            <p:ph type="dt" sz="half" idx="10"/>
          </p:nvPr>
        </p:nvSpPr>
        <p:spPr/>
        <p:txBody>
          <a:bodyPr/>
          <a:lstStyle/>
          <a:p>
            <a:fld id="{6D38051C-3554-40AA-8886-E95D7C29AED8}" type="datetimeFigureOut">
              <a:rPr lang="da-DK" smtClean="0"/>
              <a:t>27-06-2019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E7486F58-33F1-472B-AFEF-2866EE5C9A32}" type="slidenum">
              <a:rPr lang="da-DK" smtClean="0"/>
              <a:t>‹nr.›</a:t>
            </a:fld>
            <a:endParaRPr lang="da-DK"/>
          </a:p>
        </p:txBody>
      </p:sp>
    </p:spTree>
    <p:extLst>
      <p:ext uri="{BB962C8B-B14F-4D97-AF65-F5344CB8AC3E}">
        <p14:creationId xmlns:p14="http://schemas.microsoft.com/office/powerpoint/2010/main" val="2634535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6D38051C-3554-40AA-8886-E95D7C29AED8}" type="datetimeFigureOut">
              <a:rPr lang="da-DK" smtClean="0"/>
              <a:t>27-06-2019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E7486F58-33F1-472B-AFEF-2866EE5C9A32}" type="slidenum">
              <a:rPr lang="da-DK" smtClean="0"/>
              <a:t>‹nr.›</a:t>
            </a:fld>
            <a:endParaRPr lang="da-DK"/>
          </a:p>
        </p:txBody>
      </p:sp>
    </p:spTree>
    <p:extLst>
      <p:ext uri="{BB962C8B-B14F-4D97-AF65-F5344CB8AC3E}">
        <p14:creationId xmlns:p14="http://schemas.microsoft.com/office/powerpoint/2010/main" val="3058711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6D38051C-3554-40AA-8886-E95D7C29AED8}" type="datetimeFigureOut">
              <a:rPr lang="da-DK" smtClean="0"/>
              <a:t>27-06-2019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E7486F58-33F1-472B-AFEF-2866EE5C9A32}" type="slidenum">
              <a:rPr lang="da-DK" smtClean="0"/>
              <a:t>‹nr.›</a:t>
            </a:fld>
            <a:endParaRPr lang="da-DK"/>
          </a:p>
        </p:txBody>
      </p:sp>
    </p:spTree>
    <p:extLst>
      <p:ext uri="{BB962C8B-B14F-4D97-AF65-F5344CB8AC3E}">
        <p14:creationId xmlns:p14="http://schemas.microsoft.com/office/powerpoint/2010/main" val="1134395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6D38051C-3554-40AA-8886-E95D7C29AED8}" type="datetimeFigureOut">
              <a:rPr lang="da-DK" smtClean="0"/>
              <a:t>27-06-2019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E7486F58-33F1-472B-AFEF-2866EE5C9A32}" type="slidenum">
              <a:rPr lang="da-DK" smtClean="0"/>
              <a:t>‹nr.›</a:t>
            </a:fld>
            <a:endParaRPr lang="da-DK"/>
          </a:p>
        </p:txBody>
      </p:sp>
    </p:spTree>
    <p:extLst>
      <p:ext uri="{BB962C8B-B14F-4D97-AF65-F5344CB8AC3E}">
        <p14:creationId xmlns:p14="http://schemas.microsoft.com/office/powerpoint/2010/main" val="3416214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smtClean="0"/>
              <a:t>Klik for at redigere i master</a:t>
            </a:r>
            <a:endParaRPr lang="da-DK"/>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smtClean="0"/>
              <a:t>Rediger typografien i masterens</a:t>
            </a:r>
          </a:p>
        </p:txBody>
      </p:sp>
      <p:sp>
        <p:nvSpPr>
          <p:cNvPr id="4" name="Pladsholder til dato 3"/>
          <p:cNvSpPr>
            <a:spLocks noGrp="1"/>
          </p:cNvSpPr>
          <p:nvPr>
            <p:ph type="dt" sz="half" idx="10"/>
          </p:nvPr>
        </p:nvSpPr>
        <p:spPr/>
        <p:txBody>
          <a:bodyPr/>
          <a:lstStyle/>
          <a:p>
            <a:fld id="{6D38051C-3554-40AA-8886-E95D7C29AED8}" type="datetimeFigureOut">
              <a:rPr lang="da-DK" smtClean="0"/>
              <a:t>27-06-2019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E7486F58-33F1-472B-AFEF-2866EE5C9A32}" type="slidenum">
              <a:rPr lang="da-DK" smtClean="0"/>
              <a:t>‹nr.›</a:t>
            </a:fld>
            <a:endParaRPr lang="da-DK"/>
          </a:p>
        </p:txBody>
      </p:sp>
    </p:spTree>
    <p:extLst>
      <p:ext uri="{BB962C8B-B14F-4D97-AF65-F5344CB8AC3E}">
        <p14:creationId xmlns:p14="http://schemas.microsoft.com/office/powerpoint/2010/main" val="1484410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838200" y="1825625"/>
            <a:ext cx="5181600" cy="435133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6172200" y="1825625"/>
            <a:ext cx="5181600" cy="435133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6D38051C-3554-40AA-8886-E95D7C29AED8}" type="datetimeFigureOut">
              <a:rPr lang="da-DK" smtClean="0"/>
              <a:t>27-06-2019</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E7486F58-33F1-472B-AFEF-2866EE5C9A32}" type="slidenum">
              <a:rPr lang="da-DK" smtClean="0"/>
              <a:t>‹nr.›</a:t>
            </a:fld>
            <a:endParaRPr lang="da-DK"/>
          </a:p>
        </p:txBody>
      </p:sp>
    </p:spTree>
    <p:extLst>
      <p:ext uri="{BB962C8B-B14F-4D97-AF65-F5344CB8AC3E}">
        <p14:creationId xmlns:p14="http://schemas.microsoft.com/office/powerpoint/2010/main" val="584528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smtClean="0"/>
              <a:t>Klik for at redigere i master</a:t>
            </a:r>
            <a:endParaRPr lang="da-DK"/>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Rediger typografien i masterens</a:t>
            </a:r>
          </a:p>
        </p:txBody>
      </p:sp>
      <p:sp>
        <p:nvSpPr>
          <p:cNvPr id="4" name="Pladsholder til indhold 3"/>
          <p:cNvSpPr>
            <a:spLocks noGrp="1"/>
          </p:cNvSpPr>
          <p:nvPr>
            <p:ph sz="half" idx="2"/>
          </p:nvPr>
        </p:nvSpPr>
        <p:spPr>
          <a:xfrm>
            <a:off x="839788" y="2505075"/>
            <a:ext cx="5157787" cy="368458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Rediger typografien i masterens</a:t>
            </a:r>
          </a:p>
        </p:txBody>
      </p:sp>
      <p:sp>
        <p:nvSpPr>
          <p:cNvPr id="6" name="Pladsholder til indhold 5"/>
          <p:cNvSpPr>
            <a:spLocks noGrp="1"/>
          </p:cNvSpPr>
          <p:nvPr>
            <p:ph sz="quarter" idx="4"/>
          </p:nvPr>
        </p:nvSpPr>
        <p:spPr>
          <a:xfrm>
            <a:off x="6172200" y="2505075"/>
            <a:ext cx="5183188" cy="368458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6D38051C-3554-40AA-8886-E95D7C29AED8}" type="datetimeFigureOut">
              <a:rPr lang="da-DK" smtClean="0"/>
              <a:t>27-06-2019</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slidenummer 8"/>
          <p:cNvSpPr>
            <a:spLocks noGrp="1"/>
          </p:cNvSpPr>
          <p:nvPr>
            <p:ph type="sldNum" sz="quarter" idx="12"/>
          </p:nvPr>
        </p:nvSpPr>
        <p:spPr/>
        <p:txBody>
          <a:bodyPr/>
          <a:lstStyle/>
          <a:p>
            <a:fld id="{E7486F58-33F1-472B-AFEF-2866EE5C9A32}" type="slidenum">
              <a:rPr lang="da-DK" smtClean="0"/>
              <a:t>‹nr.›</a:t>
            </a:fld>
            <a:endParaRPr lang="da-DK"/>
          </a:p>
        </p:txBody>
      </p:sp>
    </p:spTree>
    <p:extLst>
      <p:ext uri="{BB962C8B-B14F-4D97-AF65-F5344CB8AC3E}">
        <p14:creationId xmlns:p14="http://schemas.microsoft.com/office/powerpoint/2010/main" val="132098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fld id="{6D38051C-3554-40AA-8886-E95D7C29AED8}" type="datetimeFigureOut">
              <a:rPr lang="da-DK" smtClean="0"/>
              <a:t>27-06-2019</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E7486F58-33F1-472B-AFEF-2866EE5C9A32}" type="slidenum">
              <a:rPr lang="da-DK" smtClean="0"/>
              <a:t>‹nr.›</a:t>
            </a:fld>
            <a:endParaRPr lang="da-DK"/>
          </a:p>
        </p:txBody>
      </p:sp>
    </p:spTree>
    <p:extLst>
      <p:ext uri="{BB962C8B-B14F-4D97-AF65-F5344CB8AC3E}">
        <p14:creationId xmlns:p14="http://schemas.microsoft.com/office/powerpoint/2010/main" val="4229204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6D38051C-3554-40AA-8886-E95D7C29AED8}" type="datetimeFigureOut">
              <a:rPr lang="da-DK" smtClean="0"/>
              <a:t>27-06-2019</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E7486F58-33F1-472B-AFEF-2866EE5C9A32}" type="slidenum">
              <a:rPr lang="da-DK" smtClean="0"/>
              <a:t>‹nr.›</a:t>
            </a:fld>
            <a:endParaRPr lang="da-DK"/>
          </a:p>
        </p:txBody>
      </p:sp>
    </p:spTree>
    <p:extLst>
      <p:ext uri="{BB962C8B-B14F-4D97-AF65-F5344CB8AC3E}">
        <p14:creationId xmlns:p14="http://schemas.microsoft.com/office/powerpoint/2010/main" val="2169094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smtClean="0"/>
              <a:t>Klik for at redigere i master</a:t>
            </a:r>
            <a:endParaRPr lang="da-DK"/>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Rediger typografien i masterens</a:t>
            </a:r>
          </a:p>
        </p:txBody>
      </p:sp>
      <p:sp>
        <p:nvSpPr>
          <p:cNvPr id="5" name="Pladsholder til dato 4"/>
          <p:cNvSpPr>
            <a:spLocks noGrp="1"/>
          </p:cNvSpPr>
          <p:nvPr>
            <p:ph type="dt" sz="half" idx="10"/>
          </p:nvPr>
        </p:nvSpPr>
        <p:spPr/>
        <p:txBody>
          <a:bodyPr/>
          <a:lstStyle/>
          <a:p>
            <a:fld id="{6D38051C-3554-40AA-8886-E95D7C29AED8}" type="datetimeFigureOut">
              <a:rPr lang="da-DK" smtClean="0"/>
              <a:t>27-06-2019</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E7486F58-33F1-472B-AFEF-2866EE5C9A32}" type="slidenum">
              <a:rPr lang="da-DK" smtClean="0"/>
              <a:t>‹nr.›</a:t>
            </a:fld>
            <a:endParaRPr lang="da-DK"/>
          </a:p>
        </p:txBody>
      </p:sp>
    </p:spTree>
    <p:extLst>
      <p:ext uri="{BB962C8B-B14F-4D97-AF65-F5344CB8AC3E}">
        <p14:creationId xmlns:p14="http://schemas.microsoft.com/office/powerpoint/2010/main" val="851203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smtClean="0"/>
              <a:t>Klik for at redigere i master</a:t>
            </a:r>
            <a:endParaRPr lang="da-DK"/>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Rediger typografien i masterens</a:t>
            </a:r>
          </a:p>
        </p:txBody>
      </p:sp>
      <p:sp>
        <p:nvSpPr>
          <p:cNvPr id="5" name="Pladsholder til dato 4"/>
          <p:cNvSpPr>
            <a:spLocks noGrp="1"/>
          </p:cNvSpPr>
          <p:nvPr>
            <p:ph type="dt" sz="half" idx="10"/>
          </p:nvPr>
        </p:nvSpPr>
        <p:spPr/>
        <p:txBody>
          <a:bodyPr/>
          <a:lstStyle/>
          <a:p>
            <a:fld id="{6D38051C-3554-40AA-8886-E95D7C29AED8}" type="datetimeFigureOut">
              <a:rPr lang="da-DK" smtClean="0"/>
              <a:t>27-06-2019</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E7486F58-33F1-472B-AFEF-2866EE5C9A32}" type="slidenum">
              <a:rPr lang="da-DK" smtClean="0"/>
              <a:t>‹nr.›</a:t>
            </a:fld>
            <a:endParaRPr lang="da-DK"/>
          </a:p>
        </p:txBody>
      </p:sp>
    </p:spTree>
    <p:extLst>
      <p:ext uri="{BB962C8B-B14F-4D97-AF65-F5344CB8AC3E}">
        <p14:creationId xmlns:p14="http://schemas.microsoft.com/office/powerpoint/2010/main" val="3728717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smtClean="0"/>
              <a:t>Klik for at redigere i master</a:t>
            </a:r>
            <a:endParaRPr lang="da-DK"/>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38051C-3554-40AA-8886-E95D7C29AED8}" type="datetimeFigureOut">
              <a:rPr lang="da-DK" smtClean="0"/>
              <a:t>27-06-2019</a:t>
            </a:fld>
            <a:endParaRPr lang="da-DK"/>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486F58-33F1-472B-AFEF-2866EE5C9A32}" type="slidenum">
              <a:rPr lang="da-DK" smtClean="0"/>
              <a:t>‹nr.›</a:t>
            </a:fld>
            <a:endParaRPr lang="da-DK"/>
          </a:p>
        </p:txBody>
      </p:sp>
    </p:spTree>
    <p:extLst>
      <p:ext uri="{BB962C8B-B14F-4D97-AF65-F5344CB8AC3E}">
        <p14:creationId xmlns:p14="http://schemas.microsoft.com/office/powerpoint/2010/main" val="6578545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78940" cy="6858000"/>
          </a:xfrm>
          <a:prstGeom prst="rect">
            <a:avLst/>
          </a:prstGeom>
        </p:spPr>
      </p:pic>
    </p:spTree>
    <p:extLst>
      <p:ext uri="{BB962C8B-B14F-4D97-AF65-F5344CB8AC3E}">
        <p14:creationId xmlns:p14="http://schemas.microsoft.com/office/powerpoint/2010/main" val="2975149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7555" y="716438"/>
            <a:ext cx="7284445" cy="5388432"/>
          </a:xfrm>
          <a:prstGeom prst="rect">
            <a:avLst/>
          </a:prstGeom>
        </p:spPr>
      </p:pic>
      <p:sp>
        <p:nvSpPr>
          <p:cNvPr id="3" name="Tekstfelt 2"/>
          <p:cNvSpPr txBox="1"/>
          <p:nvPr/>
        </p:nvSpPr>
        <p:spPr>
          <a:xfrm>
            <a:off x="344773" y="251742"/>
            <a:ext cx="6011056" cy="6186309"/>
          </a:xfrm>
          <a:prstGeom prst="rect">
            <a:avLst/>
          </a:prstGeom>
          <a:noFill/>
        </p:spPr>
        <p:txBody>
          <a:bodyPr wrap="square" rtlCol="0">
            <a:spAutoFit/>
          </a:bodyPr>
          <a:lstStyle/>
          <a:p>
            <a:r>
              <a:rPr lang="da-DK" sz="3600" b="1" dirty="0" smtClean="0"/>
              <a:t>Pagtens to sider:</a:t>
            </a:r>
          </a:p>
          <a:p>
            <a:endParaRPr lang="da-DK" sz="3600" b="1" dirty="0" smtClean="0"/>
          </a:p>
          <a:p>
            <a:r>
              <a:rPr lang="da-DK" sz="3600" b="1" dirty="0" smtClean="0"/>
              <a:t>Stentavlernes bud</a:t>
            </a:r>
          </a:p>
          <a:p>
            <a:r>
              <a:rPr lang="da-DK" sz="3600" b="1" dirty="0"/>
              <a:t>o</a:t>
            </a:r>
            <a:r>
              <a:rPr lang="da-DK" sz="3600" b="1" dirty="0" smtClean="0"/>
              <a:t>g </a:t>
            </a:r>
          </a:p>
          <a:p>
            <a:r>
              <a:rPr lang="da-DK" sz="3600" b="1" dirty="0" smtClean="0"/>
              <a:t>offerblodets tilgivelse</a:t>
            </a:r>
          </a:p>
          <a:p>
            <a:endParaRPr lang="da-DK" sz="3600" b="1" dirty="0"/>
          </a:p>
          <a:p>
            <a:r>
              <a:rPr lang="da-DK" sz="3600" b="1" dirty="0" smtClean="0"/>
              <a:t>Den nye pagt i NT</a:t>
            </a:r>
          </a:p>
          <a:p>
            <a:r>
              <a:rPr lang="da-DK" sz="3600" b="1" dirty="0" smtClean="0"/>
              <a:t>har Jesu offerblod</a:t>
            </a:r>
          </a:p>
          <a:p>
            <a:r>
              <a:rPr lang="da-DK" sz="3600" b="1" dirty="0"/>
              <a:t>s</a:t>
            </a:r>
            <a:r>
              <a:rPr lang="da-DK" sz="3600" b="1" dirty="0" smtClean="0"/>
              <a:t>om basis sammen</a:t>
            </a:r>
          </a:p>
          <a:p>
            <a:r>
              <a:rPr lang="da-DK" sz="3600" b="1" dirty="0"/>
              <a:t>m</a:t>
            </a:r>
            <a:r>
              <a:rPr lang="da-DK" sz="3600" b="1" dirty="0" smtClean="0"/>
              <a:t>ed dåbens del i</a:t>
            </a:r>
          </a:p>
          <a:p>
            <a:r>
              <a:rPr lang="da-DK" sz="3600" b="1" dirty="0" smtClean="0"/>
              <a:t>Jesu død og opstandelse.</a:t>
            </a:r>
            <a:endParaRPr lang="da-DK" sz="3600" b="1" dirty="0"/>
          </a:p>
        </p:txBody>
      </p:sp>
    </p:spTree>
    <p:extLst>
      <p:ext uri="{BB962C8B-B14F-4D97-AF65-F5344CB8AC3E}">
        <p14:creationId xmlns:p14="http://schemas.microsoft.com/office/powerpoint/2010/main" val="1485270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940" y="-1219200"/>
            <a:ext cx="13771189" cy="8077200"/>
          </a:xfrm>
          <a:prstGeom prst="rect">
            <a:avLst/>
          </a:prstGeom>
        </p:spPr>
      </p:pic>
    </p:spTree>
    <p:extLst>
      <p:ext uri="{BB962C8B-B14F-4D97-AF65-F5344CB8AC3E}">
        <p14:creationId xmlns:p14="http://schemas.microsoft.com/office/powerpoint/2010/main" val="30439402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2028" y="996696"/>
            <a:ext cx="5647944" cy="4864608"/>
          </a:xfrm>
          <a:prstGeom prst="rect">
            <a:avLst/>
          </a:prstGeom>
        </p:spPr>
      </p:pic>
      <p:sp>
        <p:nvSpPr>
          <p:cNvPr id="3" name="Rektangel 2"/>
          <p:cNvSpPr/>
          <p:nvPr/>
        </p:nvSpPr>
        <p:spPr>
          <a:xfrm>
            <a:off x="635886" y="3726093"/>
            <a:ext cx="3643946" cy="2308324"/>
          </a:xfrm>
          <a:prstGeom prst="rect">
            <a:avLst/>
          </a:prstGeom>
          <a:noFill/>
        </p:spPr>
        <p:txBody>
          <a:bodyPr wrap="none" lIns="91440" tIns="45720" rIns="91440" bIns="45720">
            <a:spAutoFit/>
          </a:bodyPr>
          <a:lstStyle/>
          <a:p>
            <a:pPr algn="ctr"/>
            <a:r>
              <a:rPr lang="da-DK" sz="4800" b="1" dirty="0" smtClean="0"/>
              <a:t>Gud </a:t>
            </a:r>
            <a:r>
              <a:rPr lang="da-DK" sz="4800" b="1" dirty="0"/>
              <a:t>er </a:t>
            </a:r>
            <a:endParaRPr lang="da-DK" sz="4800" b="1" dirty="0" smtClean="0"/>
          </a:p>
          <a:p>
            <a:pPr algn="ctr"/>
            <a:r>
              <a:rPr lang="da-DK" sz="4800" b="1" dirty="0" smtClean="0"/>
              <a:t>kærlighed   </a:t>
            </a:r>
          </a:p>
          <a:p>
            <a:pPr algn="ctr"/>
            <a:r>
              <a:rPr lang="da-DK" sz="4800" b="1" dirty="0" smtClean="0"/>
              <a:t>1 Joh 4</a:t>
            </a:r>
            <a:endParaRPr lang="da-DK" sz="48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Tree>
    <p:extLst>
      <p:ext uri="{BB962C8B-B14F-4D97-AF65-F5344CB8AC3E}">
        <p14:creationId xmlns:p14="http://schemas.microsoft.com/office/powerpoint/2010/main" val="29157289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1187366"/>
            <a:ext cx="5614416" cy="4821936"/>
          </a:xfrm>
          <a:prstGeom prst="rect">
            <a:avLst/>
          </a:prstGeom>
        </p:spPr>
      </p:pic>
      <p:sp>
        <p:nvSpPr>
          <p:cNvPr id="3" name="Titel 1"/>
          <p:cNvSpPr txBox="1">
            <a:spLocks/>
          </p:cNvSpPr>
          <p:nvPr/>
        </p:nvSpPr>
        <p:spPr>
          <a:xfrm>
            <a:off x="3645408" y="524584"/>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a-DK" b="1" dirty="0" smtClean="0">
                <a:solidFill>
                  <a:srgbClr val="FF0000"/>
                </a:solidFill>
              </a:rPr>
              <a:t>Gud er ikke solist!</a:t>
            </a:r>
            <a:endParaRPr lang="da-DK" b="1" dirty="0">
              <a:solidFill>
                <a:srgbClr val="FF0000"/>
              </a:solidFill>
            </a:endParaRPr>
          </a:p>
        </p:txBody>
      </p:sp>
      <p:grpSp>
        <p:nvGrpSpPr>
          <p:cNvPr id="7" name="Gruppe 6"/>
          <p:cNvGrpSpPr/>
          <p:nvPr/>
        </p:nvGrpSpPr>
        <p:grpSpPr>
          <a:xfrm>
            <a:off x="6095999" y="4291471"/>
            <a:ext cx="5778985" cy="2030307"/>
            <a:chOff x="1666156" y="3535115"/>
            <a:chExt cx="9836296" cy="3050864"/>
          </a:xfrm>
        </p:grpSpPr>
        <p:pic>
          <p:nvPicPr>
            <p:cNvPr id="4" name="Billede 3"/>
            <p:cNvPicPr>
              <a:picLocks noChangeAspect="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666156" y="3535115"/>
              <a:ext cx="4015116" cy="2553690"/>
            </a:xfrm>
            <a:prstGeom prst="rect">
              <a:avLst/>
            </a:prstGeom>
          </p:spPr>
        </p:pic>
        <p:pic>
          <p:nvPicPr>
            <p:cNvPr id="5" name="Billede 4"/>
            <p:cNvPicPr>
              <a:picLocks noChangeAspect="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4921520" y="3535115"/>
              <a:ext cx="4015116" cy="2553690"/>
            </a:xfrm>
            <a:prstGeom prst="rect">
              <a:avLst/>
            </a:prstGeom>
          </p:spPr>
        </p:pic>
        <p:pic>
          <p:nvPicPr>
            <p:cNvPr id="6" name="Billede 5"/>
            <p:cNvPicPr>
              <a:picLocks noChangeAspect="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487336" y="4032289"/>
              <a:ext cx="4015116" cy="2553690"/>
            </a:xfrm>
            <a:prstGeom prst="rect">
              <a:avLst/>
            </a:prstGeom>
          </p:spPr>
        </p:pic>
      </p:grpSp>
    </p:spTree>
    <p:extLst>
      <p:ext uri="{BB962C8B-B14F-4D97-AF65-F5344CB8AC3E}">
        <p14:creationId xmlns:p14="http://schemas.microsoft.com/office/powerpoint/2010/main" val="11670036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543" y="284813"/>
            <a:ext cx="5223946" cy="6858000"/>
          </a:xfrm>
          <a:prstGeom prst="rect">
            <a:avLst/>
          </a:prstGeom>
        </p:spPr>
      </p:pic>
      <p:sp>
        <p:nvSpPr>
          <p:cNvPr id="2" name="Tekstfelt 1"/>
          <p:cNvSpPr txBox="1"/>
          <p:nvPr/>
        </p:nvSpPr>
        <p:spPr>
          <a:xfrm>
            <a:off x="4482060" y="134911"/>
            <a:ext cx="7555042" cy="5632311"/>
          </a:xfrm>
          <a:prstGeom prst="rect">
            <a:avLst/>
          </a:prstGeom>
          <a:noFill/>
        </p:spPr>
        <p:txBody>
          <a:bodyPr wrap="square" rtlCol="0">
            <a:spAutoFit/>
          </a:bodyPr>
          <a:lstStyle/>
          <a:p>
            <a:r>
              <a:rPr lang="da-DK" sz="2400" b="1" dirty="0" smtClean="0"/>
              <a:t>Matt 22,34-40:   </a:t>
            </a:r>
            <a:r>
              <a:rPr lang="da-DK" sz="2400" b="1" dirty="0"/>
              <a:t>Da farisæerne hørte, at Jesus havde lukket munden på saddukæerne, samledes de, </a:t>
            </a:r>
            <a:r>
              <a:rPr lang="da-DK" sz="2400" b="1" dirty="0" smtClean="0"/>
              <a:t>og </a:t>
            </a:r>
            <a:r>
              <a:rPr lang="da-DK" sz="2400" b="1" dirty="0"/>
              <a:t>en af dem, en lovkyndig, spurgte ham for at sætte ham på prøve: </a:t>
            </a:r>
            <a:r>
              <a:rPr lang="da-DK" sz="2400" b="1" dirty="0" smtClean="0"/>
              <a:t>»</a:t>
            </a:r>
            <a:r>
              <a:rPr lang="da-DK" sz="2400" b="1" dirty="0"/>
              <a:t>Mester, hvad er det største bud i </a:t>
            </a:r>
            <a:r>
              <a:rPr lang="da-DK" sz="2400" b="1" dirty="0" smtClean="0"/>
              <a:t>loven</a:t>
            </a:r>
            <a:r>
              <a:rPr lang="da-DK" sz="2400" b="1" dirty="0"/>
              <a:t>?« </a:t>
            </a:r>
            <a:r>
              <a:rPr lang="da-DK" sz="2400" b="1" dirty="0" smtClean="0"/>
              <a:t>Han </a:t>
            </a:r>
            <a:r>
              <a:rPr lang="da-DK" sz="2400" b="1" dirty="0"/>
              <a:t>sagde til ham: » ›</a:t>
            </a:r>
            <a:r>
              <a:rPr lang="da-DK" sz="2400" b="1" dirty="0">
                <a:solidFill>
                  <a:srgbClr val="FF0000"/>
                </a:solidFill>
              </a:rPr>
              <a:t>Du skal elske Herren din Gud </a:t>
            </a:r>
            <a:r>
              <a:rPr lang="da-DK" sz="2400" b="1" dirty="0"/>
              <a:t>af hele dit hjerte og af hele din sjæl og af hele dit sind</a:t>
            </a:r>
            <a:r>
              <a:rPr lang="da-DK" sz="2400" b="1" dirty="0" smtClean="0"/>
              <a:t>.‹</a:t>
            </a:r>
            <a:r>
              <a:rPr lang="da-DK" sz="2400" b="1" dirty="0"/>
              <a:t> Det er det største og det første bud. </a:t>
            </a:r>
            <a:r>
              <a:rPr lang="da-DK" sz="2400" b="1" dirty="0" smtClean="0"/>
              <a:t>Men </a:t>
            </a:r>
            <a:r>
              <a:rPr lang="da-DK" sz="2400" b="1" dirty="0"/>
              <a:t>der er et andet, som står lige med det: ›</a:t>
            </a:r>
            <a:r>
              <a:rPr lang="da-DK" sz="2400" b="1" dirty="0">
                <a:solidFill>
                  <a:srgbClr val="FF0000"/>
                </a:solidFill>
              </a:rPr>
              <a:t>Du skal elske din næste</a:t>
            </a:r>
            <a:r>
              <a:rPr lang="da-DK" sz="2400" b="1" dirty="0"/>
              <a:t> som dig selv.‹ </a:t>
            </a:r>
            <a:r>
              <a:rPr lang="da-DK" sz="2400" b="1" dirty="0" smtClean="0"/>
              <a:t>På </a:t>
            </a:r>
            <a:r>
              <a:rPr lang="da-DK" sz="2400" b="1" dirty="0"/>
              <a:t>de to bud hviler hele loven og profeterne</a:t>
            </a:r>
            <a:r>
              <a:rPr lang="da-DK" sz="2400" b="1" dirty="0" smtClean="0"/>
              <a:t>.«</a:t>
            </a:r>
          </a:p>
          <a:p>
            <a:endParaRPr lang="da-DK" sz="2400" b="1" dirty="0"/>
          </a:p>
          <a:p>
            <a:r>
              <a:rPr lang="da-DK" sz="2400" i="1" dirty="0" smtClean="0"/>
              <a:t>Stammen på kærlighedens træ deler sig i to store grene: Kærligheden til Gud og kærligheden til næsten (og mig selv som min egen næste). Disse to hovedgrene forgrener sig så i mange andre grene og kviste. De ti bud er de ti største grene på træet næst efter de to bærende grene.</a:t>
            </a:r>
            <a:endParaRPr lang="da-DK" sz="2400" i="1" dirty="0"/>
          </a:p>
        </p:txBody>
      </p:sp>
    </p:spTree>
    <p:extLst>
      <p:ext uri="{BB962C8B-B14F-4D97-AF65-F5344CB8AC3E}">
        <p14:creationId xmlns:p14="http://schemas.microsoft.com/office/powerpoint/2010/main" val="2374011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810" y="2805202"/>
            <a:ext cx="5360201" cy="3859948"/>
          </a:xfrm>
          <a:prstGeom prst="rect">
            <a:avLst/>
          </a:prstGeom>
        </p:spPr>
      </p:pic>
      <p:sp>
        <p:nvSpPr>
          <p:cNvPr id="2" name="Tekstfelt 1"/>
          <p:cNvSpPr txBox="1"/>
          <p:nvPr/>
        </p:nvSpPr>
        <p:spPr>
          <a:xfrm>
            <a:off x="454014" y="127546"/>
            <a:ext cx="10567219" cy="2677656"/>
          </a:xfrm>
          <a:prstGeom prst="rect">
            <a:avLst/>
          </a:prstGeom>
          <a:noFill/>
        </p:spPr>
        <p:txBody>
          <a:bodyPr wrap="square" rtlCol="0">
            <a:spAutoFit/>
          </a:bodyPr>
          <a:lstStyle/>
          <a:p>
            <a:r>
              <a:rPr lang="da-DK" sz="2800" b="1" dirty="0" smtClean="0"/>
              <a:t>3 Mos 19,1-4:</a:t>
            </a:r>
          </a:p>
          <a:p>
            <a:r>
              <a:rPr lang="da-DK" sz="2800" b="1" dirty="0" smtClean="0"/>
              <a:t>Herren </a:t>
            </a:r>
            <a:r>
              <a:rPr lang="da-DK" sz="2800" b="1" dirty="0"/>
              <a:t>talte til Moses og sagde: </a:t>
            </a:r>
            <a:r>
              <a:rPr lang="da-DK" sz="2800" b="1" dirty="0" smtClean="0"/>
              <a:t>Tal </a:t>
            </a:r>
            <a:r>
              <a:rPr lang="da-DK" sz="2800" b="1" dirty="0"/>
              <a:t>til hele israelitternes menighed og sig til dem: I skal være hellige, for jeg, Herren jeres Gud, er hellig. </a:t>
            </a:r>
            <a:r>
              <a:rPr lang="da-DK" sz="2800" b="1" dirty="0" smtClean="0"/>
              <a:t>Enhver </a:t>
            </a:r>
            <a:r>
              <a:rPr lang="da-DK" sz="2800" b="1" dirty="0"/>
              <a:t>af jer skal have ærefrygt for sin mor og far. I skal holde mine sabbatter. Jeg er Herren jeres Gud! </a:t>
            </a:r>
            <a:r>
              <a:rPr lang="da-DK" sz="2800" b="1" dirty="0" smtClean="0"/>
              <a:t>Vend </a:t>
            </a:r>
            <a:r>
              <a:rPr lang="da-DK" sz="2800" b="1" dirty="0"/>
              <a:t>jer ikke til afguderne, og støb jer ikke gudebilleder! Jeg er Herren jeres Gud!</a:t>
            </a:r>
          </a:p>
        </p:txBody>
      </p:sp>
      <p:sp>
        <p:nvSpPr>
          <p:cNvPr id="4" name="Rektangel 3"/>
          <p:cNvSpPr/>
          <p:nvPr/>
        </p:nvSpPr>
        <p:spPr>
          <a:xfrm>
            <a:off x="6213807" y="2967335"/>
            <a:ext cx="5504060" cy="3416320"/>
          </a:xfrm>
          <a:prstGeom prst="rect">
            <a:avLst/>
          </a:prstGeom>
          <a:noFill/>
        </p:spPr>
        <p:txBody>
          <a:bodyPr wrap="square" lIns="91440" tIns="45720" rIns="91440" bIns="45720">
            <a:spAutoFit/>
          </a:bodyPr>
          <a:lstStyle/>
          <a:p>
            <a:r>
              <a:rPr lang="da-DK" sz="5400" b="1" cap="none" spc="0" dirty="0" smtClean="0">
                <a:ln w="22225">
                  <a:solidFill>
                    <a:schemeClr val="accent2"/>
                  </a:solidFill>
                  <a:prstDash val="solid"/>
                </a:ln>
                <a:solidFill>
                  <a:srgbClr val="FF0000"/>
                </a:solidFill>
                <a:effectLst/>
              </a:rPr>
              <a:t>HVORFOR vendte de tilbage til afguderne igen og igen og igen …?</a:t>
            </a:r>
            <a:r>
              <a:rPr lang="da-DK" sz="5400" b="1" cap="none" spc="0" dirty="0" smtClean="0">
                <a:ln w="22225">
                  <a:solidFill>
                    <a:schemeClr val="accent2"/>
                  </a:solidFill>
                  <a:prstDash val="solid"/>
                </a:ln>
                <a:solidFill>
                  <a:schemeClr val="accent2">
                    <a:lumMod val="40000"/>
                    <a:lumOff val="60000"/>
                  </a:schemeClr>
                </a:solidFill>
                <a:effectLst/>
              </a:rPr>
              <a:t> </a:t>
            </a:r>
            <a:endParaRPr lang="da-DK"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2684431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856" y="447099"/>
            <a:ext cx="11223512" cy="6126087"/>
          </a:xfrm>
          <a:prstGeom prst="rect">
            <a:avLst/>
          </a:prstGeom>
        </p:spPr>
      </p:pic>
    </p:spTree>
    <p:extLst>
      <p:ext uri="{BB962C8B-B14F-4D97-AF65-F5344CB8AC3E}">
        <p14:creationId xmlns:p14="http://schemas.microsoft.com/office/powerpoint/2010/main" val="1102122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8" name="Picture 2" descr="lovenmanushav"/>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21594" y="2710458"/>
            <a:ext cx="7286042" cy="3454847"/>
          </a:xfrm>
          <a:prstGeom prst="rect">
            <a:avLst/>
          </a:prstGeom>
          <a:noFill/>
          <a:extLst>
            <a:ext uri="{909E8E84-426E-40DD-AFC4-6F175D3DCCD1}">
              <a14:hiddenFill xmlns:a14="http://schemas.microsoft.com/office/drawing/2010/main">
                <a:solidFill>
                  <a:srgbClr val="FFFFFF"/>
                </a:solidFill>
              </a14:hiddenFill>
            </a:ext>
          </a:extLst>
        </p:spPr>
      </p:pic>
      <p:pic>
        <p:nvPicPr>
          <p:cNvPr id="2" name="Billed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350" y="2578484"/>
            <a:ext cx="12325350" cy="4584315"/>
          </a:xfrm>
          <a:prstGeom prst="rect">
            <a:avLst/>
          </a:prstGeom>
        </p:spPr>
      </p:pic>
      <p:sp>
        <p:nvSpPr>
          <p:cNvPr id="188421" name="Oval 5"/>
          <p:cNvSpPr>
            <a:spLocks noChangeArrowheads="1"/>
          </p:cNvSpPr>
          <p:nvPr/>
        </p:nvSpPr>
        <p:spPr bwMode="auto">
          <a:xfrm>
            <a:off x="5386462" y="4582120"/>
            <a:ext cx="1357313" cy="1295400"/>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188420" name="Oval 4"/>
          <p:cNvSpPr>
            <a:spLocks noChangeArrowheads="1"/>
          </p:cNvSpPr>
          <p:nvPr/>
        </p:nvSpPr>
        <p:spPr bwMode="auto">
          <a:xfrm>
            <a:off x="2794074" y="1053107"/>
            <a:ext cx="1357312" cy="1295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pic>
        <p:nvPicPr>
          <p:cNvPr id="188422" name="Picture 6" descr="lovenmanusslf"/>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51874" y="981670"/>
            <a:ext cx="1860550" cy="1555750"/>
          </a:xfrm>
          <a:prstGeom prst="rect">
            <a:avLst/>
          </a:prstGeom>
          <a:noFill/>
          <a:extLst>
            <a:ext uri="{909E8E84-426E-40DD-AFC4-6F175D3DCCD1}">
              <a14:hiddenFill xmlns:a14="http://schemas.microsoft.com/office/drawing/2010/main">
                <a:solidFill>
                  <a:srgbClr val="FFFFFF"/>
                </a:solidFill>
              </a14:hiddenFill>
            </a:ext>
          </a:extLst>
        </p:spPr>
      </p:pic>
      <p:sp>
        <p:nvSpPr>
          <p:cNvPr id="188423" name="Text Box 7"/>
          <p:cNvSpPr txBox="1">
            <a:spLocks noChangeArrowheads="1"/>
          </p:cNvSpPr>
          <p:nvPr/>
        </p:nvSpPr>
        <p:spPr bwMode="auto">
          <a:xfrm>
            <a:off x="2830789" y="3035330"/>
            <a:ext cx="6457217" cy="1446550"/>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a-DK" sz="4400" dirty="0">
                <a:solidFill>
                  <a:schemeClr val="bg1"/>
                </a:solidFill>
              </a:rPr>
              <a:t>DØD &amp; OPSTANDEN</a:t>
            </a:r>
          </a:p>
          <a:p>
            <a:pPr algn="ctr"/>
            <a:r>
              <a:rPr lang="da-DK" sz="4400" dirty="0">
                <a:solidFill>
                  <a:schemeClr val="bg1"/>
                </a:solidFill>
              </a:rPr>
              <a:t>MED KRISTUS I DÅBEN</a:t>
            </a:r>
          </a:p>
        </p:txBody>
      </p:sp>
      <p:sp>
        <p:nvSpPr>
          <p:cNvPr id="3" name="Tekstfelt 2"/>
          <p:cNvSpPr txBox="1"/>
          <p:nvPr/>
        </p:nvSpPr>
        <p:spPr>
          <a:xfrm>
            <a:off x="5027933" y="720060"/>
            <a:ext cx="1938351" cy="584775"/>
          </a:xfrm>
          <a:prstGeom prst="rect">
            <a:avLst/>
          </a:prstGeom>
          <a:noFill/>
        </p:spPr>
        <p:txBody>
          <a:bodyPr wrap="none" rtlCol="0">
            <a:spAutoFit/>
          </a:bodyPr>
          <a:lstStyle/>
          <a:p>
            <a:r>
              <a:rPr lang="da-DK" sz="3200" b="1" dirty="0"/>
              <a:t>Rom 6-8:</a:t>
            </a:r>
          </a:p>
        </p:txBody>
      </p:sp>
    </p:spTree>
    <p:extLst>
      <p:ext uri="{BB962C8B-B14F-4D97-AF65-F5344CB8AC3E}">
        <p14:creationId xmlns:p14="http://schemas.microsoft.com/office/powerpoint/2010/main" val="41707658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0.00469 -0.03125 C 0.02379 -0.02385 0.03264 -0.02199 0.05399 -0.01875 C 0.0809 -0.00857 0.10799 0.00347 0.1349 0.01319 C 0.13906 0.01875 0.14392 0.02384 0.14757 0.03009 C 0.15017 0.03449 0.16024 0.0662 0.16181 0.07014 C 0.16389 0.08657 0.16649 0.10231 0.16823 0.11875 C 0.16701 0.16412 0.17431 0.22916 0.15712 0.26898 C 0.15434 0.33865 0.15347 0.34722 0.15712 0.44421 C 0.15764 0.45787 0.16094 0.47662 0.16823 0.4868 C 0.16875 0.48958 0.1684 0.49305 0.16979 0.49514 C 0.17136 0.49745 0.17413 0.49768 0.17622 0.4993 C 0.1816 0.50324 0.18924 0.51157 0.19514 0.51389 C 0.20139 0.5162 0.20799 0.5162 0.21424 0.51828 C 0.23125 0.51458 0.24774 0.51319 0.26511 0.5118 C 0.275 0.50856 0.26927 0.50972 0.28247 0.50972 " pathEditMode="relative" rAng="0" ptsTypes="AAAAAAAAAAAAAAA">
                                      <p:cBhvr>
                                        <p:cTn id="6" dur="2000" fill="hold"/>
                                        <p:tgtEl>
                                          <p:spTgt spid="188420"/>
                                        </p:tgtEl>
                                        <p:attrNameLst>
                                          <p:attrName>ppt_x</p:attrName>
                                          <p:attrName>ppt_y</p:attrName>
                                        </p:attrNameLst>
                                      </p:cBhvr>
                                      <p:rCtr x="13889" y="27477"/>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xit" presetSubtype="0" fill="hold" grpId="1" nodeType="clickEffect">
                                  <p:stCondLst>
                                    <p:cond delay="0"/>
                                  </p:stCondLst>
                                  <p:childTnLst>
                                    <p:animEffect transition="out" filter="dissolve">
                                      <p:cBhvr>
                                        <p:cTn id="10" dur="500"/>
                                        <p:tgtEl>
                                          <p:spTgt spid="188420"/>
                                        </p:tgtEl>
                                      </p:cBhvr>
                                    </p:animEffect>
                                    <p:set>
                                      <p:cBhvr>
                                        <p:cTn id="11" dur="1" fill="hold">
                                          <p:stCondLst>
                                            <p:cond delay="499"/>
                                          </p:stCondLst>
                                        </p:cTn>
                                        <p:tgtEl>
                                          <p:spTgt spid="188420"/>
                                        </p:tgtEl>
                                        <p:attrNameLst>
                                          <p:attrName>style.visibility</p:attrName>
                                        </p:attrNameLst>
                                      </p:cBhvr>
                                      <p:to>
                                        <p:strVal val="hidden"/>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88421"/>
                                        </p:tgtEl>
                                        <p:attrNameLst>
                                          <p:attrName>style.visibility</p:attrName>
                                        </p:attrNameLst>
                                      </p:cBhvr>
                                      <p:to>
                                        <p:strVal val="visible"/>
                                      </p:to>
                                    </p:set>
                                    <p:animEffect transition="in" filter="dissolve">
                                      <p:cBhvr>
                                        <p:cTn id="16" dur="500"/>
                                        <p:tgtEl>
                                          <p:spTgt spid="18842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0" presetClass="path" presetSubtype="0" accel="50000" decel="50000" fill="hold" grpId="1" nodeType="clickEffect">
                                  <p:stCondLst>
                                    <p:cond delay="0"/>
                                  </p:stCondLst>
                                  <p:childTnLst>
                                    <p:animMotion origin="layout" path="M 2.22222E-6 0 C 0.02222 -0.00162 0.04635 0.00602 0.06666 -0.00625 C 0.09705 -0.02477 0.06423 -0.00949 0.0809 -0.0169 C 0.08698 -0.025 0.09357 -0.02824 0.10156 -0.03171 C 0.11163 -0.04329 0.1151 -0.04537 0.12222 -0.06134 C 0.13524 -0.09051 0.12326 -0.07292 0.13177 -0.08472 C 0.13906 -0.10949 0.14514 -0.13843 0.15399 -0.16273 C 0.16059 -0.24329 0.1566 -0.32454 0.17135 -0.4037 C 0.17083 -0.41852 0.16996 -0.45185 0.1651 -0.46944 C 0.16423 -0.47269 0.16163 -0.47477 0.16024 -0.47778 C 0.15642 -0.48588 0.15555 -0.4919 0.15555 -0.50093 " pathEditMode="relative" rAng="0" ptsTypes="AAAAAAAAAAA">
                                      <p:cBhvr>
                                        <p:cTn id="20" dur="2000" fill="hold"/>
                                        <p:tgtEl>
                                          <p:spTgt spid="188421"/>
                                        </p:tgtEl>
                                        <p:attrNameLst>
                                          <p:attrName>ppt_x</p:attrName>
                                          <p:attrName>ppt_y</p:attrName>
                                        </p:attrNameLst>
                                      </p:cBhvr>
                                      <p:rCtr x="8559" y="-25023"/>
                                    </p:animMotion>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88423"/>
                                        </p:tgtEl>
                                        <p:attrNameLst>
                                          <p:attrName>style.visibility</p:attrName>
                                        </p:attrNameLst>
                                      </p:cBhvr>
                                      <p:to>
                                        <p:strVal val="visible"/>
                                      </p:to>
                                    </p:set>
                                    <p:anim calcmode="lin" valueType="num">
                                      <p:cBhvr>
                                        <p:cTn id="25" dur="500" fill="hold"/>
                                        <p:tgtEl>
                                          <p:spTgt spid="188423"/>
                                        </p:tgtEl>
                                        <p:attrNameLst>
                                          <p:attrName>ppt_w</p:attrName>
                                        </p:attrNameLst>
                                      </p:cBhvr>
                                      <p:tavLst>
                                        <p:tav tm="0">
                                          <p:val>
                                            <p:fltVal val="0"/>
                                          </p:val>
                                        </p:tav>
                                        <p:tav tm="100000">
                                          <p:val>
                                            <p:strVal val="#ppt_w"/>
                                          </p:val>
                                        </p:tav>
                                      </p:tavLst>
                                    </p:anim>
                                    <p:anim calcmode="lin" valueType="num">
                                      <p:cBhvr>
                                        <p:cTn id="26" dur="500" fill="hold"/>
                                        <p:tgtEl>
                                          <p:spTgt spid="1884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21" grpId="0" animBg="1"/>
      <p:bldP spid="188421" grpId="1" animBg="1"/>
      <p:bldP spid="188420" grpId="0" animBg="1"/>
      <p:bldP spid="188420" grpId="1" animBg="1"/>
      <p:bldP spid="1884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0980"/>
            <a:ext cx="12192000" cy="7126310"/>
          </a:xfrm>
          <a:prstGeom prst="rect">
            <a:avLst/>
          </a:prstGeom>
        </p:spPr>
      </p:pic>
    </p:spTree>
    <p:extLst>
      <p:ext uri="{BB962C8B-B14F-4D97-AF65-F5344CB8AC3E}">
        <p14:creationId xmlns:p14="http://schemas.microsoft.com/office/powerpoint/2010/main" val="33111127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09550"/>
            <a:ext cx="12223302" cy="7144606"/>
          </a:xfrm>
          <a:prstGeom prst="rect">
            <a:avLst/>
          </a:prstGeom>
        </p:spPr>
      </p:pic>
    </p:spTree>
    <p:extLst>
      <p:ext uri="{BB962C8B-B14F-4D97-AF65-F5344CB8AC3E}">
        <p14:creationId xmlns:p14="http://schemas.microsoft.com/office/powerpoint/2010/main" val="28469576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133350" y="-171450"/>
            <a:ext cx="2952750" cy="7486650"/>
          </a:xfrm>
          <a:prstGeom prst="rect">
            <a:avLst/>
          </a:prstGeom>
          <a:solidFill>
            <a:srgbClr val="FFD9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2" name="Billed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0750" y="-2318"/>
            <a:ext cx="12192000" cy="6860318"/>
          </a:xfrm>
          <a:prstGeom prst="rect">
            <a:avLst/>
          </a:prstGeom>
        </p:spPr>
      </p:pic>
      <p:sp>
        <p:nvSpPr>
          <p:cNvPr id="3" name="Rektangel 2"/>
          <p:cNvSpPr/>
          <p:nvPr/>
        </p:nvSpPr>
        <p:spPr>
          <a:xfrm>
            <a:off x="0" y="1432046"/>
            <a:ext cx="6984604" cy="2246769"/>
          </a:xfrm>
          <a:prstGeom prst="rect">
            <a:avLst/>
          </a:prstGeom>
          <a:noFill/>
        </p:spPr>
        <p:txBody>
          <a:bodyPr wrap="none" lIns="91440" tIns="45720" rIns="91440" bIns="45720">
            <a:spAutoFit/>
            <a:scene3d>
              <a:camera prst="isometricOffAxis1Right"/>
              <a:lightRig rig="soft" dir="t">
                <a:rot lat="0" lon="0" rev="15600000"/>
              </a:lightRig>
            </a:scene3d>
            <a:sp3d extrusionH="57150" prstMaterial="softEdge">
              <a:bevelT w="25400" h="38100"/>
            </a:sp3d>
          </a:bodyPr>
          <a:lstStyle/>
          <a:p>
            <a:pPr algn="ctr"/>
            <a:r>
              <a:rPr lang="da-DK" sz="14000" b="1" cap="none" spc="0" dirty="0" smtClean="0">
                <a:ln>
                  <a:solidFill>
                    <a:srgbClr val="002060"/>
                  </a:solidFill>
                </a:ln>
                <a:solidFill>
                  <a:srgbClr val="FFC000"/>
                </a:solidFill>
                <a:effectLst/>
              </a:rPr>
              <a:t>De ti bud</a:t>
            </a:r>
            <a:endParaRPr lang="da-DK" sz="14000" b="1" cap="none" spc="0" dirty="0">
              <a:ln>
                <a:solidFill>
                  <a:srgbClr val="002060"/>
                </a:solidFill>
              </a:ln>
              <a:solidFill>
                <a:srgbClr val="FFC000"/>
              </a:solidFill>
              <a:effectLst/>
            </a:endParaRPr>
          </a:p>
        </p:txBody>
      </p:sp>
    </p:spTree>
    <p:extLst>
      <p:ext uri="{BB962C8B-B14F-4D97-AF65-F5344CB8AC3E}">
        <p14:creationId xmlns:p14="http://schemas.microsoft.com/office/powerpoint/2010/main" val="39589003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70706"/>
            <a:ext cx="12192001" cy="7126310"/>
          </a:xfrm>
          <a:prstGeom prst="rect">
            <a:avLst/>
          </a:prstGeom>
        </p:spPr>
      </p:pic>
    </p:spTree>
    <p:extLst>
      <p:ext uri="{BB962C8B-B14F-4D97-AF65-F5344CB8AC3E}">
        <p14:creationId xmlns:p14="http://schemas.microsoft.com/office/powerpoint/2010/main" val="4186133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2468"/>
            <a:ext cx="12192000" cy="7355268"/>
          </a:xfrm>
          <a:prstGeom prst="rect">
            <a:avLst/>
          </a:prstGeom>
        </p:spPr>
      </p:pic>
    </p:spTree>
    <p:extLst>
      <p:ext uri="{BB962C8B-B14F-4D97-AF65-F5344CB8AC3E}">
        <p14:creationId xmlns:p14="http://schemas.microsoft.com/office/powerpoint/2010/main" val="4596185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8100"/>
            <a:ext cx="14678599" cy="7124700"/>
          </a:xfrm>
          <a:prstGeom prst="rect">
            <a:avLst/>
          </a:prstGeom>
        </p:spPr>
      </p:pic>
    </p:spTree>
    <p:extLst>
      <p:ext uri="{BB962C8B-B14F-4D97-AF65-F5344CB8AC3E}">
        <p14:creationId xmlns:p14="http://schemas.microsoft.com/office/powerpoint/2010/main" val="33400654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4996" y="-266700"/>
            <a:ext cx="12685556" cy="7258050"/>
          </a:xfrm>
          <a:prstGeom prst="rect">
            <a:avLst/>
          </a:prstGeom>
        </p:spPr>
      </p:pic>
    </p:spTree>
    <p:extLst>
      <p:ext uri="{BB962C8B-B14F-4D97-AF65-F5344CB8AC3E}">
        <p14:creationId xmlns:p14="http://schemas.microsoft.com/office/powerpoint/2010/main" val="40571592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frundet rektangel 2"/>
          <p:cNvSpPr/>
          <p:nvPr/>
        </p:nvSpPr>
        <p:spPr>
          <a:xfrm>
            <a:off x="315883" y="2450640"/>
            <a:ext cx="10224655" cy="1423091"/>
          </a:xfrm>
          <a:prstGeom prst="roundRect">
            <a:avLst/>
          </a:prstGeom>
          <a:solidFill>
            <a:srgbClr val="FFFF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ekstfelt 1"/>
          <p:cNvSpPr txBox="1"/>
          <p:nvPr/>
        </p:nvSpPr>
        <p:spPr>
          <a:xfrm flipH="1">
            <a:off x="457200" y="322581"/>
            <a:ext cx="10693400" cy="3416320"/>
          </a:xfrm>
          <a:prstGeom prst="rect">
            <a:avLst/>
          </a:prstGeom>
          <a:noFill/>
        </p:spPr>
        <p:txBody>
          <a:bodyPr wrap="square" rtlCol="0">
            <a:spAutoFit/>
          </a:bodyPr>
          <a:lstStyle/>
          <a:p>
            <a:r>
              <a:rPr lang="da-DK" sz="3600" b="1" dirty="0" smtClean="0"/>
              <a:t>Dåben smelter dig sammen med Jesus</a:t>
            </a:r>
          </a:p>
          <a:p>
            <a:endParaRPr lang="da-DK" sz="3600" b="1" dirty="0" smtClean="0"/>
          </a:p>
          <a:p>
            <a:r>
              <a:rPr lang="da-DK" sz="3600" b="1" dirty="0" smtClean="0"/>
              <a:t>Dåben føder dig: nu er du barn af GUD!</a:t>
            </a:r>
          </a:p>
          <a:p>
            <a:endParaRPr lang="da-DK" sz="3600" b="1" dirty="0" smtClean="0"/>
          </a:p>
          <a:p>
            <a:r>
              <a:rPr lang="da-DK" sz="3600" b="1" dirty="0" smtClean="0"/>
              <a:t>Dåben er begyndelsen på et LIV, </a:t>
            </a:r>
          </a:p>
          <a:p>
            <a:r>
              <a:rPr lang="da-DK" sz="3600" b="1" dirty="0"/>
              <a:t> </a:t>
            </a:r>
            <a:r>
              <a:rPr lang="da-DK" sz="3600" b="1" dirty="0" smtClean="0"/>
              <a:t>                </a:t>
            </a:r>
            <a:r>
              <a:rPr lang="da-DK" sz="3600" b="1" i="1" dirty="0" smtClean="0"/>
              <a:t>ikke</a:t>
            </a:r>
            <a:r>
              <a:rPr lang="da-DK" sz="3600" b="1" dirty="0" smtClean="0"/>
              <a:t> en police på en livsforsikring!</a:t>
            </a:r>
            <a:endParaRPr lang="da-DK" sz="3600" b="1" dirty="0"/>
          </a:p>
        </p:txBody>
      </p:sp>
    </p:spTree>
    <p:extLst>
      <p:ext uri="{BB962C8B-B14F-4D97-AF65-F5344CB8AC3E}">
        <p14:creationId xmlns:p14="http://schemas.microsoft.com/office/powerpoint/2010/main" val="3019641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949" y="-247650"/>
            <a:ext cx="12269417" cy="7753350"/>
          </a:xfrm>
          <a:prstGeom prst="rect">
            <a:avLst/>
          </a:prstGeom>
        </p:spPr>
      </p:pic>
      <p:sp>
        <p:nvSpPr>
          <p:cNvPr id="4" name="Rektangel 3"/>
          <p:cNvSpPr/>
          <p:nvPr/>
        </p:nvSpPr>
        <p:spPr>
          <a:xfrm>
            <a:off x="253429" y="270571"/>
            <a:ext cx="6096000" cy="6186309"/>
          </a:xfrm>
          <a:prstGeom prst="rect">
            <a:avLst/>
          </a:prstGeom>
        </p:spPr>
        <p:txBody>
          <a:bodyPr>
            <a:spAutoFit/>
          </a:bodyPr>
          <a:lstStyle/>
          <a:p>
            <a:r>
              <a:rPr lang="da-DK" sz="4400" b="1" dirty="0"/>
              <a:t>Så skylder vi da ikke kødet at leve i lydighed mod det. Hvis I lever i lydighed mod kødet, skal I dø, men hvis I ved Åndens hjælp dræber legemets gerninger, skal I leve.      </a:t>
            </a:r>
            <a:r>
              <a:rPr lang="da-DK" sz="2800" b="1" dirty="0"/>
              <a:t>Rom 8,12-13</a:t>
            </a:r>
          </a:p>
        </p:txBody>
      </p:sp>
    </p:spTree>
    <p:extLst>
      <p:ext uri="{BB962C8B-B14F-4D97-AF65-F5344CB8AC3E}">
        <p14:creationId xmlns:p14="http://schemas.microsoft.com/office/powerpoint/2010/main" val="19609639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11391900" y="-476250"/>
            <a:ext cx="1485900" cy="7962900"/>
          </a:xfrm>
          <a:prstGeom prst="rect">
            <a:avLst/>
          </a:prstGeom>
          <a:solidFill>
            <a:srgbClr val="A9B9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2" name="Billed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1903738" cy="6991350"/>
          </a:xfrm>
          <a:prstGeom prst="rect">
            <a:avLst/>
          </a:prstGeom>
        </p:spPr>
      </p:pic>
    </p:spTree>
    <p:extLst>
      <p:ext uri="{BB962C8B-B14F-4D97-AF65-F5344CB8AC3E}">
        <p14:creationId xmlns:p14="http://schemas.microsoft.com/office/powerpoint/2010/main" val="36936104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38114"/>
            <a:ext cx="12192001" cy="7129658"/>
          </a:xfrm>
          <a:prstGeom prst="rect">
            <a:avLst/>
          </a:prstGeom>
        </p:spPr>
      </p:pic>
    </p:spTree>
    <p:extLst>
      <p:ext uri="{BB962C8B-B14F-4D97-AF65-F5344CB8AC3E}">
        <p14:creationId xmlns:p14="http://schemas.microsoft.com/office/powerpoint/2010/main" val="33129265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gebenet trekant 3"/>
          <p:cNvSpPr/>
          <p:nvPr/>
        </p:nvSpPr>
        <p:spPr>
          <a:xfrm>
            <a:off x="842964" y="1623986"/>
            <a:ext cx="2076450" cy="1676400"/>
          </a:xfrm>
          <a:prstGeom prst="triangl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Ligebenet trekant 7"/>
          <p:cNvSpPr/>
          <p:nvPr/>
        </p:nvSpPr>
        <p:spPr>
          <a:xfrm>
            <a:off x="4730168" y="1623986"/>
            <a:ext cx="2076450" cy="1676400"/>
          </a:xfrm>
          <a:prstGeom prst="triangl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Ligebenet trekant 11"/>
          <p:cNvSpPr/>
          <p:nvPr/>
        </p:nvSpPr>
        <p:spPr>
          <a:xfrm>
            <a:off x="8798012" y="1623986"/>
            <a:ext cx="2076450" cy="1676400"/>
          </a:xfrm>
          <a:prstGeom prst="triangl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20" name="Billede 19"/>
          <p:cNvPicPr>
            <a:picLocks noChangeAspect="1"/>
          </p:cNvPicPr>
          <p:nvPr/>
        </p:nvPicPr>
        <p:blipFill>
          <a:blip r:embed="rId3"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974924" y="1066286"/>
            <a:ext cx="1882601" cy="984762"/>
          </a:xfrm>
          <a:prstGeom prst="rect">
            <a:avLst/>
          </a:prstGeom>
        </p:spPr>
      </p:pic>
      <p:pic>
        <p:nvPicPr>
          <p:cNvPr id="21" name="Billede 20"/>
          <p:cNvPicPr>
            <a:picLocks noChangeAspect="1"/>
          </p:cNvPicPr>
          <p:nvPr/>
        </p:nvPicPr>
        <p:blipFill>
          <a:blip r:embed="rId3"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4900514" y="1066286"/>
            <a:ext cx="1882601" cy="984762"/>
          </a:xfrm>
          <a:prstGeom prst="rect">
            <a:avLst/>
          </a:prstGeom>
        </p:spPr>
      </p:pic>
      <p:pic>
        <p:nvPicPr>
          <p:cNvPr id="22" name="Billede 21"/>
          <p:cNvPicPr>
            <a:picLocks noChangeAspect="1"/>
          </p:cNvPicPr>
          <p:nvPr/>
        </p:nvPicPr>
        <p:blipFill>
          <a:blip r:embed="rId3"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8940404" y="1066286"/>
            <a:ext cx="1882601" cy="984762"/>
          </a:xfrm>
          <a:prstGeom prst="rect">
            <a:avLst/>
          </a:prstGeom>
        </p:spPr>
      </p:pic>
      <p:pic>
        <p:nvPicPr>
          <p:cNvPr id="2" name="Billed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66765" y="3665402"/>
            <a:ext cx="1082527" cy="2571750"/>
          </a:xfrm>
          <a:prstGeom prst="rect">
            <a:avLst/>
          </a:prstGeom>
        </p:spPr>
      </p:pic>
      <p:sp>
        <p:nvSpPr>
          <p:cNvPr id="5" name="Højrepil 4"/>
          <p:cNvSpPr/>
          <p:nvPr/>
        </p:nvSpPr>
        <p:spPr>
          <a:xfrm rot="18169300">
            <a:off x="157164" y="1928786"/>
            <a:ext cx="1752600" cy="4572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Højrepil 5"/>
          <p:cNvSpPr/>
          <p:nvPr/>
        </p:nvSpPr>
        <p:spPr>
          <a:xfrm rot="3430700" flipV="1">
            <a:off x="1852615" y="1928787"/>
            <a:ext cx="1752600" cy="4572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p:cNvSpPr/>
          <p:nvPr/>
        </p:nvSpPr>
        <p:spPr>
          <a:xfrm>
            <a:off x="2919414" y="3017703"/>
            <a:ext cx="1698350" cy="923330"/>
          </a:xfrm>
          <a:prstGeom prst="rect">
            <a:avLst/>
          </a:prstGeom>
          <a:noFill/>
        </p:spPr>
        <p:txBody>
          <a:bodyPr wrap="none" lIns="91440" tIns="45720" rIns="91440" bIns="45720">
            <a:spAutoFit/>
          </a:bodyPr>
          <a:lstStyle/>
          <a:p>
            <a:pPr algn="ctr"/>
            <a:r>
              <a:rPr lang="da-DK" sz="5400" b="1" cap="none" spc="0" dirty="0" smtClean="0">
                <a:ln w="12700">
                  <a:solidFill>
                    <a:schemeClr val="accent3">
                      <a:lumMod val="50000"/>
                    </a:schemeClr>
                  </a:solidFill>
                  <a:prstDash val="solid"/>
                </a:ln>
                <a:solidFill>
                  <a:srgbClr val="C00000"/>
                </a:solidFill>
                <a:effectLst>
                  <a:innerShdw blurRad="177800">
                    <a:schemeClr val="accent3">
                      <a:lumMod val="50000"/>
                    </a:schemeClr>
                  </a:innerShdw>
                </a:effectLst>
              </a:rPr>
              <a:t>PAGT</a:t>
            </a:r>
            <a:endParaRPr lang="da-DK" sz="5400" b="1" cap="none" spc="0" dirty="0">
              <a:ln w="12700">
                <a:solidFill>
                  <a:schemeClr val="accent3">
                    <a:lumMod val="50000"/>
                  </a:schemeClr>
                </a:solidFill>
                <a:prstDash val="solid"/>
              </a:ln>
              <a:solidFill>
                <a:srgbClr val="C00000"/>
              </a:solidFill>
              <a:effectLst>
                <a:innerShdw blurRad="177800">
                  <a:schemeClr val="accent3">
                    <a:lumMod val="50000"/>
                  </a:schemeClr>
                </a:innerShdw>
              </a:effectLst>
            </a:endParaRPr>
          </a:p>
        </p:txBody>
      </p:sp>
      <p:sp>
        <p:nvSpPr>
          <p:cNvPr id="9" name="Højrepil 8"/>
          <p:cNvSpPr/>
          <p:nvPr/>
        </p:nvSpPr>
        <p:spPr>
          <a:xfrm rot="18169300">
            <a:off x="4044368" y="1928786"/>
            <a:ext cx="1752600" cy="4572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Højrepil 9"/>
          <p:cNvSpPr/>
          <p:nvPr/>
        </p:nvSpPr>
        <p:spPr>
          <a:xfrm rot="3430700" flipV="1">
            <a:off x="5739819" y="1928787"/>
            <a:ext cx="1752600" cy="4572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Tekstfelt 10"/>
          <p:cNvSpPr txBox="1"/>
          <p:nvPr/>
        </p:nvSpPr>
        <p:spPr>
          <a:xfrm>
            <a:off x="5163099" y="506554"/>
            <a:ext cx="1210588" cy="1015663"/>
          </a:xfrm>
          <a:prstGeom prst="rect">
            <a:avLst/>
          </a:prstGeom>
          <a:noFill/>
        </p:spPr>
        <p:txBody>
          <a:bodyPr wrap="none" rtlCol="0">
            <a:spAutoFit/>
          </a:bodyPr>
          <a:lstStyle/>
          <a:p>
            <a:r>
              <a:rPr lang="da-DK" sz="6000" dirty="0" smtClean="0">
                <a:latin typeface="Arial Black" panose="020B0A04020102020204" pitchFamily="34" charset="0"/>
              </a:rPr>
              <a:t>40</a:t>
            </a:r>
            <a:endParaRPr lang="da-DK" sz="6000" dirty="0">
              <a:latin typeface="Arial Black" panose="020B0A04020102020204" pitchFamily="34" charset="0"/>
            </a:endParaRPr>
          </a:p>
        </p:txBody>
      </p:sp>
      <p:sp>
        <p:nvSpPr>
          <p:cNvPr id="13" name="Højrepil 12"/>
          <p:cNvSpPr/>
          <p:nvPr/>
        </p:nvSpPr>
        <p:spPr>
          <a:xfrm rot="18169300">
            <a:off x="8112212" y="1928786"/>
            <a:ext cx="1752600" cy="4572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Højrepil 13"/>
          <p:cNvSpPr/>
          <p:nvPr/>
        </p:nvSpPr>
        <p:spPr>
          <a:xfrm rot="3430700" flipV="1">
            <a:off x="9807663" y="1928787"/>
            <a:ext cx="1752600" cy="4572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Tekstfelt 14"/>
          <p:cNvSpPr txBox="1"/>
          <p:nvPr/>
        </p:nvSpPr>
        <p:spPr>
          <a:xfrm>
            <a:off x="9230943" y="506554"/>
            <a:ext cx="1210588" cy="1015663"/>
          </a:xfrm>
          <a:prstGeom prst="rect">
            <a:avLst/>
          </a:prstGeom>
          <a:noFill/>
        </p:spPr>
        <p:txBody>
          <a:bodyPr wrap="none" rtlCol="0">
            <a:spAutoFit/>
          </a:bodyPr>
          <a:lstStyle/>
          <a:p>
            <a:r>
              <a:rPr lang="da-DK" sz="6000" dirty="0" smtClean="0">
                <a:latin typeface="Arial Black" panose="020B0A04020102020204" pitchFamily="34" charset="0"/>
              </a:rPr>
              <a:t>40</a:t>
            </a:r>
            <a:endParaRPr lang="da-DK" sz="6000" dirty="0">
              <a:latin typeface="Arial Black" panose="020B0A04020102020204" pitchFamily="34" charset="0"/>
            </a:endParaRPr>
          </a:p>
        </p:txBody>
      </p:sp>
      <p:pic>
        <p:nvPicPr>
          <p:cNvPr id="16" name="Billed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19022" y="3017703"/>
            <a:ext cx="1333565" cy="960942"/>
          </a:xfrm>
          <a:prstGeom prst="rect">
            <a:avLst/>
          </a:prstGeom>
        </p:spPr>
      </p:pic>
      <p:sp>
        <p:nvSpPr>
          <p:cNvPr id="17" name="Tekstfelt 16"/>
          <p:cNvSpPr txBox="1"/>
          <p:nvPr/>
        </p:nvSpPr>
        <p:spPr>
          <a:xfrm>
            <a:off x="1201605" y="2691695"/>
            <a:ext cx="1234633" cy="646331"/>
          </a:xfrm>
          <a:prstGeom prst="rect">
            <a:avLst/>
          </a:prstGeom>
          <a:noFill/>
        </p:spPr>
        <p:txBody>
          <a:bodyPr wrap="none" rtlCol="0">
            <a:spAutoFit/>
          </a:bodyPr>
          <a:lstStyle/>
          <a:p>
            <a:r>
              <a:rPr lang="da-DK" sz="3600" b="1" dirty="0" smtClean="0">
                <a:solidFill>
                  <a:srgbClr val="FFFF00"/>
                </a:solidFill>
              </a:rPr>
              <a:t>SINAI</a:t>
            </a:r>
            <a:endParaRPr lang="da-DK" sz="3600" b="1" dirty="0">
              <a:solidFill>
                <a:srgbClr val="FFFF00"/>
              </a:solidFill>
            </a:endParaRPr>
          </a:p>
        </p:txBody>
      </p:sp>
      <p:sp>
        <p:nvSpPr>
          <p:cNvPr id="18" name="Tekstfelt 17"/>
          <p:cNvSpPr txBox="1"/>
          <p:nvPr/>
        </p:nvSpPr>
        <p:spPr>
          <a:xfrm>
            <a:off x="5176056" y="2691695"/>
            <a:ext cx="1234633" cy="646331"/>
          </a:xfrm>
          <a:prstGeom prst="rect">
            <a:avLst/>
          </a:prstGeom>
          <a:noFill/>
        </p:spPr>
        <p:txBody>
          <a:bodyPr wrap="none" rtlCol="0">
            <a:spAutoFit/>
          </a:bodyPr>
          <a:lstStyle/>
          <a:p>
            <a:r>
              <a:rPr lang="da-DK" sz="3600" b="1" dirty="0" smtClean="0">
                <a:solidFill>
                  <a:srgbClr val="FFFF00"/>
                </a:solidFill>
              </a:rPr>
              <a:t>SINAI</a:t>
            </a:r>
            <a:endParaRPr lang="da-DK" sz="3600" b="1" dirty="0">
              <a:solidFill>
                <a:srgbClr val="FFFF00"/>
              </a:solidFill>
            </a:endParaRPr>
          </a:p>
        </p:txBody>
      </p:sp>
      <p:sp>
        <p:nvSpPr>
          <p:cNvPr id="19" name="Tekstfelt 18"/>
          <p:cNvSpPr txBox="1"/>
          <p:nvPr/>
        </p:nvSpPr>
        <p:spPr>
          <a:xfrm>
            <a:off x="9207657" y="2691695"/>
            <a:ext cx="1234633" cy="646331"/>
          </a:xfrm>
          <a:prstGeom prst="rect">
            <a:avLst/>
          </a:prstGeom>
          <a:noFill/>
        </p:spPr>
        <p:txBody>
          <a:bodyPr wrap="none" rtlCol="0">
            <a:spAutoFit/>
          </a:bodyPr>
          <a:lstStyle/>
          <a:p>
            <a:r>
              <a:rPr lang="da-DK" sz="3600" b="1" dirty="0" smtClean="0">
                <a:solidFill>
                  <a:srgbClr val="FFFF00"/>
                </a:solidFill>
              </a:rPr>
              <a:t>SINAI</a:t>
            </a:r>
            <a:endParaRPr lang="da-DK" sz="3600" b="1" dirty="0">
              <a:solidFill>
                <a:srgbClr val="FFFF00"/>
              </a:solidFill>
            </a:endParaRPr>
          </a:p>
        </p:txBody>
      </p:sp>
    </p:spTree>
    <p:extLst>
      <p:ext uri="{BB962C8B-B14F-4D97-AF65-F5344CB8AC3E}">
        <p14:creationId xmlns:p14="http://schemas.microsoft.com/office/powerpoint/2010/main" val="15344517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p:cNvSpPr txBox="1"/>
          <p:nvPr/>
        </p:nvSpPr>
        <p:spPr>
          <a:xfrm>
            <a:off x="118672" y="119173"/>
            <a:ext cx="11768528" cy="6617196"/>
          </a:xfrm>
          <a:prstGeom prst="rect">
            <a:avLst/>
          </a:prstGeom>
          <a:noFill/>
        </p:spPr>
        <p:txBody>
          <a:bodyPr wrap="square" rtlCol="0">
            <a:spAutoFit/>
          </a:bodyPr>
          <a:lstStyle/>
          <a:p>
            <a:pPr fontAlgn="base"/>
            <a:r>
              <a:rPr lang="da-DK" sz="2400" b="1" dirty="0" smtClean="0"/>
              <a:t>2 Mos 20:</a:t>
            </a:r>
          </a:p>
          <a:p>
            <a:pPr fontAlgn="base"/>
            <a:r>
              <a:rPr lang="da-DK" sz="2000" dirty="0" smtClean="0"/>
              <a:t>Gud </a:t>
            </a:r>
            <a:r>
              <a:rPr lang="da-DK" sz="2000" dirty="0"/>
              <a:t>talte alle disse ord:  »Jeg er Herren din Gud, som førte dig ud af Egypten, af trællehuset.</a:t>
            </a:r>
          </a:p>
          <a:p>
            <a:pPr fontAlgn="base"/>
            <a:r>
              <a:rPr lang="da-DK" sz="2000" dirty="0"/>
              <a:t> Du må ikke have andre guder end mig.</a:t>
            </a:r>
          </a:p>
          <a:p>
            <a:pPr fontAlgn="base"/>
            <a:r>
              <a:rPr lang="da-DK" sz="2000" dirty="0"/>
              <a:t> Du må ikke lave dig noget gudebillede i form af noget som helst oppe i himlen eller nede på jorden eller i vandet under jorden.  Du må ikke tilbede dem og dyrke dem, for jeg, Herren din Gud, er en lidenskabelig Gud. Jeg straffer fædres skyld på børn, børnebørn og oldebørn af dem, der hader mig;  men dem, der elsker mig og holder mine befalinger, vil jeg vise godhed i tusind slægtled.</a:t>
            </a:r>
          </a:p>
          <a:p>
            <a:pPr fontAlgn="base"/>
            <a:r>
              <a:rPr lang="da-DK" sz="2000" dirty="0"/>
              <a:t> Du må ikke bruge Herren din Guds navn til løgn, for Herren vil aldrig lade den ustraffet, der bruger hans navn til løgn.</a:t>
            </a:r>
          </a:p>
          <a:p>
            <a:pPr fontAlgn="base"/>
            <a:r>
              <a:rPr lang="da-DK" sz="2000" dirty="0"/>
              <a:t> Husk sabbatsdagen og hold den hellig.  I seks dage må du arbejde og gøre alt, hvad du skal;  men den syvende dag er sabbat for Herren din Gud. Da må du ikke gøre noget som helst arbejde, hverken du selv eller din søn eller datter, din træl eller trælkvinde eller dine husdyr, og heller ikke den fremmede i dine byer.  For på seks dage skabte Herren himlen og jorden og havet med alt, hvad de rummer, men på den syvende dag hvilede han. Derfor har Herren velsignet sabbatsdagen og helliget den.</a:t>
            </a:r>
          </a:p>
          <a:p>
            <a:pPr fontAlgn="base"/>
            <a:r>
              <a:rPr lang="da-DK" sz="2000" dirty="0"/>
              <a:t> Ær din far og din mor, for at du må få et langt liv på den jord, Herren din Gud vil give dig.</a:t>
            </a:r>
          </a:p>
          <a:p>
            <a:pPr fontAlgn="base"/>
            <a:r>
              <a:rPr lang="da-DK" sz="2000" dirty="0"/>
              <a:t> Du må ikke begå drab.</a:t>
            </a:r>
          </a:p>
          <a:p>
            <a:pPr fontAlgn="base"/>
            <a:r>
              <a:rPr lang="da-DK" sz="2000" dirty="0"/>
              <a:t> Du må ikke bryde et ægteskab.</a:t>
            </a:r>
          </a:p>
          <a:p>
            <a:pPr fontAlgn="base"/>
            <a:r>
              <a:rPr lang="da-DK" sz="2000" dirty="0"/>
              <a:t> Du må ikke stjæle.</a:t>
            </a:r>
          </a:p>
          <a:p>
            <a:pPr fontAlgn="base"/>
            <a:r>
              <a:rPr lang="da-DK" sz="2000" dirty="0"/>
              <a:t> Du må ikke vidne falsk mod din næste.</a:t>
            </a:r>
          </a:p>
          <a:p>
            <a:pPr fontAlgn="base"/>
            <a:r>
              <a:rPr lang="da-DK" sz="2000" dirty="0"/>
              <a:t> Du må ikke begære din næstes hus. Du må ikke begære din næstes hustru, hans træl eller trælkvinde, hans okse eller æsel eller noget som helst af din næstes ejendom.«</a:t>
            </a:r>
          </a:p>
        </p:txBody>
      </p:sp>
    </p:spTree>
    <p:extLst>
      <p:ext uri="{BB962C8B-B14F-4D97-AF65-F5344CB8AC3E}">
        <p14:creationId xmlns:p14="http://schemas.microsoft.com/office/powerpoint/2010/main" val="18840942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p:cNvSpPr txBox="1"/>
          <p:nvPr/>
        </p:nvSpPr>
        <p:spPr>
          <a:xfrm>
            <a:off x="137722" y="0"/>
            <a:ext cx="11768528" cy="6617196"/>
          </a:xfrm>
          <a:prstGeom prst="rect">
            <a:avLst/>
          </a:prstGeom>
          <a:noFill/>
        </p:spPr>
        <p:txBody>
          <a:bodyPr wrap="square" rtlCol="0">
            <a:spAutoFit/>
          </a:bodyPr>
          <a:lstStyle/>
          <a:p>
            <a:pPr fontAlgn="base"/>
            <a:r>
              <a:rPr lang="da-DK" sz="2400" b="1" dirty="0" smtClean="0">
                <a:solidFill>
                  <a:schemeClr val="bg1">
                    <a:lumMod val="75000"/>
                  </a:schemeClr>
                </a:solidFill>
              </a:rPr>
              <a:t>2 Mos 20:</a:t>
            </a:r>
          </a:p>
          <a:p>
            <a:pPr fontAlgn="base"/>
            <a:r>
              <a:rPr lang="da-DK" sz="2000" dirty="0" smtClean="0">
                <a:solidFill>
                  <a:schemeClr val="bg1">
                    <a:lumMod val="75000"/>
                  </a:schemeClr>
                </a:solidFill>
              </a:rPr>
              <a:t>Gud </a:t>
            </a:r>
            <a:r>
              <a:rPr lang="da-DK" sz="2000" dirty="0">
                <a:solidFill>
                  <a:schemeClr val="bg1">
                    <a:lumMod val="75000"/>
                  </a:schemeClr>
                </a:solidFill>
              </a:rPr>
              <a:t>talte alle disse ord:  »Jeg er Herren din Gud, som førte dig ud af Egypten, af trællehuset.</a:t>
            </a:r>
          </a:p>
          <a:p>
            <a:pPr fontAlgn="base"/>
            <a:r>
              <a:rPr lang="da-DK" sz="2000" dirty="0">
                <a:solidFill>
                  <a:schemeClr val="bg1">
                    <a:lumMod val="75000"/>
                  </a:schemeClr>
                </a:solidFill>
              </a:rPr>
              <a:t> Du må ikke have andre guder end mig.</a:t>
            </a:r>
          </a:p>
          <a:p>
            <a:pPr fontAlgn="base"/>
            <a:r>
              <a:rPr lang="da-DK" sz="2000" dirty="0">
                <a:solidFill>
                  <a:schemeClr val="bg1">
                    <a:lumMod val="75000"/>
                  </a:schemeClr>
                </a:solidFill>
              </a:rPr>
              <a:t> Du må ikke lave dig noget gudebillede i form af noget som helst oppe i himlen eller nede på jorden eller i vandet under jorden.  Du må ikke tilbede dem og dyrke dem, for jeg, Herren din Gud, er en lidenskabelig Gud. Jeg straffer fædres skyld på børn, børnebørn og oldebørn af dem, der hader mig;  men dem, der elsker mig og holder mine befalinger, vil jeg vise godhed i tusind slægtled</a:t>
            </a:r>
            <a:r>
              <a:rPr lang="da-DK" sz="2000" dirty="0" smtClean="0">
                <a:solidFill>
                  <a:schemeClr val="bg1">
                    <a:lumMod val="75000"/>
                  </a:schemeClr>
                </a:solidFill>
              </a:rPr>
              <a:t>.</a:t>
            </a:r>
          </a:p>
          <a:p>
            <a:pPr fontAlgn="base"/>
            <a:r>
              <a:rPr lang="da-DK" sz="2000" dirty="0">
                <a:solidFill>
                  <a:schemeClr val="bg1">
                    <a:lumMod val="75000"/>
                  </a:schemeClr>
                </a:solidFill>
              </a:rPr>
              <a:t> Du må ikke bruge Herren din Guds navn til løgn, for Herren vil aldrig lade den ustraffet, der bruger hans navn til løgn.</a:t>
            </a:r>
          </a:p>
          <a:p>
            <a:pPr fontAlgn="base"/>
            <a:r>
              <a:rPr lang="da-DK" sz="2000" dirty="0">
                <a:solidFill>
                  <a:schemeClr val="bg1">
                    <a:lumMod val="75000"/>
                  </a:schemeClr>
                </a:solidFill>
              </a:rPr>
              <a:t> Husk sabbatsdagen og hold den hellig.  I seks dage må du arbejde og gøre alt, hvad du skal;  men den syvende dag er sabbat for Herren din Gud. Da må du ikke gøre noget som helst arbejde, hverken du selv eller din søn eller datter, din træl eller trælkvinde eller dine husdyr, og heller ikke den fremmede i dine byer.  For på seks dage skabte Herren himlen og jorden og havet med alt, hvad de rummer, men på den syvende dag hvilede han. Derfor har Herren velsignet sabbatsdagen og helliget den.</a:t>
            </a:r>
          </a:p>
          <a:p>
            <a:pPr fontAlgn="base"/>
            <a:r>
              <a:rPr lang="da-DK" sz="2000" dirty="0">
                <a:solidFill>
                  <a:schemeClr val="bg1">
                    <a:lumMod val="75000"/>
                  </a:schemeClr>
                </a:solidFill>
              </a:rPr>
              <a:t> Ær din far og din mor, for at du må få et langt liv på den jord, Herren din Gud vil give dig.</a:t>
            </a:r>
          </a:p>
          <a:p>
            <a:pPr fontAlgn="base"/>
            <a:r>
              <a:rPr lang="da-DK" sz="2000" dirty="0">
                <a:solidFill>
                  <a:schemeClr val="bg1">
                    <a:lumMod val="75000"/>
                  </a:schemeClr>
                </a:solidFill>
              </a:rPr>
              <a:t> Du må ikke begå drab.</a:t>
            </a:r>
          </a:p>
          <a:p>
            <a:pPr fontAlgn="base"/>
            <a:r>
              <a:rPr lang="da-DK" sz="2000" dirty="0">
                <a:solidFill>
                  <a:schemeClr val="bg1">
                    <a:lumMod val="75000"/>
                  </a:schemeClr>
                </a:solidFill>
              </a:rPr>
              <a:t> Du må ikke bryde et ægteskab.</a:t>
            </a:r>
          </a:p>
          <a:p>
            <a:pPr fontAlgn="base"/>
            <a:r>
              <a:rPr lang="da-DK" sz="2000" dirty="0">
                <a:solidFill>
                  <a:schemeClr val="bg1">
                    <a:lumMod val="75000"/>
                  </a:schemeClr>
                </a:solidFill>
              </a:rPr>
              <a:t> Du må ikke stjæle.</a:t>
            </a:r>
          </a:p>
          <a:p>
            <a:pPr fontAlgn="base"/>
            <a:r>
              <a:rPr lang="da-DK" sz="2000" dirty="0">
                <a:solidFill>
                  <a:schemeClr val="bg1">
                    <a:lumMod val="75000"/>
                  </a:schemeClr>
                </a:solidFill>
              </a:rPr>
              <a:t> Du må ikke vidne falsk mod din næste.</a:t>
            </a:r>
          </a:p>
          <a:p>
            <a:pPr fontAlgn="base"/>
            <a:r>
              <a:rPr lang="da-DK" sz="2000" dirty="0">
                <a:solidFill>
                  <a:schemeClr val="bg1">
                    <a:lumMod val="75000"/>
                  </a:schemeClr>
                </a:solidFill>
              </a:rPr>
              <a:t> Du må ikke begære din næstes hus. Du må ikke begære din næstes hustru, hans træl eller trælkvinde, hans okse eller æsel eller noget som helst af din næstes ejendom.«</a:t>
            </a:r>
          </a:p>
        </p:txBody>
      </p:sp>
      <p:sp>
        <p:nvSpPr>
          <p:cNvPr id="3" name="Rektangel 2"/>
          <p:cNvSpPr/>
          <p:nvPr/>
        </p:nvSpPr>
        <p:spPr>
          <a:xfrm>
            <a:off x="-498558" y="1298696"/>
            <a:ext cx="12785808" cy="3477875"/>
          </a:xfrm>
          <a:prstGeom prst="rect">
            <a:avLst/>
          </a:prstGeom>
          <a:noFill/>
        </p:spPr>
        <p:txBody>
          <a:bodyPr wrap="none" lIns="91440" tIns="45720" rIns="91440" bIns="45720">
            <a:spAutoFit/>
            <a:scene3d>
              <a:camera prst="isometricOffAxis1Right"/>
              <a:lightRig rig="soft" dir="t">
                <a:rot lat="0" lon="0" rev="15600000"/>
              </a:lightRig>
            </a:scene3d>
            <a:sp3d extrusionH="57150" prstMaterial="softEdge">
              <a:bevelT w="25400" h="38100"/>
            </a:sp3d>
          </a:bodyPr>
          <a:lstStyle/>
          <a:p>
            <a:pPr algn="ctr"/>
            <a:r>
              <a:rPr lang="da-DK" sz="14000" b="1" cap="none" spc="0" dirty="0" smtClean="0">
                <a:ln>
                  <a:solidFill>
                    <a:srgbClr val="002060"/>
                  </a:solidFill>
                </a:ln>
                <a:solidFill>
                  <a:srgbClr val="FFC000"/>
                </a:solidFill>
                <a:effectLst/>
              </a:rPr>
              <a:t>De ti bud</a:t>
            </a:r>
          </a:p>
          <a:p>
            <a:pPr algn="ctr"/>
            <a:r>
              <a:rPr lang="da-DK" sz="8000" b="1" dirty="0" smtClean="0">
                <a:ln>
                  <a:solidFill>
                    <a:srgbClr val="002060"/>
                  </a:solidFill>
                </a:ln>
                <a:solidFill>
                  <a:srgbClr val="FFC000"/>
                </a:solidFill>
              </a:rPr>
              <a:t>- Men hvordan tæller vi dem?</a:t>
            </a:r>
            <a:endParaRPr lang="da-DK" sz="8000" b="1" cap="none" spc="0" dirty="0">
              <a:ln>
                <a:solidFill>
                  <a:srgbClr val="002060"/>
                </a:solidFill>
              </a:ln>
              <a:solidFill>
                <a:srgbClr val="FFC000"/>
              </a:solidFill>
              <a:effectLst/>
            </a:endParaRPr>
          </a:p>
        </p:txBody>
      </p:sp>
    </p:spTree>
    <p:extLst>
      <p:ext uri="{BB962C8B-B14F-4D97-AF65-F5344CB8AC3E}">
        <p14:creationId xmlns:p14="http://schemas.microsoft.com/office/powerpoint/2010/main" val="29330785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118672" y="474133"/>
            <a:ext cx="344172" cy="327378"/>
          </a:xfrm>
          <a:prstGeom prst="rect">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ekstfelt 1"/>
          <p:cNvSpPr txBox="1"/>
          <p:nvPr/>
        </p:nvSpPr>
        <p:spPr>
          <a:xfrm>
            <a:off x="118672" y="119173"/>
            <a:ext cx="11948410" cy="6863417"/>
          </a:xfrm>
          <a:prstGeom prst="rect">
            <a:avLst/>
          </a:prstGeom>
          <a:noFill/>
        </p:spPr>
        <p:txBody>
          <a:bodyPr wrap="square" rtlCol="0">
            <a:spAutoFit/>
          </a:bodyPr>
          <a:lstStyle/>
          <a:p>
            <a:pPr fontAlgn="base"/>
            <a:r>
              <a:rPr lang="da-DK" sz="2000" dirty="0" smtClean="0"/>
              <a:t>Gud </a:t>
            </a:r>
            <a:r>
              <a:rPr lang="da-DK" sz="2000" dirty="0"/>
              <a:t>talte alle disse ord:  </a:t>
            </a:r>
            <a:endParaRPr lang="da-DK" sz="2000" dirty="0" smtClean="0"/>
          </a:p>
          <a:p>
            <a:pPr fontAlgn="base"/>
            <a:r>
              <a:rPr lang="da-DK" sz="2000" dirty="0" smtClean="0"/>
              <a:t>1. »Jeg </a:t>
            </a:r>
            <a:r>
              <a:rPr lang="da-DK" sz="2000" dirty="0"/>
              <a:t>er Herren din Gud, som førte dig ud af Egypten, af trællehuset.</a:t>
            </a:r>
          </a:p>
          <a:p>
            <a:pPr fontAlgn="base"/>
            <a:r>
              <a:rPr lang="da-DK" sz="2000" dirty="0" smtClean="0"/>
              <a:t>2. Du </a:t>
            </a:r>
            <a:r>
              <a:rPr lang="da-DK" sz="2000" dirty="0"/>
              <a:t>må ikke have andre guder end mig.</a:t>
            </a:r>
          </a:p>
          <a:p>
            <a:pPr fontAlgn="base"/>
            <a:r>
              <a:rPr lang="da-DK" sz="2000" dirty="0"/>
              <a:t> Du må ikke lave dig noget gudebillede i form af noget som helst oppe i himlen eller nede på jorden eller i vandet under jorden.  Du må ikke tilbede dem og dyrke dem, for jeg, Herren din Gud, er en lidenskabelig Gud. Jeg straffer fædres skyld på børn, børnebørn og oldebørn af dem, der hader mig;  men dem, der elsker mig og holder mine befalinger, vil jeg vise godhed i tusind slægtled.</a:t>
            </a:r>
          </a:p>
          <a:p>
            <a:pPr fontAlgn="base"/>
            <a:r>
              <a:rPr lang="da-DK" sz="2000" dirty="0"/>
              <a:t> 3</a:t>
            </a:r>
            <a:r>
              <a:rPr lang="da-DK" sz="2000" dirty="0" smtClean="0"/>
              <a:t>. Du </a:t>
            </a:r>
            <a:r>
              <a:rPr lang="da-DK" sz="2000" dirty="0"/>
              <a:t>må ikke bruge Herren din Guds navn til løgn, for Herren vil aldrig lade den ustraffet, der bruger hans navn til løgn.</a:t>
            </a:r>
          </a:p>
          <a:p>
            <a:pPr fontAlgn="base"/>
            <a:r>
              <a:rPr lang="da-DK" sz="2000" dirty="0"/>
              <a:t> 4</a:t>
            </a:r>
            <a:r>
              <a:rPr lang="da-DK" sz="2000" dirty="0" smtClean="0"/>
              <a:t>. Husk </a:t>
            </a:r>
            <a:r>
              <a:rPr lang="da-DK" sz="2000" dirty="0"/>
              <a:t>sabbatsdagen og hold den hellig.  I seks dage må du arbejde og gøre alt, hvad du skal;  men den syvende dag er sabbat for Herren din Gud. Da må du ikke gøre noget som helst arbejde, hverken du selv eller din søn eller datter, din træl eller trælkvinde eller dine husdyr, og heller ikke den fremmede i dine byer.  For på seks dage skabte Herren himlen og jorden og havet med alt, hvad de rummer, men på den syvende dag hvilede han. Derfor har Herren velsignet sabbatsdagen og helliget den.</a:t>
            </a:r>
          </a:p>
          <a:p>
            <a:pPr fontAlgn="base"/>
            <a:r>
              <a:rPr lang="da-DK" sz="2000" dirty="0"/>
              <a:t> 5</a:t>
            </a:r>
            <a:r>
              <a:rPr lang="da-DK" sz="2000" dirty="0" smtClean="0"/>
              <a:t>. Ær </a:t>
            </a:r>
            <a:r>
              <a:rPr lang="da-DK" sz="2000" dirty="0"/>
              <a:t>din far og din mor, for at du må få et langt liv på den jord, Herren din Gud vil give dig.</a:t>
            </a:r>
          </a:p>
          <a:p>
            <a:pPr fontAlgn="base"/>
            <a:r>
              <a:rPr lang="da-DK" sz="2000" dirty="0"/>
              <a:t> </a:t>
            </a:r>
            <a:r>
              <a:rPr lang="da-DK" sz="2000" dirty="0" smtClean="0"/>
              <a:t>6. Du </a:t>
            </a:r>
            <a:r>
              <a:rPr lang="da-DK" sz="2000" dirty="0"/>
              <a:t>må ikke begå drab.</a:t>
            </a:r>
          </a:p>
          <a:p>
            <a:pPr fontAlgn="base"/>
            <a:r>
              <a:rPr lang="da-DK" sz="2000" dirty="0"/>
              <a:t> 7</a:t>
            </a:r>
            <a:r>
              <a:rPr lang="da-DK" sz="2000" dirty="0" smtClean="0"/>
              <a:t>. Du </a:t>
            </a:r>
            <a:r>
              <a:rPr lang="da-DK" sz="2000" dirty="0"/>
              <a:t>må ikke bryde et ægteskab.</a:t>
            </a:r>
          </a:p>
          <a:p>
            <a:pPr fontAlgn="base"/>
            <a:r>
              <a:rPr lang="da-DK" sz="2000" dirty="0"/>
              <a:t> 8</a:t>
            </a:r>
            <a:r>
              <a:rPr lang="da-DK" sz="2000" dirty="0" smtClean="0"/>
              <a:t>. Du </a:t>
            </a:r>
            <a:r>
              <a:rPr lang="da-DK" sz="2000" dirty="0"/>
              <a:t>må ikke stjæle.</a:t>
            </a:r>
          </a:p>
          <a:p>
            <a:pPr fontAlgn="base"/>
            <a:r>
              <a:rPr lang="da-DK" sz="2000" dirty="0"/>
              <a:t> 9</a:t>
            </a:r>
            <a:r>
              <a:rPr lang="da-DK" sz="2000" dirty="0" smtClean="0"/>
              <a:t>. Du </a:t>
            </a:r>
            <a:r>
              <a:rPr lang="da-DK" sz="2000" dirty="0"/>
              <a:t>må ikke vidne falsk mod din næste.</a:t>
            </a:r>
          </a:p>
          <a:p>
            <a:pPr fontAlgn="base"/>
            <a:r>
              <a:rPr lang="da-DK" sz="2000" dirty="0" smtClean="0"/>
              <a:t>10. Du </a:t>
            </a:r>
            <a:r>
              <a:rPr lang="da-DK" sz="2000" dirty="0"/>
              <a:t>må ikke begære din næstes hus. Du må ikke begære din næstes hustru, hans træl eller trælkvinde, hans okse eller æsel eller noget som helst af din næstes ejendom.«</a:t>
            </a:r>
          </a:p>
          <a:p>
            <a:pPr fontAlgn="base"/>
            <a:endParaRPr lang="da-DK" sz="2000" dirty="0"/>
          </a:p>
        </p:txBody>
      </p:sp>
      <p:sp>
        <p:nvSpPr>
          <p:cNvPr id="3" name="Afrundet rektangel 2"/>
          <p:cNvSpPr/>
          <p:nvPr/>
        </p:nvSpPr>
        <p:spPr>
          <a:xfrm rot="19505833">
            <a:off x="5981076" y="2278505"/>
            <a:ext cx="4347148" cy="79447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b="1" dirty="0" smtClean="0"/>
              <a:t>Traditionel jødisk tællemåde</a:t>
            </a:r>
            <a:endParaRPr lang="da-DK" sz="2400" b="1" dirty="0"/>
          </a:p>
        </p:txBody>
      </p:sp>
    </p:spTree>
    <p:extLst>
      <p:ext uri="{BB962C8B-B14F-4D97-AF65-F5344CB8AC3E}">
        <p14:creationId xmlns:p14="http://schemas.microsoft.com/office/powerpoint/2010/main" val="37233111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p:cNvSpPr txBox="1"/>
          <p:nvPr/>
        </p:nvSpPr>
        <p:spPr>
          <a:xfrm>
            <a:off x="118672" y="119173"/>
            <a:ext cx="11948410" cy="6555641"/>
          </a:xfrm>
          <a:prstGeom prst="rect">
            <a:avLst/>
          </a:prstGeom>
          <a:noFill/>
        </p:spPr>
        <p:txBody>
          <a:bodyPr wrap="square" rtlCol="0">
            <a:spAutoFit/>
          </a:bodyPr>
          <a:lstStyle/>
          <a:p>
            <a:pPr fontAlgn="base"/>
            <a:r>
              <a:rPr lang="da-DK" sz="2000" dirty="0" smtClean="0"/>
              <a:t>Gud </a:t>
            </a:r>
            <a:r>
              <a:rPr lang="da-DK" sz="2000" dirty="0"/>
              <a:t>talte alle disse ord:  »Jeg er Herren din Gud, som førte dig ud af Egypten, af trællehuset.</a:t>
            </a:r>
          </a:p>
          <a:p>
            <a:pPr fontAlgn="base"/>
            <a:r>
              <a:rPr lang="da-DK" sz="2000" dirty="0"/>
              <a:t> </a:t>
            </a:r>
            <a:r>
              <a:rPr lang="da-DK" sz="2000" dirty="0" smtClean="0"/>
              <a:t>1. Du </a:t>
            </a:r>
            <a:r>
              <a:rPr lang="da-DK" sz="2000" dirty="0"/>
              <a:t>må ikke have andre guder end mig.</a:t>
            </a:r>
          </a:p>
          <a:p>
            <a:pPr fontAlgn="base"/>
            <a:r>
              <a:rPr lang="da-DK" sz="2000" dirty="0"/>
              <a:t> Du må ikke lave dig noget gudebillede i form af noget som helst oppe i himlen eller nede på jorden eller i vandet under jorden.  Du må ikke tilbede dem og dyrke dem, for jeg, Herren din Gud, er en lidenskabelig Gud. Jeg straffer fædres skyld på børn, børnebørn og oldebørn af dem, der hader mig;  men dem, der elsker mig og holder mine befalinger, vil jeg vise godhed i tusind slægtled.</a:t>
            </a:r>
          </a:p>
          <a:p>
            <a:pPr fontAlgn="base"/>
            <a:r>
              <a:rPr lang="da-DK" sz="2000" dirty="0"/>
              <a:t> </a:t>
            </a:r>
            <a:r>
              <a:rPr lang="da-DK" sz="2000" dirty="0" smtClean="0"/>
              <a:t>2. Du </a:t>
            </a:r>
            <a:r>
              <a:rPr lang="da-DK" sz="2000" dirty="0"/>
              <a:t>må ikke bruge Herren din Guds navn til løgn, for Herren vil aldrig lade den ustraffet, der bruger hans navn til løgn.</a:t>
            </a:r>
          </a:p>
          <a:p>
            <a:pPr fontAlgn="base"/>
            <a:r>
              <a:rPr lang="da-DK" sz="2000" dirty="0"/>
              <a:t> </a:t>
            </a:r>
            <a:r>
              <a:rPr lang="da-DK" sz="2000" dirty="0" smtClean="0"/>
              <a:t>3. Husk </a:t>
            </a:r>
            <a:r>
              <a:rPr lang="da-DK" sz="2000" dirty="0"/>
              <a:t>sabbatsdagen og hold den hellig.  I seks dage må du arbejde og gøre alt, hvad du skal;  men den syvende dag er sabbat for Herren din Gud. Da må du ikke gøre noget som helst arbejde, hverken du selv eller din søn eller datter, din træl eller trælkvinde eller dine husdyr, og heller ikke den fremmede i dine byer.  For på seks dage skabte Herren himlen og jorden og havet med alt, hvad de rummer, men på den syvende dag hvilede han. Derfor har Herren velsignet sabbatsdagen og helliget den.</a:t>
            </a:r>
          </a:p>
          <a:p>
            <a:pPr fontAlgn="base"/>
            <a:r>
              <a:rPr lang="da-DK" sz="2000" dirty="0"/>
              <a:t> </a:t>
            </a:r>
            <a:r>
              <a:rPr lang="da-DK" sz="2000" dirty="0" smtClean="0"/>
              <a:t>4. Ær </a:t>
            </a:r>
            <a:r>
              <a:rPr lang="da-DK" sz="2000" dirty="0"/>
              <a:t>din far og din mor, for at du må få et langt liv på den jord, Herren din Gud vil give dig.</a:t>
            </a:r>
          </a:p>
          <a:p>
            <a:pPr fontAlgn="base"/>
            <a:r>
              <a:rPr lang="da-DK" sz="2000" dirty="0"/>
              <a:t> </a:t>
            </a:r>
            <a:r>
              <a:rPr lang="da-DK" sz="2000" dirty="0" smtClean="0"/>
              <a:t>5. Du </a:t>
            </a:r>
            <a:r>
              <a:rPr lang="da-DK" sz="2000" dirty="0"/>
              <a:t>må ikke begå drab.</a:t>
            </a:r>
          </a:p>
          <a:p>
            <a:pPr fontAlgn="base"/>
            <a:r>
              <a:rPr lang="da-DK" sz="2000" dirty="0"/>
              <a:t> </a:t>
            </a:r>
            <a:r>
              <a:rPr lang="da-DK" sz="2000" dirty="0" smtClean="0"/>
              <a:t>6. Du </a:t>
            </a:r>
            <a:r>
              <a:rPr lang="da-DK" sz="2000" dirty="0"/>
              <a:t>må ikke bryde et ægteskab.</a:t>
            </a:r>
          </a:p>
          <a:p>
            <a:pPr fontAlgn="base"/>
            <a:r>
              <a:rPr lang="da-DK" sz="2000" dirty="0"/>
              <a:t> </a:t>
            </a:r>
            <a:r>
              <a:rPr lang="da-DK" sz="2000" dirty="0" smtClean="0"/>
              <a:t>7. Du </a:t>
            </a:r>
            <a:r>
              <a:rPr lang="da-DK" sz="2000" dirty="0"/>
              <a:t>må ikke stjæle.</a:t>
            </a:r>
          </a:p>
          <a:p>
            <a:pPr fontAlgn="base"/>
            <a:r>
              <a:rPr lang="da-DK" sz="2000" dirty="0"/>
              <a:t> </a:t>
            </a:r>
            <a:r>
              <a:rPr lang="da-DK" sz="2000" dirty="0" smtClean="0"/>
              <a:t>8. Du </a:t>
            </a:r>
            <a:r>
              <a:rPr lang="da-DK" sz="2000" dirty="0"/>
              <a:t>må ikke vidne falsk mod din næste.</a:t>
            </a:r>
          </a:p>
          <a:p>
            <a:pPr fontAlgn="base"/>
            <a:r>
              <a:rPr lang="da-DK" sz="2000" dirty="0"/>
              <a:t> </a:t>
            </a:r>
            <a:r>
              <a:rPr lang="da-DK" sz="2000" dirty="0" smtClean="0"/>
              <a:t>9. Du </a:t>
            </a:r>
            <a:r>
              <a:rPr lang="da-DK" sz="2000" dirty="0"/>
              <a:t>må ikke begære din næstes hus. </a:t>
            </a:r>
            <a:endParaRPr lang="da-DK" sz="2000" dirty="0" smtClean="0"/>
          </a:p>
          <a:p>
            <a:pPr fontAlgn="base"/>
            <a:r>
              <a:rPr lang="da-DK" sz="2000" dirty="0" smtClean="0"/>
              <a:t>10. Du </a:t>
            </a:r>
            <a:r>
              <a:rPr lang="da-DK" sz="2000" dirty="0"/>
              <a:t>må ikke begære din næstes hustru, hans træl eller trælkvinde, hans okse eller æsel eller noget som helst af din næstes ejendom.«</a:t>
            </a:r>
          </a:p>
        </p:txBody>
      </p:sp>
      <p:sp>
        <p:nvSpPr>
          <p:cNvPr id="3" name="Afrundet rektangel 2"/>
          <p:cNvSpPr/>
          <p:nvPr/>
        </p:nvSpPr>
        <p:spPr>
          <a:xfrm rot="19505833">
            <a:off x="5981076" y="2278505"/>
            <a:ext cx="4347148" cy="79447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b="1" dirty="0" smtClean="0"/>
              <a:t>Katolsk &amp; luthersk tællemåde</a:t>
            </a:r>
            <a:endParaRPr lang="da-DK" sz="2400" b="1" dirty="0"/>
          </a:p>
        </p:txBody>
      </p:sp>
    </p:spTree>
    <p:extLst>
      <p:ext uri="{BB962C8B-B14F-4D97-AF65-F5344CB8AC3E}">
        <p14:creationId xmlns:p14="http://schemas.microsoft.com/office/powerpoint/2010/main" val="21925343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152539" y="767645"/>
            <a:ext cx="344172" cy="327378"/>
          </a:xfrm>
          <a:prstGeom prst="rect">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ekstfelt 1"/>
          <p:cNvSpPr txBox="1"/>
          <p:nvPr/>
        </p:nvSpPr>
        <p:spPr>
          <a:xfrm>
            <a:off x="118672" y="119173"/>
            <a:ext cx="11948410" cy="6247864"/>
          </a:xfrm>
          <a:prstGeom prst="rect">
            <a:avLst/>
          </a:prstGeom>
          <a:noFill/>
        </p:spPr>
        <p:txBody>
          <a:bodyPr wrap="square" rtlCol="0">
            <a:spAutoFit/>
          </a:bodyPr>
          <a:lstStyle/>
          <a:p>
            <a:pPr fontAlgn="base"/>
            <a:r>
              <a:rPr lang="da-DK" sz="2000" dirty="0" smtClean="0"/>
              <a:t>Gud </a:t>
            </a:r>
            <a:r>
              <a:rPr lang="da-DK" sz="2000" dirty="0"/>
              <a:t>talte alle disse ord:  »Jeg er Herren din Gud, som førte dig ud af Egypten, af trællehuset.</a:t>
            </a:r>
          </a:p>
          <a:p>
            <a:pPr fontAlgn="base"/>
            <a:r>
              <a:rPr lang="da-DK" sz="2000" dirty="0"/>
              <a:t> </a:t>
            </a:r>
            <a:r>
              <a:rPr lang="da-DK" sz="2000" dirty="0" smtClean="0"/>
              <a:t>1. Du </a:t>
            </a:r>
            <a:r>
              <a:rPr lang="da-DK" sz="2000" dirty="0"/>
              <a:t>må ikke have andre guder end mig.</a:t>
            </a:r>
          </a:p>
          <a:p>
            <a:pPr fontAlgn="base"/>
            <a:r>
              <a:rPr lang="da-DK" sz="2000" dirty="0"/>
              <a:t> </a:t>
            </a:r>
            <a:r>
              <a:rPr lang="da-DK" sz="2000" dirty="0" smtClean="0"/>
              <a:t>2. Du </a:t>
            </a:r>
            <a:r>
              <a:rPr lang="da-DK" sz="2000" dirty="0"/>
              <a:t>må ikke lave dig noget gudebillede i form af noget som helst oppe i himlen eller nede på jorden eller i vandet under jorden.  Du må ikke tilbede dem og dyrke dem, for jeg, Herren din Gud, er en lidenskabelig Gud. Jeg straffer fædres skyld på børn, børnebørn og oldebørn af dem, der hader mig;  men dem, der elsker mig og holder mine befalinger, vil jeg vise godhed i tusind slægtled.</a:t>
            </a:r>
          </a:p>
          <a:p>
            <a:pPr fontAlgn="base"/>
            <a:r>
              <a:rPr lang="da-DK" sz="2000" dirty="0"/>
              <a:t> 3</a:t>
            </a:r>
            <a:r>
              <a:rPr lang="da-DK" sz="2000" dirty="0" smtClean="0"/>
              <a:t>. Du </a:t>
            </a:r>
            <a:r>
              <a:rPr lang="da-DK" sz="2000" dirty="0"/>
              <a:t>må ikke bruge Herren din Guds navn til løgn, for Herren vil aldrig lade den ustraffet, der bruger hans navn til løgn.</a:t>
            </a:r>
          </a:p>
          <a:p>
            <a:pPr fontAlgn="base"/>
            <a:r>
              <a:rPr lang="da-DK" sz="2000" dirty="0"/>
              <a:t> 4</a:t>
            </a:r>
            <a:r>
              <a:rPr lang="da-DK" sz="2000" dirty="0" smtClean="0"/>
              <a:t>. Husk </a:t>
            </a:r>
            <a:r>
              <a:rPr lang="da-DK" sz="2000" dirty="0"/>
              <a:t>sabbatsdagen og hold den hellig.  I seks dage må du arbejde og gøre alt, hvad du skal;  men den syvende dag er sabbat for Herren din Gud. Da må du ikke gøre noget som helst arbejde, hverken du selv eller din søn eller datter, din træl eller trælkvinde eller dine husdyr, og heller ikke den fremmede i dine byer.  For på seks dage skabte Herren himlen og jorden og havet med alt, hvad de rummer, men på den syvende dag hvilede han. Derfor har Herren velsignet sabbatsdagen og helliget den.</a:t>
            </a:r>
          </a:p>
          <a:p>
            <a:pPr fontAlgn="base"/>
            <a:r>
              <a:rPr lang="da-DK" sz="2000" dirty="0"/>
              <a:t> 5</a:t>
            </a:r>
            <a:r>
              <a:rPr lang="da-DK" sz="2000" dirty="0" smtClean="0"/>
              <a:t>. Ær </a:t>
            </a:r>
            <a:r>
              <a:rPr lang="da-DK" sz="2000" dirty="0"/>
              <a:t>din far og din mor, for at du må få et langt liv på den jord, Herren din Gud vil give dig.</a:t>
            </a:r>
          </a:p>
          <a:p>
            <a:pPr fontAlgn="base"/>
            <a:r>
              <a:rPr lang="da-DK" sz="2000" dirty="0"/>
              <a:t> </a:t>
            </a:r>
            <a:r>
              <a:rPr lang="da-DK" sz="2000" dirty="0" smtClean="0"/>
              <a:t>6. Du </a:t>
            </a:r>
            <a:r>
              <a:rPr lang="da-DK" sz="2000" dirty="0"/>
              <a:t>må ikke begå drab.</a:t>
            </a:r>
          </a:p>
          <a:p>
            <a:pPr fontAlgn="base"/>
            <a:r>
              <a:rPr lang="da-DK" sz="2000" dirty="0"/>
              <a:t> 7</a:t>
            </a:r>
            <a:r>
              <a:rPr lang="da-DK" sz="2000" dirty="0" smtClean="0"/>
              <a:t>. Du </a:t>
            </a:r>
            <a:r>
              <a:rPr lang="da-DK" sz="2000" dirty="0"/>
              <a:t>må ikke bryde et ægteskab.</a:t>
            </a:r>
          </a:p>
          <a:p>
            <a:pPr fontAlgn="base"/>
            <a:r>
              <a:rPr lang="da-DK" sz="2000" dirty="0"/>
              <a:t> 8</a:t>
            </a:r>
            <a:r>
              <a:rPr lang="da-DK" sz="2000" dirty="0" smtClean="0"/>
              <a:t>. Du </a:t>
            </a:r>
            <a:r>
              <a:rPr lang="da-DK" sz="2000" dirty="0"/>
              <a:t>må ikke stjæle.</a:t>
            </a:r>
          </a:p>
          <a:p>
            <a:pPr fontAlgn="base"/>
            <a:r>
              <a:rPr lang="da-DK" sz="2000" dirty="0"/>
              <a:t> 9</a:t>
            </a:r>
            <a:r>
              <a:rPr lang="da-DK" sz="2000" dirty="0" smtClean="0"/>
              <a:t>. Du </a:t>
            </a:r>
            <a:r>
              <a:rPr lang="da-DK" sz="2000" dirty="0"/>
              <a:t>må ikke vidne falsk mod din næste.</a:t>
            </a:r>
          </a:p>
          <a:p>
            <a:pPr fontAlgn="base"/>
            <a:r>
              <a:rPr lang="da-DK" sz="2000" dirty="0" smtClean="0"/>
              <a:t>10. Du </a:t>
            </a:r>
            <a:r>
              <a:rPr lang="da-DK" sz="2000" dirty="0"/>
              <a:t>må ikke begære din næstes hus. </a:t>
            </a:r>
            <a:r>
              <a:rPr lang="da-DK" sz="2000" dirty="0" smtClean="0"/>
              <a:t>Du </a:t>
            </a:r>
            <a:r>
              <a:rPr lang="da-DK" sz="2000" dirty="0"/>
              <a:t>må ikke begære din næstes hustru, hans træl eller trælkvinde, hans okse eller æsel eller noget som helst af din næstes ejendom.«</a:t>
            </a:r>
          </a:p>
        </p:txBody>
      </p:sp>
      <p:sp>
        <p:nvSpPr>
          <p:cNvPr id="3" name="Afrundet rektangel 2"/>
          <p:cNvSpPr/>
          <p:nvPr/>
        </p:nvSpPr>
        <p:spPr>
          <a:xfrm rot="19505833">
            <a:off x="5938250" y="2142275"/>
            <a:ext cx="4823324" cy="79447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b="1" dirty="0" smtClean="0"/>
              <a:t>Ortodoks og reformert tællemåde</a:t>
            </a:r>
            <a:endParaRPr lang="da-DK" sz="2400" b="1" dirty="0"/>
          </a:p>
        </p:txBody>
      </p:sp>
    </p:spTree>
    <p:extLst>
      <p:ext uri="{BB962C8B-B14F-4D97-AF65-F5344CB8AC3E}">
        <p14:creationId xmlns:p14="http://schemas.microsoft.com/office/powerpoint/2010/main" val="24721871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p:cNvSpPr txBox="1"/>
          <p:nvPr/>
        </p:nvSpPr>
        <p:spPr>
          <a:xfrm>
            <a:off x="526078" y="155387"/>
            <a:ext cx="11948410" cy="2616101"/>
          </a:xfrm>
          <a:prstGeom prst="rect">
            <a:avLst/>
          </a:prstGeom>
          <a:noFill/>
        </p:spPr>
        <p:txBody>
          <a:bodyPr wrap="square" rtlCol="0">
            <a:spAutoFit/>
          </a:bodyPr>
          <a:lstStyle/>
          <a:p>
            <a:pPr fontAlgn="base"/>
            <a:r>
              <a:rPr lang="da-DK" sz="4800" b="1" dirty="0" smtClean="0"/>
              <a:t>Gud </a:t>
            </a:r>
            <a:r>
              <a:rPr lang="da-DK" sz="4800" b="1" dirty="0"/>
              <a:t>talte alle disse ord:  </a:t>
            </a:r>
            <a:endParaRPr lang="da-DK" sz="4800" b="1" dirty="0" smtClean="0"/>
          </a:p>
          <a:p>
            <a:pPr fontAlgn="base"/>
            <a:r>
              <a:rPr lang="da-DK" sz="4800" b="1" i="1" dirty="0" smtClean="0"/>
              <a:t>Jeg </a:t>
            </a:r>
            <a:r>
              <a:rPr lang="da-DK" sz="4800" b="1" i="1" dirty="0"/>
              <a:t>er Herren din Gud, som førte dig ud af Egypten, af trællehuset.</a:t>
            </a:r>
          </a:p>
          <a:p>
            <a:pPr fontAlgn="base"/>
            <a:endParaRPr lang="da-DK" sz="2000" dirty="0"/>
          </a:p>
        </p:txBody>
      </p:sp>
      <p:sp>
        <p:nvSpPr>
          <p:cNvPr id="5" name="Tekstfelt 4"/>
          <p:cNvSpPr txBox="1"/>
          <p:nvPr/>
        </p:nvSpPr>
        <p:spPr>
          <a:xfrm>
            <a:off x="526078" y="2771488"/>
            <a:ext cx="11279641" cy="2308324"/>
          </a:xfrm>
          <a:prstGeom prst="rect">
            <a:avLst/>
          </a:prstGeom>
          <a:noFill/>
        </p:spPr>
        <p:txBody>
          <a:bodyPr wrap="square" rtlCol="0">
            <a:spAutoFit/>
          </a:bodyPr>
          <a:lstStyle/>
          <a:p>
            <a:pPr fontAlgn="base"/>
            <a:r>
              <a:rPr lang="da-DK" sz="4800" b="1" dirty="0" smtClean="0">
                <a:solidFill>
                  <a:srgbClr val="C00000"/>
                </a:solidFill>
              </a:rPr>
              <a:t>Guds frelsende kærlighed er først </a:t>
            </a:r>
          </a:p>
          <a:p>
            <a:pPr fontAlgn="base"/>
            <a:r>
              <a:rPr lang="da-DK" sz="4800" b="1" dirty="0" smtClean="0">
                <a:solidFill>
                  <a:srgbClr val="C00000"/>
                </a:solidFill>
              </a:rPr>
              <a:t>– og er basis for hans lov, der skal vise os,</a:t>
            </a:r>
          </a:p>
          <a:p>
            <a:pPr fontAlgn="base"/>
            <a:r>
              <a:rPr lang="da-DK" sz="4800" b="1" dirty="0">
                <a:solidFill>
                  <a:srgbClr val="C00000"/>
                </a:solidFill>
              </a:rPr>
              <a:t> </a:t>
            </a:r>
            <a:r>
              <a:rPr lang="da-DK" sz="4800" b="1" dirty="0" smtClean="0">
                <a:solidFill>
                  <a:srgbClr val="C00000"/>
                </a:solidFill>
              </a:rPr>
              <a:t>  hvordan han ønsker, at vi skal leve!</a:t>
            </a:r>
            <a:endParaRPr lang="da-DK" sz="2000" dirty="0">
              <a:solidFill>
                <a:srgbClr val="C00000"/>
              </a:solidFill>
            </a:endParaRPr>
          </a:p>
        </p:txBody>
      </p:sp>
    </p:spTree>
    <p:extLst>
      <p:ext uri="{BB962C8B-B14F-4D97-AF65-F5344CB8AC3E}">
        <p14:creationId xmlns:p14="http://schemas.microsoft.com/office/powerpoint/2010/main" val="7060196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364</TotalTime>
  <Words>761</Words>
  <Application>Microsoft Office PowerPoint</Application>
  <PresentationFormat>Widescreen</PresentationFormat>
  <Paragraphs>131</Paragraphs>
  <Slides>27</Slides>
  <Notes>9</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27</vt:i4>
      </vt:variant>
    </vt:vector>
  </HeadingPairs>
  <TitlesOfParts>
    <vt:vector size="32" baseType="lpstr">
      <vt:lpstr>Arial</vt:lpstr>
      <vt:lpstr>Arial Black</vt:lpstr>
      <vt:lpstr>Calibri</vt:lpstr>
      <vt:lpstr>Calibri Light</vt:lpstr>
      <vt:lpstr>Office-tema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Sprint Aagaard Korsholm</dc:creator>
  <cp:lastModifiedBy>Sprint Aagaard Korsholm</cp:lastModifiedBy>
  <cp:revision>35</cp:revision>
  <dcterms:created xsi:type="dcterms:W3CDTF">2019-06-24T11:12:16Z</dcterms:created>
  <dcterms:modified xsi:type="dcterms:W3CDTF">2019-06-27T07:24:51Z</dcterms:modified>
</cp:coreProperties>
</file>