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E5174-CBE9-4FDD-B087-4591053FBF74}" type="datetimeFigureOut">
              <a:rPr lang="da-DK" smtClean="0"/>
              <a:t>01-08-2023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29470-7793-4B29-9253-97B3B6854E67}" type="slidenum">
              <a:rPr lang="da-DK" smtClean="0"/>
              <a:t>‹nr.›</a:t>
            </a:fld>
            <a:endParaRPr lang="da-DK"/>
          </a:p>
        </p:txBody>
      </p:sp>
    </p:spTree>
    <p:extLst>
      <p:ext uri="{BB962C8B-B14F-4D97-AF65-F5344CB8AC3E}">
        <p14:creationId xmlns:p14="http://schemas.microsoft.com/office/powerpoint/2010/main" val="3666914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Intro til lektion 1</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2</a:t>
            </a:fld>
            <a:endParaRPr lang="da-DK"/>
          </a:p>
        </p:txBody>
      </p:sp>
    </p:spTree>
    <p:extLst>
      <p:ext uri="{BB962C8B-B14F-4D97-AF65-F5344CB8AC3E}">
        <p14:creationId xmlns:p14="http://schemas.microsoft.com/office/powerpoint/2010/main" val="3076602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Så politisk ukorrekt er Bibelen! </a:t>
            </a:r>
            <a:r>
              <a:rPr lang="da-DK" dirty="0" smtClean="0">
                <a:sym typeface="Wingdings" panose="05000000000000000000" pitchFamily="2" charset="2"/>
              </a:rPr>
              <a:t></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12</a:t>
            </a:fld>
            <a:endParaRPr lang="da-DK"/>
          </a:p>
        </p:txBody>
      </p:sp>
    </p:spTree>
    <p:extLst>
      <p:ext uri="{BB962C8B-B14F-4D97-AF65-F5344CB8AC3E}">
        <p14:creationId xmlns:p14="http://schemas.microsoft.com/office/powerpoint/2010/main" val="2429817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Guds dybeste væsen er kærlighed (1 Joh 4,8). Vore menneske-tanker begrænsede. Men alligevel kan vi vel prøve at gribe om Guds sandhed på denne måde: Kærlighed kræver, at der er mere end én person. Kærlighed er en relation, et forhold mellem to eller flere. Gud er en kærligheds-relation, et kærlighedens fællesskab mellem tre: Far, Søn og Ånd.</a:t>
            </a:r>
            <a:endParaRPr lang="da-DK" dirty="0"/>
          </a:p>
        </p:txBody>
      </p:sp>
      <p:sp>
        <p:nvSpPr>
          <p:cNvPr id="4" name="Pladsholder til slidenummer 3"/>
          <p:cNvSpPr>
            <a:spLocks noGrp="1"/>
          </p:cNvSpPr>
          <p:nvPr>
            <p:ph type="sldNum" sz="quarter" idx="10"/>
          </p:nvPr>
        </p:nvSpPr>
        <p:spPr/>
        <p:txBody>
          <a:bodyPr/>
          <a:lstStyle/>
          <a:p>
            <a:fld id="{A8275F9C-1AF8-4AED-963F-A728BE1DD32D}" type="slidenum">
              <a:rPr lang="da-DK" smtClean="0"/>
              <a:t>13</a:t>
            </a:fld>
            <a:endParaRPr lang="da-DK"/>
          </a:p>
        </p:txBody>
      </p:sp>
    </p:spTree>
    <p:extLst>
      <p:ext uri="{BB962C8B-B14F-4D97-AF65-F5344CB8AC3E}">
        <p14:creationId xmlns:p14="http://schemas.microsoft.com/office/powerpoint/2010/main" val="493674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8275F9C-1AF8-4AED-963F-A728BE1DD32D}" type="slidenum">
              <a:rPr lang="da-DK" smtClean="0"/>
              <a:t>14</a:t>
            </a:fld>
            <a:endParaRPr lang="da-DK"/>
          </a:p>
        </p:txBody>
      </p:sp>
    </p:spTree>
    <p:extLst>
      <p:ext uri="{BB962C8B-B14F-4D97-AF65-F5344CB8AC3E}">
        <p14:creationId xmlns:p14="http://schemas.microsoft.com/office/powerpoint/2010/main" val="2825172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Guds væsen er naturligvis alt for stort og dybt til, at vi kan gribe om det med vores menneske-hjerner. På den måde kan vi aldrig forstå Guds væsen. Men samtidig har Gud alligevel afsløret sin hemmelighed på en måde, så vores forstand godt kan gribe om den og gøre brug af den. Det er på dette niveau, vi nu vil udforske, hvad Gud afslører / åbenbarer om sig selv og sit væsen</a:t>
            </a:r>
            <a:r>
              <a:rPr lang="da-DK" baseline="0" dirty="0" smtClean="0"/>
              <a:t> gennem det at beskrive sig selv som én Gud i tre personer: Far, Søn og Ånd.</a:t>
            </a:r>
            <a:endParaRPr lang="da-DK" dirty="0"/>
          </a:p>
        </p:txBody>
      </p:sp>
      <p:sp>
        <p:nvSpPr>
          <p:cNvPr id="4" name="Pladsholder til slidenummer 3"/>
          <p:cNvSpPr>
            <a:spLocks noGrp="1"/>
          </p:cNvSpPr>
          <p:nvPr>
            <p:ph type="sldNum" sz="quarter" idx="10"/>
          </p:nvPr>
        </p:nvSpPr>
        <p:spPr/>
        <p:txBody>
          <a:bodyPr/>
          <a:lstStyle/>
          <a:p>
            <a:fld id="{A8275F9C-1AF8-4AED-963F-A728BE1DD32D}" type="slidenum">
              <a:rPr lang="da-DK" smtClean="0"/>
              <a:t>15</a:t>
            </a:fld>
            <a:endParaRPr lang="da-DK"/>
          </a:p>
        </p:txBody>
      </p:sp>
    </p:spTree>
    <p:extLst>
      <p:ext uri="{BB962C8B-B14F-4D97-AF65-F5344CB8AC3E}">
        <p14:creationId xmlns:p14="http://schemas.microsoft.com/office/powerpoint/2010/main" val="1668408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Hvilket er relevant fx med Bibelens beskrivelse</a:t>
            </a:r>
            <a:r>
              <a:rPr lang="da-DK" baseline="0" dirty="0" smtClean="0"/>
              <a:t> af det, vi prøver at samle i ordet ”Treenig”</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16</a:t>
            </a:fld>
            <a:endParaRPr lang="da-DK"/>
          </a:p>
        </p:txBody>
      </p:sp>
    </p:spTree>
    <p:extLst>
      <p:ext uri="{BB962C8B-B14F-4D97-AF65-F5344CB8AC3E}">
        <p14:creationId xmlns:p14="http://schemas.microsoft.com/office/powerpoint/2010/main" val="134167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 tre personer</a:t>
            </a:r>
            <a:r>
              <a:rPr lang="da-DK" baseline="0" dirty="0" smtClean="0"/>
              <a:t> i Gud</a:t>
            </a:r>
            <a:endParaRPr lang="da-DK" dirty="0"/>
          </a:p>
        </p:txBody>
      </p:sp>
      <p:sp>
        <p:nvSpPr>
          <p:cNvPr id="4" name="Pladsholder til slidenummer 3"/>
          <p:cNvSpPr>
            <a:spLocks noGrp="1"/>
          </p:cNvSpPr>
          <p:nvPr>
            <p:ph type="sldNum" sz="quarter" idx="10"/>
          </p:nvPr>
        </p:nvSpPr>
        <p:spPr/>
        <p:txBody>
          <a:bodyPr/>
          <a:lstStyle/>
          <a:p>
            <a:fld id="{A0DE037A-EF79-4CF4-AD6C-EEAEF67E88D0}" type="slidenum">
              <a:rPr lang="da-DK" smtClean="0"/>
              <a:t>17</a:t>
            </a:fld>
            <a:endParaRPr lang="da-DK"/>
          </a:p>
        </p:txBody>
      </p:sp>
    </p:spTree>
    <p:extLst>
      <p:ext uri="{BB962C8B-B14F-4D97-AF65-F5344CB8AC3E}">
        <p14:creationId xmlns:p14="http://schemas.microsoft.com/office/powerpoint/2010/main" val="2311712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1</a:t>
            </a:r>
            <a:r>
              <a:rPr lang="da-DK" baseline="0" dirty="0" smtClean="0"/>
              <a:t> Mos 1 beretter om den gang, Gud skabte verden. Læst umiddelbart, ser vi ikke hele treenigheden her, men alene ”Gud” og ”Ånden”. Men efterhånden, som Gud afslører mere og mere af sin hemmelighed (Joh 1,1-18), finder vi ud af, at det ord, Gud sagde – det er faktisk Sønnen! Så allerede i de absolut første vers i Bibelen åbenbarer Gud sig som den treenige Gud!</a:t>
            </a:r>
          </a:p>
          <a:p>
            <a:r>
              <a:rPr lang="da-DK" baseline="0" dirty="0" smtClean="0"/>
              <a:t>(Og i de allersidste vers i Bibelen, </a:t>
            </a:r>
            <a:r>
              <a:rPr lang="da-DK" baseline="0" dirty="0" err="1" smtClean="0"/>
              <a:t>Åb</a:t>
            </a:r>
            <a:r>
              <a:rPr lang="da-DK" baseline="0" dirty="0" smtClean="0"/>
              <a:t> 22,17-21 møder vi også Gud Fader, Sønnen Jesus og Ånden – nu sammen med den frelste menighed (”bruden”)).</a:t>
            </a:r>
            <a:endParaRPr lang="da-DK" dirty="0"/>
          </a:p>
        </p:txBody>
      </p:sp>
      <p:sp>
        <p:nvSpPr>
          <p:cNvPr id="4" name="Pladsholder til slidenummer 3"/>
          <p:cNvSpPr>
            <a:spLocks noGrp="1"/>
          </p:cNvSpPr>
          <p:nvPr>
            <p:ph type="sldNum" sz="quarter" idx="10"/>
          </p:nvPr>
        </p:nvSpPr>
        <p:spPr/>
        <p:txBody>
          <a:bodyPr/>
          <a:lstStyle/>
          <a:p>
            <a:fld id="{A8275F9C-1AF8-4AED-963F-A728BE1DD32D}" type="slidenum">
              <a:rPr lang="da-DK" smtClean="0"/>
              <a:t>18</a:t>
            </a:fld>
            <a:endParaRPr lang="da-DK"/>
          </a:p>
        </p:txBody>
      </p:sp>
    </p:spTree>
    <p:extLst>
      <p:ext uri="{BB962C8B-B14F-4D97-AF65-F5344CB8AC3E}">
        <p14:creationId xmlns:p14="http://schemas.microsoft.com/office/powerpoint/2010/main" val="3454679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Gud – Jesus – Ånden se næste slide</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19</a:t>
            </a:fld>
            <a:endParaRPr lang="da-DK"/>
          </a:p>
        </p:txBody>
      </p:sp>
    </p:spTree>
    <p:extLst>
      <p:ext uri="{BB962C8B-B14F-4D97-AF65-F5344CB8AC3E}">
        <p14:creationId xmlns:p14="http://schemas.microsoft.com/office/powerpoint/2010/main" val="4154587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Dette ser vi tydeligt, da Sønnen</a:t>
            </a:r>
            <a:r>
              <a:rPr lang="da-DK" baseline="0" dirty="0" smtClean="0"/>
              <a:t> kom til jorden og skulle begynde at åbenbare Guds </a:t>
            </a:r>
            <a:r>
              <a:rPr lang="da-DK" baseline="0" dirty="0" err="1" smtClean="0"/>
              <a:t>frelsesplan</a:t>
            </a:r>
            <a:r>
              <a:rPr lang="da-DK" baseline="0" dirty="0" smtClean="0"/>
              <a:t>. Her præsenterede hele den treenige Gud sig. Det skete allerede helt ved begyndelsen, da Maria får besked om, at hun skal blive moder til Sønnen. </a:t>
            </a:r>
          </a:p>
          <a:p>
            <a:r>
              <a:rPr lang="da-DK" baseline="0" dirty="0" smtClean="0"/>
              <a:t>Vi har (1) Faderen (2) Sønnen og (3) Helligånden</a:t>
            </a:r>
            <a:endParaRPr lang="da-DK" dirty="0"/>
          </a:p>
        </p:txBody>
      </p:sp>
      <p:sp>
        <p:nvSpPr>
          <p:cNvPr id="4" name="Pladsholder til slidenummer 3"/>
          <p:cNvSpPr>
            <a:spLocks noGrp="1"/>
          </p:cNvSpPr>
          <p:nvPr>
            <p:ph type="sldNum" sz="quarter" idx="10"/>
          </p:nvPr>
        </p:nvSpPr>
        <p:spPr/>
        <p:txBody>
          <a:bodyPr/>
          <a:lstStyle/>
          <a:p>
            <a:fld id="{A8275F9C-1AF8-4AED-963F-A728BE1DD32D}" type="slidenum">
              <a:rPr lang="da-DK" smtClean="0"/>
              <a:t>21</a:t>
            </a:fld>
            <a:endParaRPr lang="da-DK"/>
          </a:p>
        </p:txBody>
      </p:sp>
    </p:spTree>
    <p:extLst>
      <p:ext uri="{BB962C8B-B14F-4D97-AF65-F5344CB8AC3E}">
        <p14:creationId xmlns:p14="http://schemas.microsoft.com/office/powerpoint/2010/main" val="227728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smtClean="0"/>
              <a:t>Og den treenige Gud præsenterede igen sig selv tydeligt, da Sønnen var vokset op og skulle begynde sin gerning. Det skete, da Jesus blev døbt. Luk 3,21-22: Sønnen er der i fysisk skikkelse, han er blevet menneske. </a:t>
            </a:r>
          </a:p>
          <a:p>
            <a:r>
              <a:rPr lang="da-DK" baseline="0" dirty="0" smtClean="0"/>
              <a:t>(1) Faderen er til stede som en røst fra himlen, der siger: ”Du er min elskede søn!” </a:t>
            </a:r>
          </a:p>
          <a:p>
            <a:r>
              <a:rPr lang="da-DK" baseline="0" dirty="0" smtClean="0"/>
              <a:t>(2) og Helligånden dalede ned over Sønnen i fysisk skikkelse som en due.</a:t>
            </a:r>
            <a:endParaRPr lang="da-DK" dirty="0"/>
          </a:p>
        </p:txBody>
      </p:sp>
      <p:sp>
        <p:nvSpPr>
          <p:cNvPr id="4" name="Pladsholder til slidenummer 3"/>
          <p:cNvSpPr>
            <a:spLocks noGrp="1"/>
          </p:cNvSpPr>
          <p:nvPr>
            <p:ph type="sldNum" sz="quarter" idx="10"/>
          </p:nvPr>
        </p:nvSpPr>
        <p:spPr/>
        <p:txBody>
          <a:bodyPr/>
          <a:lstStyle/>
          <a:p>
            <a:fld id="{A8275F9C-1AF8-4AED-963F-A728BE1DD32D}" type="slidenum">
              <a:rPr lang="da-DK" smtClean="0"/>
              <a:t>22</a:t>
            </a:fld>
            <a:endParaRPr lang="da-DK"/>
          </a:p>
        </p:txBody>
      </p:sp>
    </p:spTree>
    <p:extLst>
      <p:ext uri="{BB962C8B-B14F-4D97-AF65-F5344CB8AC3E}">
        <p14:creationId xmlns:p14="http://schemas.microsoft.com/office/powerpoint/2010/main" val="969525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Mulig slide til at lave sin egen indholdsoversigt</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3</a:t>
            </a:fld>
            <a:endParaRPr lang="da-DK"/>
          </a:p>
        </p:txBody>
      </p:sp>
    </p:spTree>
    <p:extLst>
      <p:ext uri="{BB962C8B-B14F-4D97-AF65-F5344CB8AC3E}">
        <p14:creationId xmlns:p14="http://schemas.microsoft.com/office/powerpoint/2010/main" val="463670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Jesus</a:t>
            </a:r>
            <a:r>
              <a:rPr lang="da-DK" baseline="0" dirty="0" smtClean="0"/>
              <a:t> siger i Joh 14,6: </a:t>
            </a:r>
            <a:r>
              <a:rPr lang="da-DK" sz="1200" kern="1200" dirty="0" smtClean="0">
                <a:solidFill>
                  <a:schemeClr val="tx1"/>
                </a:solidFill>
                <a:effectLst/>
                <a:latin typeface="+mn-lt"/>
                <a:ea typeface="+mn-ea"/>
                <a:cs typeface="+mn-cs"/>
              </a:rPr>
              <a:t>Jeg er vejen og sandheden og livet, ingen kommer til Faderen uden ved mig. Jesus er den eneste</a:t>
            </a:r>
            <a:r>
              <a:rPr lang="da-DK" sz="1200" kern="1200" baseline="0" dirty="0" smtClean="0">
                <a:solidFill>
                  <a:schemeClr val="tx1"/>
                </a:solidFill>
                <a:effectLst/>
                <a:latin typeface="+mn-lt"/>
                <a:ea typeface="+mn-ea"/>
                <a:cs typeface="+mn-cs"/>
              </a:rPr>
              <a:t> måde at komme til Gud Fader på. For at et menneske skal kunne komme til Faderen gennem Jesus, er det nødvendigt, at Helligånden hjælper:</a:t>
            </a:r>
          </a:p>
          <a:p>
            <a:r>
              <a:rPr lang="da-DK" sz="1200" kern="1200" baseline="0" dirty="0" smtClean="0">
                <a:solidFill>
                  <a:schemeClr val="tx1"/>
                </a:solidFill>
                <a:effectLst/>
                <a:latin typeface="+mn-lt"/>
                <a:ea typeface="+mn-ea"/>
                <a:cs typeface="+mn-cs"/>
              </a:rPr>
              <a:t>(1) Jesus kalder Helligånden for ”Talsmanden” i Joh 14,26 og 16,7. Han beskriver, at Talsmanden skal give mennesker troens overbevisning om, at Jesus er den Frelser, Gud har sendt til at frelse os syndige mennesker fra dommen ved gennem sin død på korset at give os Guds retfærdighed. Alt dette er meget indholdsrige stikord, der vil blive udfoldet mere i næste lektion: ”Fællesskabet med den vidunderlige Gud”.</a:t>
            </a:r>
            <a:endParaRPr lang="da-DK" dirty="0"/>
          </a:p>
        </p:txBody>
      </p:sp>
      <p:sp>
        <p:nvSpPr>
          <p:cNvPr id="4" name="Pladsholder til slidenummer 3"/>
          <p:cNvSpPr>
            <a:spLocks noGrp="1"/>
          </p:cNvSpPr>
          <p:nvPr>
            <p:ph type="sldNum" sz="quarter" idx="10"/>
          </p:nvPr>
        </p:nvSpPr>
        <p:spPr/>
        <p:txBody>
          <a:bodyPr/>
          <a:lstStyle/>
          <a:p>
            <a:fld id="{A8275F9C-1AF8-4AED-963F-A728BE1DD32D}" type="slidenum">
              <a:rPr lang="da-DK" smtClean="0"/>
              <a:t>23</a:t>
            </a:fld>
            <a:endParaRPr lang="da-DK"/>
          </a:p>
        </p:txBody>
      </p:sp>
    </p:spTree>
    <p:extLst>
      <p:ext uri="{BB962C8B-B14F-4D97-AF65-F5344CB8AC3E}">
        <p14:creationId xmlns:p14="http://schemas.microsoft.com/office/powerpoint/2010/main" val="2297797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På den ene side er Gud én, og de tre personer og deres aktiviteter hænger uløseligt sammen, som vi fx så det i skabelsen. På den anden side er der tydeligvis nogle aktiviteter, der i Bibelen først og fremmest tilskrives den enkelte person. Når der tales om skabelsen, er det først og fremmest Faderen, der tillægges denne aktivitet. Når der tales om frelsen, er det først og fremmest Jesus, der tales om. Og når der tales om at give liv, er det mest Helligånden, der nævnes – både når det drejer sig om at opretholde det fysiske liv i denne verden og om at skabe og opretholde troens liv i mennesker.</a:t>
            </a:r>
          </a:p>
          <a:p>
            <a:r>
              <a:rPr lang="da-DK" sz="1200" kern="1200" dirty="0" smtClean="0">
                <a:solidFill>
                  <a:schemeClr val="tx1"/>
                </a:solidFill>
                <a:effectLst/>
                <a:latin typeface="+mn-lt"/>
                <a:ea typeface="+mn-ea"/>
                <a:cs typeface="+mn-cs"/>
              </a:rPr>
              <a:t> [Fysisk liv: 1 Mos 1,2&amp;7; Job 33,4; </a:t>
            </a:r>
            <a:r>
              <a:rPr lang="da-DK" sz="1200" kern="1200" dirty="0" err="1" smtClean="0">
                <a:solidFill>
                  <a:schemeClr val="tx1"/>
                </a:solidFill>
                <a:effectLst/>
                <a:latin typeface="+mn-lt"/>
                <a:ea typeface="+mn-ea"/>
                <a:cs typeface="+mn-cs"/>
              </a:rPr>
              <a:t>Ez</a:t>
            </a:r>
            <a:r>
              <a:rPr lang="da-DK" sz="1200" kern="1200" dirty="0" smtClean="0">
                <a:solidFill>
                  <a:schemeClr val="tx1"/>
                </a:solidFill>
                <a:effectLst/>
                <a:latin typeface="+mn-lt"/>
                <a:ea typeface="+mn-ea"/>
                <a:cs typeface="+mn-cs"/>
              </a:rPr>
              <a:t> 37,1ff; 1 Mos 6,17; 7,22; Sl 104,29f; </a:t>
            </a:r>
            <a:r>
              <a:rPr lang="da-DK" sz="1200" kern="1200" dirty="0" err="1" smtClean="0">
                <a:solidFill>
                  <a:schemeClr val="tx1"/>
                </a:solidFill>
                <a:effectLst/>
                <a:latin typeface="+mn-lt"/>
                <a:ea typeface="+mn-ea"/>
                <a:cs typeface="+mn-cs"/>
              </a:rPr>
              <a:t>ApG</a:t>
            </a:r>
            <a:r>
              <a:rPr lang="da-DK" sz="1200" kern="1200" dirty="0" smtClean="0">
                <a:solidFill>
                  <a:schemeClr val="tx1"/>
                </a:solidFill>
                <a:effectLst/>
                <a:latin typeface="+mn-lt"/>
                <a:ea typeface="+mn-ea"/>
                <a:cs typeface="+mn-cs"/>
              </a:rPr>
              <a:t> 17,25ff. Åndeligt liv: </a:t>
            </a:r>
            <a:r>
              <a:rPr lang="nn-NO" sz="1200" kern="1200" dirty="0" smtClean="0">
                <a:solidFill>
                  <a:schemeClr val="tx1"/>
                </a:solidFill>
                <a:effectLst/>
                <a:latin typeface="+mn-lt"/>
                <a:ea typeface="+mn-ea"/>
                <a:cs typeface="+mn-cs"/>
              </a:rPr>
              <a:t>Joh 16,8f; Rom 8,15f; 1 Kor 12,3. I den Nikænske trosbekendelse siger vi: Vi tror på Helligånden, som er Herre, og som levendegør,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A8275F9C-1AF8-4AED-963F-A728BE1DD32D}" type="slidenum">
              <a:rPr lang="da-DK" smtClean="0"/>
              <a:t>24</a:t>
            </a:fld>
            <a:endParaRPr lang="da-DK"/>
          </a:p>
        </p:txBody>
      </p:sp>
    </p:spTree>
    <p:extLst>
      <p:ext uri="{BB962C8B-B14F-4D97-AF65-F5344CB8AC3E}">
        <p14:creationId xmlns:p14="http://schemas.microsoft.com/office/powerpoint/2010/main" val="2195314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Guds store tælling om det enkelte menneskes fremtidsmuligheder – evigheden afhænger af,</a:t>
            </a:r>
            <a:r>
              <a:rPr lang="da-DK" baseline="0" dirty="0" smtClean="0"/>
              <a:t> om man ved sin død var i livsforbindelse med Jesus.</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32</a:t>
            </a:fld>
            <a:endParaRPr lang="da-DK"/>
          </a:p>
        </p:txBody>
      </p:sp>
    </p:spTree>
    <p:extLst>
      <p:ext uri="{BB962C8B-B14F-4D97-AF65-F5344CB8AC3E}">
        <p14:creationId xmlns:p14="http://schemas.microsoft.com/office/powerpoint/2010/main" val="3049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Forsk aspekter af Jesus og hans liv her på jorden</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34</a:t>
            </a:fld>
            <a:endParaRPr lang="da-DK"/>
          </a:p>
        </p:txBody>
      </p:sp>
    </p:spTree>
    <p:extLst>
      <p:ext uri="{BB962C8B-B14F-4D97-AF65-F5344CB8AC3E}">
        <p14:creationId xmlns:p14="http://schemas.microsoft.com/office/powerpoint/2010/main" val="4084510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BDBF69-16AC-4222-BC63-148CA5E541E5}" type="slidenum">
              <a:rPr lang="da-DK"/>
              <a:pPr/>
              <a:t>38</a:t>
            </a:fld>
            <a:endParaRPr lang="da-DK"/>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3434816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Noget forenklet kan vi stille det op således: Gud ønsker</a:t>
            </a:r>
            <a:r>
              <a:rPr lang="da-DK" baseline="0" dirty="0" smtClean="0"/>
              <a:t> at frelse verden</a:t>
            </a:r>
            <a:endParaRPr lang="da-DK" dirty="0"/>
          </a:p>
        </p:txBody>
      </p:sp>
      <p:sp>
        <p:nvSpPr>
          <p:cNvPr id="4" name="Pladsholder til slidenummer 3"/>
          <p:cNvSpPr>
            <a:spLocks noGrp="1"/>
          </p:cNvSpPr>
          <p:nvPr>
            <p:ph type="sldNum" sz="quarter" idx="10"/>
          </p:nvPr>
        </p:nvSpPr>
        <p:spPr/>
        <p:txBody>
          <a:bodyPr/>
          <a:lstStyle/>
          <a:p>
            <a:fld id="{A8275F9C-1AF8-4AED-963F-A728BE1DD32D}" type="slidenum">
              <a:rPr lang="da-DK" smtClean="0"/>
              <a:t>40</a:t>
            </a:fld>
            <a:endParaRPr lang="da-DK"/>
          </a:p>
        </p:txBody>
      </p:sp>
    </p:spTree>
    <p:extLst>
      <p:ext uri="{BB962C8B-B14F-4D97-AF65-F5344CB8AC3E}">
        <p14:creationId xmlns:p14="http://schemas.microsoft.com/office/powerpoint/2010/main" val="635093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Han gør det ved at sende sin Søn, der udrustes med Ånden, der derved er forbindelsen mellem Far og Søn</a:t>
            </a:r>
            <a:endParaRPr lang="da-DK" dirty="0"/>
          </a:p>
        </p:txBody>
      </p:sp>
      <p:sp>
        <p:nvSpPr>
          <p:cNvPr id="4" name="Pladsholder til slidenummer 3"/>
          <p:cNvSpPr>
            <a:spLocks noGrp="1"/>
          </p:cNvSpPr>
          <p:nvPr>
            <p:ph type="sldNum" sz="quarter" idx="10"/>
          </p:nvPr>
        </p:nvSpPr>
        <p:spPr/>
        <p:txBody>
          <a:bodyPr/>
          <a:lstStyle/>
          <a:p>
            <a:fld id="{A8275F9C-1AF8-4AED-963F-A728BE1DD32D}" type="slidenum">
              <a:rPr lang="da-DK" smtClean="0"/>
              <a:t>41</a:t>
            </a:fld>
            <a:endParaRPr lang="da-DK"/>
          </a:p>
        </p:txBody>
      </p:sp>
    </p:spTree>
    <p:extLst>
      <p:ext uri="{BB962C8B-B14F-4D97-AF65-F5344CB8AC3E}">
        <p14:creationId xmlns:p14="http://schemas.microsoft.com/office/powerpoint/2010/main" val="1287477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Efter at Sønnen har fuldført sin opgave på jorden ved at dø og opstå for vores</a:t>
            </a:r>
            <a:r>
              <a:rPr lang="da-DK" baseline="0" dirty="0" smtClean="0"/>
              <a:t> frelse, tager Sønnen hjem til Faderen, men sender os samtidig Talsmanden (Joh 16,5ff). Talsmanden er Ånden, der giver os mennesker troen på Sønnen og Faderen og dermed lukker os ind i Guds Rige på jord. </a:t>
            </a:r>
            <a:endParaRPr lang="da-DK" dirty="0"/>
          </a:p>
        </p:txBody>
      </p:sp>
      <p:sp>
        <p:nvSpPr>
          <p:cNvPr id="4" name="Pladsholder til slidenummer 3"/>
          <p:cNvSpPr>
            <a:spLocks noGrp="1"/>
          </p:cNvSpPr>
          <p:nvPr>
            <p:ph type="sldNum" sz="quarter" idx="10"/>
          </p:nvPr>
        </p:nvSpPr>
        <p:spPr/>
        <p:txBody>
          <a:bodyPr/>
          <a:lstStyle/>
          <a:p>
            <a:fld id="{A8275F9C-1AF8-4AED-963F-A728BE1DD32D}" type="slidenum">
              <a:rPr lang="da-DK" smtClean="0"/>
              <a:t>42</a:t>
            </a:fld>
            <a:endParaRPr lang="da-DK"/>
          </a:p>
        </p:txBody>
      </p:sp>
    </p:spTree>
    <p:extLst>
      <p:ext uri="{BB962C8B-B14F-4D97-AF65-F5344CB8AC3E}">
        <p14:creationId xmlns:p14="http://schemas.microsoft.com/office/powerpoint/2010/main" val="2285410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2 Tim 3,16: ”blæse” – ”vind” – ”Ånd” er samme ord både i GT og NT. Her tales om at Gud gennem sin Ånd har blæst sit ord ned i Bibelens ord. Latin for Vind/Ånd: Spiritus. ”Inspireret” = Guds Ånd er i det. </a:t>
            </a:r>
          </a:p>
          <a:p>
            <a:r>
              <a:rPr lang="da-DK" dirty="0" smtClean="0"/>
              <a:t>Joh 6,63:  </a:t>
            </a:r>
            <a:r>
              <a:rPr lang="da-DK" dirty="0" smtClean="0">
                <a:effectLst/>
              </a:rPr>
              <a:t>Det er Ånden, som gør levende, kødet gør ingen gavn. De ord, jeg har talt til jer, er ånd og liv.</a:t>
            </a:r>
            <a:endParaRPr lang="da-DK" dirty="0"/>
          </a:p>
        </p:txBody>
      </p:sp>
      <p:sp>
        <p:nvSpPr>
          <p:cNvPr id="4" name="Pladsholder til slidenummer 3"/>
          <p:cNvSpPr>
            <a:spLocks noGrp="1"/>
          </p:cNvSpPr>
          <p:nvPr>
            <p:ph type="sldNum" sz="quarter" idx="10"/>
          </p:nvPr>
        </p:nvSpPr>
        <p:spPr/>
        <p:txBody>
          <a:bodyPr/>
          <a:lstStyle/>
          <a:p>
            <a:fld id="{A8275F9C-1AF8-4AED-963F-A728BE1DD32D}" type="slidenum">
              <a:rPr lang="da-DK" smtClean="0"/>
              <a:t>44</a:t>
            </a:fld>
            <a:endParaRPr lang="da-DK"/>
          </a:p>
        </p:txBody>
      </p:sp>
    </p:spTree>
    <p:extLst>
      <p:ext uri="{BB962C8B-B14F-4D97-AF65-F5344CB8AC3E}">
        <p14:creationId xmlns:p14="http://schemas.microsoft.com/office/powerpoint/2010/main" val="1750522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Oversigt over det liv,</a:t>
            </a:r>
            <a:r>
              <a:rPr lang="da-DK" baseline="0" dirty="0" smtClean="0"/>
              <a:t> Helligånden giver os, (ud over selvfølgelig det helt basale, at han giver os troens liv, genfødslen i dåben </a:t>
            </a:r>
            <a:r>
              <a:rPr lang="da-DK" baseline="0" dirty="0" err="1" smtClean="0"/>
              <a:t>osv</a:t>
            </a:r>
            <a:r>
              <a:rPr lang="da-DK" baseline="0" dirty="0" smtClean="0"/>
              <a:t>).</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45</a:t>
            </a:fld>
            <a:endParaRPr lang="da-DK"/>
          </a:p>
        </p:txBody>
      </p:sp>
    </p:spTree>
    <p:extLst>
      <p:ext uri="{BB962C8B-B14F-4D97-AF65-F5344CB8AC3E}">
        <p14:creationId xmlns:p14="http://schemas.microsoft.com/office/powerpoint/2010/main" val="3143814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Gud som én</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5</a:t>
            </a:fld>
            <a:endParaRPr lang="da-DK"/>
          </a:p>
        </p:txBody>
      </p:sp>
    </p:spTree>
    <p:extLst>
      <p:ext uri="{BB962C8B-B14F-4D97-AF65-F5344CB8AC3E}">
        <p14:creationId xmlns:p14="http://schemas.microsoft.com/office/powerpoint/2010/main" val="388766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793BA3-5019-4EEC-9D3F-02C131734F24}" type="slidenum">
              <a:rPr lang="da-DK"/>
              <a:pPr/>
              <a:t>46</a:t>
            </a:fld>
            <a:endParaRPr lang="da-DK"/>
          </a:p>
        </p:txBody>
      </p:sp>
      <p:sp>
        <p:nvSpPr>
          <p:cNvPr id="149506" name="Rectangle 2"/>
          <p:cNvSpPr>
            <a:spLocks noGrp="1" noRot="1" noChangeAspect="1" noChangeArrowheads="1" noTextEdit="1"/>
          </p:cNvSpPr>
          <p:nvPr>
            <p:ph type="sldImg"/>
          </p:nvPr>
        </p:nvSpPr>
        <p:spPr>
          <a:xfrm>
            <a:off x="685800" y="1143000"/>
            <a:ext cx="5486400" cy="3086100"/>
          </a:xfrm>
          <a:ln/>
        </p:spPr>
      </p:sp>
      <p:sp>
        <p:nvSpPr>
          <p:cNvPr id="149507" name="Rectangle 3"/>
          <p:cNvSpPr>
            <a:spLocks noGrp="1" noChangeArrowheads="1"/>
          </p:cNvSpPr>
          <p:nvPr>
            <p:ph type="body" idx="1"/>
          </p:nvPr>
        </p:nvSpPr>
        <p:spPr/>
        <p:txBody>
          <a:bodyPr/>
          <a:lstStyle/>
          <a:p>
            <a:r>
              <a:rPr lang="da-DK" dirty="0" smtClean="0"/>
              <a:t>Vores ”hjertesager” må altid blive til bøn hos os – nogle gange også et kald til at gå ind i en konkret tjeneste, der</a:t>
            </a:r>
            <a:r>
              <a:rPr lang="da-DK" baseline="0" dirty="0" smtClean="0"/>
              <a:t> gavner det/dem, man i særlig grad har fået kærlighed til/omsorg for.</a:t>
            </a:r>
            <a:endParaRPr lang="da-DK" dirty="0"/>
          </a:p>
        </p:txBody>
      </p:sp>
    </p:spTree>
    <p:extLst>
      <p:ext uri="{BB962C8B-B14F-4D97-AF65-F5344CB8AC3E}">
        <p14:creationId xmlns:p14="http://schemas.microsoft.com/office/powerpoint/2010/main" val="3417644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En hjemmeside</a:t>
            </a:r>
            <a:r>
              <a:rPr lang="da-DK" baseline="0" dirty="0" smtClean="0"/>
              <a:t> med artikler og FAQ om nådegaver</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47</a:t>
            </a:fld>
            <a:endParaRPr lang="da-DK"/>
          </a:p>
        </p:txBody>
      </p:sp>
    </p:spTree>
    <p:extLst>
      <p:ext uri="{BB962C8B-B14F-4D97-AF65-F5344CB8AC3E}">
        <p14:creationId xmlns:p14="http://schemas.microsoft.com/office/powerpoint/2010/main" val="3687772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 modsætning til ”guder” Israel mødte</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6</a:t>
            </a:fld>
            <a:endParaRPr lang="da-DK"/>
          </a:p>
        </p:txBody>
      </p:sp>
    </p:spTree>
    <p:extLst>
      <p:ext uri="{BB962C8B-B14F-4D97-AF65-F5344CB8AC3E}">
        <p14:creationId xmlns:p14="http://schemas.microsoft.com/office/powerpoint/2010/main" val="635885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Egyptiske</a:t>
            </a:r>
            <a:r>
              <a:rPr lang="da-DK" baseline="0" dirty="0" smtClean="0"/>
              <a:t> guder – der er ikke én, men mange</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7</a:t>
            </a:fld>
            <a:endParaRPr lang="da-DK"/>
          </a:p>
        </p:txBody>
      </p:sp>
    </p:spTree>
    <p:extLst>
      <p:ext uri="{BB962C8B-B14F-4D97-AF65-F5344CB8AC3E}">
        <p14:creationId xmlns:p14="http://schemas.microsoft.com/office/powerpoint/2010/main" val="415096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Græske/romerske guder </a:t>
            </a:r>
            <a:r>
              <a:rPr lang="da-DK" baseline="0" dirty="0" smtClean="0"/>
              <a:t>– der er ikke én, men mange</a:t>
            </a:r>
            <a:endParaRPr lang="da-DK" dirty="0" smtClean="0"/>
          </a:p>
          <a:p>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8</a:t>
            </a:fld>
            <a:endParaRPr lang="da-DK"/>
          </a:p>
        </p:txBody>
      </p:sp>
    </p:spTree>
    <p:extLst>
      <p:ext uri="{BB962C8B-B14F-4D97-AF65-F5344CB8AC3E}">
        <p14:creationId xmlns:p14="http://schemas.microsoft.com/office/powerpoint/2010/main" val="408652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Nordiske guder </a:t>
            </a:r>
            <a:r>
              <a:rPr lang="da-DK" baseline="0" dirty="0" smtClean="0"/>
              <a:t>– der er ikke én, men mange</a:t>
            </a:r>
            <a:endParaRPr lang="da-DK" dirty="0" smtClean="0"/>
          </a:p>
          <a:p>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9</a:t>
            </a:fld>
            <a:endParaRPr lang="da-DK"/>
          </a:p>
        </p:txBody>
      </p:sp>
    </p:spTree>
    <p:extLst>
      <p:ext uri="{BB962C8B-B14F-4D97-AF65-F5344CB8AC3E}">
        <p14:creationId xmlns:p14="http://schemas.microsoft.com/office/powerpoint/2010/main" val="1211359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 vores samfund: det eksistentielle/spirituelle/religiøse</a:t>
            </a:r>
            <a:r>
              <a:rPr lang="da-DK" baseline="0" dirty="0" smtClean="0"/>
              <a:t> er blevet som et supermarked</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10</a:t>
            </a:fld>
            <a:endParaRPr lang="da-DK"/>
          </a:p>
        </p:txBody>
      </p:sp>
    </p:spTree>
    <p:extLst>
      <p:ext uri="{BB962C8B-B14F-4D97-AF65-F5344CB8AC3E}">
        <p14:creationId xmlns:p14="http://schemas.microsoft.com/office/powerpoint/2010/main" val="1269226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Vi vælger selv</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11</a:t>
            </a:fld>
            <a:endParaRPr lang="da-DK"/>
          </a:p>
        </p:txBody>
      </p:sp>
    </p:spTree>
    <p:extLst>
      <p:ext uri="{BB962C8B-B14F-4D97-AF65-F5344CB8AC3E}">
        <p14:creationId xmlns:p14="http://schemas.microsoft.com/office/powerpoint/2010/main" val="2695559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da-DK"/>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F8763871-5544-4A7E-AC2D-D1C38FE65706}" type="datetimeFigureOut">
              <a:rPr lang="da-DK" smtClean="0"/>
              <a:t>01-08-2023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26D4762-26DA-49D9-9292-8D9B492A1720}" type="slidenum">
              <a:rPr lang="da-DK" smtClean="0"/>
              <a:t>‹nr.›</a:t>
            </a:fld>
            <a:endParaRPr lang="da-DK"/>
          </a:p>
        </p:txBody>
      </p:sp>
    </p:spTree>
    <p:extLst>
      <p:ext uri="{BB962C8B-B14F-4D97-AF65-F5344CB8AC3E}">
        <p14:creationId xmlns:p14="http://schemas.microsoft.com/office/powerpoint/2010/main" val="168032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8763871-5544-4A7E-AC2D-D1C38FE65706}" type="datetimeFigureOut">
              <a:rPr lang="da-DK" smtClean="0"/>
              <a:t>01-08-2023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26D4762-26DA-49D9-9292-8D9B492A1720}" type="slidenum">
              <a:rPr lang="da-DK" smtClean="0"/>
              <a:t>‹nr.›</a:t>
            </a:fld>
            <a:endParaRPr lang="da-DK"/>
          </a:p>
        </p:txBody>
      </p:sp>
    </p:spTree>
    <p:extLst>
      <p:ext uri="{BB962C8B-B14F-4D97-AF65-F5344CB8AC3E}">
        <p14:creationId xmlns:p14="http://schemas.microsoft.com/office/powerpoint/2010/main" val="1613951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8763871-5544-4A7E-AC2D-D1C38FE65706}" type="datetimeFigureOut">
              <a:rPr lang="da-DK" smtClean="0"/>
              <a:t>01-08-2023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26D4762-26DA-49D9-9292-8D9B492A1720}" type="slidenum">
              <a:rPr lang="da-DK" smtClean="0"/>
              <a:t>‹nr.›</a:t>
            </a:fld>
            <a:endParaRPr lang="da-DK"/>
          </a:p>
        </p:txBody>
      </p:sp>
    </p:spTree>
    <p:extLst>
      <p:ext uri="{BB962C8B-B14F-4D97-AF65-F5344CB8AC3E}">
        <p14:creationId xmlns:p14="http://schemas.microsoft.com/office/powerpoint/2010/main" val="380611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8763871-5544-4A7E-AC2D-D1C38FE65706}" type="datetimeFigureOut">
              <a:rPr lang="da-DK" smtClean="0"/>
              <a:t>01-08-2023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26D4762-26DA-49D9-9292-8D9B492A1720}" type="slidenum">
              <a:rPr lang="da-DK" smtClean="0"/>
              <a:t>‹nr.›</a:t>
            </a:fld>
            <a:endParaRPr lang="da-DK"/>
          </a:p>
        </p:txBody>
      </p:sp>
    </p:spTree>
    <p:extLst>
      <p:ext uri="{BB962C8B-B14F-4D97-AF65-F5344CB8AC3E}">
        <p14:creationId xmlns:p14="http://schemas.microsoft.com/office/powerpoint/2010/main" val="302666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da-DK"/>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Rediger typografien i masterens</a:t>
            </a:r>
          </a:p>
        </p:txBody>
      </p:sp>
      <p:sp>
        <p:nvSpPr>
          <p:cNvPr id="4" name="Pladsholder til dato 3"/>
          <p:cNvSpPr>
            <a:spLocks noGrp="1"/>
          </p:cNvSpPr>
          <p:nvPr>
            <p:ph type="dt" sz="half" idx="10"/>
          </p:nvPr>
        </p:nvSpPr>
        <p:spPr/>
        <p:txBody>
          <a:bodyPr/>
          <a:lstStyle/>
          <a:p>
            <a:fld id="{F8763871-5544-4A7E-AC2D-D1C38FE65706}" type="datetimeFigureOut">
              <a:rPr lang="da-DK" smtClean="0"/>
              <a:t>01-08-2023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26D4762-26DA-49D9-9292-8D9B492A1720}" type="slidenum">
              <a:rPr lang="da-DK" smtClean="0"/>
              <a:t>‹nr.›</a:t>
            </a:fld>
            <a:endParaRPr lang="da-DK"/>
          </a:p>
        </p:txBody>
      </p:sp>
    </p:spTree>
    <p:extLst>
      <p:ext uri="{BB962C8B-B14F-4D97-AF65-F5344CB8AC3E}">
        <p14:creationId xmlns:p14="http://schemas.microsoft.com/office/powerpoint/2010/main" val="2249136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72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F8763871-5544-4A7E-AC2D-D1C38FE65706}" type="datetimeFigureOut">
              <a:rPr lang="da-DK" smtClean="0"/>
              <a:t>01-08-2023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26D4762-26DA-49D9-9292-8D9B492A1720}" type="slidenum">
              <a:rPr lang="da-DK" smtClean="0"/>
              <a:t>‹nr.›</a:t>
            </a:fld>
            <a:endParaRPr lang="da-DK"/>
          </a:p>
        </p:txBody>
      </p:sp>
    </p:spTree>
    <p:extLst>
      <p:ext uri="{BB962C8B-B14F-4D97-AF65-F5344CB8AC3E}">
        <p14:creationId xmlns:p14="http://schemas.microsoft.com/office/powerpoint/2010/main" val="2558387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F8763871-5544-4A7E-AC2D-D1C38FE65706}" type="datetimeFigureOut">
              <a:rPr lang="da-DK" smtClean="0"/>
              <a:t>01-08-2023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226D4762-26DA-49D9-9292-8D9B492A1720}" type="slidenum">
              <a:rPr lang="da-DK" smtClean="0"/>
              <a:t>‹nr.›</a:t>
            </a:fld>
            <a:endParaRPr lang="da-DK"/>
          </a:p>
        </p:txBody>
      </p:sp>
    </p:spTree>
    <p:extLst>
      <p:ext uri="{BB962C8B-B14F-4D97-AF65-F5344CB8AC3E}">
        <p14:creationId xmlns:p14="http://schemas.microsoft.com/office/powerpoint/2010/main" val="2425657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F8763871-5544-4A7E-AC2D-D1C38FE65706}" type="datetimeFigureOut">
              <a:rPr lang="da-DK" smtClean="0"/>
              <a:t>01-08-2023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226D4762-26DA-49D9-9292-8D9B492A1720}" type="slidenum">
              <a:rPr lang="da-DK" smtClean="0"/>
              <a:t>‹nr.›</a:t>
            </a:fld>
            <a:endParaRPr lang="da-DK"/>
          </a:p>
        </p:txBody>
      </p:sp>
    </p:spTree>
    <p:extLst>
      <p:ext uri="{BB962C8B-B14F-4D97-AF65-F5344CB8AC3E}">
        <p14:creationId xmlns:p14="http://schemas.microsoft.com/office/powerpoint/2010/main" val="337166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8763871-5544-4A7E-AC2D-D1C38FE65706}" type="datetimeFigureOut">
              <a:rPr lang="da-DK" smtClean="0"/>
              <a:t>01-08-2023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226D4762-26DA-49D9-9292-8D9B492A1720}" type="slidenum">
              <a:rPr lang="da-DK" smtClean="0"/>
              <a:t>‹nr.›</a:t>
            </a:fld>
            <a:endParaRPr lang="da-DK"/>
          </a:p>
        </p:txBody>
      </p:sp>
    </p:spTree>
    <p:extLst>
      <p:ext uri="{BB962C8B-B14F-4D97-AF65-F5344CB8AC3E}">
        <p14:creationId xmlns:p14="http://schemas.microsoft.com/office/powerpoint/2010/main" val="22072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F8763871-5544-4A7E-AC2D-D1C38FE65706}" type="datetimeFigureOut">
              <a:rPr lang="da-DK" smtClean="0"/>
              <a:t>01-08-2023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26D4762-26DA-49D9-9292-8D9B492A1720}" type="slidenum">
              <a:rPr lang="da-DK" smtClean="0"/>
              <a:t>‹nr.›</a:t>
            </a:fld>
            <a:endParaRPr lang="da-DK"/>
          </a:p>
        </p:txBody>
      </p:sp>
    </p:spTree>
    <p:extLst>
      <p:ext uri="{BB962C8B-B14F-4D97-AF65-F5344CB8AC3E}">
        <p14:creationId xmlns:p14="http://schemas.microsoft.com/office/powerpoint/2010/main" val="1792561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F8763871-5544-4A7E-AC2D-D1C38FE65706}" type="datetimeFigureOut">
              <a:rPr lang="da-DK" smtClean="0"/>
              <a:t>01-08-2023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26D4762-26DA-49D9-9292-8D9B492A1720}" type="slidenum">
              <a:rPr lang="da-DK" smtClean="0"/>
              <a:t>‹nr.›</a:t>
            </a:fld>
            <a:endParaRPr lang="da-DK"/>
          </a:p>
        </p:txBody>
      </p:sp>
    </p:spTree>
    <p:extLst>
      <p:ext uri="{BB962C8B-B14F-4D97-AF65-F5344CB8AC3E}">
        <p14:creationId xmlns:p14="http://schemas.microsoft.com/office/powerpoint/2010/main" val="1136515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763871-5544-4A7E-AC2D-D1C38FE65706}" type="datetimeFigureOut">
              <a:rPr lang="da-DK" smtClean="0"/>
              <a:t>01-08-2023</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D4762-26DA-49D9-9292-8D9B492A1720}" type="slidenum">
              <a:rPr lang="da-DK" smtClean="0"/>
              <a:t>‹nr.›</a:t>
            </a:fld>
            <a:endParaRPr lang="da-DK"/>
          </a:p>
        </p:txBody>
      </p:sp>
    </p:spTree>
    <p:extLst>
      <p:ext uri="{BB962C8B-B14F-4D97-AF65-F5344CB8AC3E}">
        <p14:creationId xmlns:p14="http://schemas.microsoft.com/office/powerpoint/2010/main" val="2775190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556953" y="640080"/>
            <a:ext cx="11238807" cy="5078313"/>
          </a:xfrm>
          <a:prstGeom prst="rect">
            <a:avLst/>
          </a:prstGeom>
          <a:noFill/>
        </p:spPr>
        <p:txBody>
          <a:bodyPr wrap="square" rtlCol="0">
            <a:spAutoFit/>
          </a:bodyPr>
          <a:lstStyle/>
          <a:p>
            <a:r>
              <a:rPr lang="da-DK" b="1" dirty="0"/>
              <a:t>Tema 2023: Helligånden</a:t>
            </a:r>
            <a:endParaRPr lang="da-DK" dirty="0"/>
          </a:p>
          <a:p>
            <a:r>
              <a:rPr lang="da-DK" dirty="0"/>
              <a:t>Vi ved og tror, at Gud er én Gud og samtidig et kærlighedens fællesskab af tre personer: Far, Søn og Ånd. I årets temaundervisning vil vi sætte fokus på Ånden.</a:t>
            </a:r>
          </a:p>
          <a:p>
            <a:r>
              <a:rPr lang="da-DK" b="1" dirty="0"/>
              <a:t>Lektion 1: Helligånden som livgiver</a:t>
            </a:r>
            <a:endParaRPr lang="da-DK" dirty="0"/>
          </a:p>
          <a:p>
            <a:r>
              <a:rPr lang="da-DK" dirty="0"/>
              <a:t>Som den </a:t>
            </a:r>
            <a:r>
              <a:rPr lang="da-DK" dirty="0" err="1"/>
              <a:t>Nikænske</a:t>
            </a:r>
            <a:r>
              <a:rPr lang="da-DK" dirty="0"/>
              <a:t> trosbekendelse (se Salmebogen) siger, er Helligånden ham, der levendegør. Samler vi Bibelens omfattende beskrivelse af Helligånden sammen, bliver titlen ”Livgiver” helt oplagt. Han er nemlig ham, der giver og opretholder både det fysiske liv og det åndelige liv. Vi skal se på begge disse livsvigtige funktioner og se Guds forunderlige kærlighed og styrke i dem.</a:t>
            </a:r>
          </a:p>
          <a:p>
            <a:r>
              <a:rPr lang="da-DK" b="1" dirty="0"/>
              <a:t>Lektion 2: Helligånden som arbejdsgiver</a:t>
            </a:r>
            <a:endParaRPr lang="da-DK" dirty="0"/>
          </a:p>
          <a:p>
            <a:r>
              <a:rPr lang="da-DK" dirty="0"/>
              <a:t>Ny Testamente beskriver de kristne fællesskaber som det fysiske legeme, Jesus Kristus nu har på jorden. Vi er hans hænder og fødder og mund osv. For at kunne være ”Kristus for andre” – så godt som det nu kan lade sig gøre – må vi udrustes af Gud selv. Helligånden er ham, der giver os dette arbejde og udruster og vejleder os i det. Han gør det ved at give os naturgaver, nådegaver og hjertesager og ved at lade os bære ”Åndens frugt”. Alt dette gør, at vi som fællesskab har de evner og den kærlighed, der skal til, for at kunne være ”Kristus for andre</a:t>
            </a:r>
            <a:r>
              <a:rPr lang="da-DK" dirty="0" smtClean="0"/>
              <a:t>”.</a:t>
            </a:r>
          </a:p>
          <a:p>
            <a:endParaRPr lang="da-DK" dirty="0"/>
          </a:p>
          <a:p>
            <a:r>
              <a:rPr lang="da-DK" b="1" dirty="0" smtClean="0">
                <a:solidFill>
                  <a:srgbClr val="FF0000"/>
                </a:solidFill>
                <a:latin typeface="Arial Black" panose="020B0A04020102020204" pitchFamily="34" charset="0"/>
              </a:rPr>
              <a:t>Disse slides må du bruge, hvis du vil – både i </a:t>
            </a:r>
            <a:r>
              <a:rPr lang="da-DK" b="1" dirty="0" err="1" smtClean="0">
                <a:solidFill>
                  <a:srgbClr val="FF0000"/>
                </a:solidFill>
                <a:latin typeface="Arial Black" panose="020B0A04020102020204" pitchFamily="34" charset="0"/>
              </a:rPr>
              <a:t>TEMAundervisningen</a:t>
            </a:r>
            <a:r>
              <a:rPr lang="da-DK" b="1" dirty="0" smtClean="0">
                <a:solidFill>
                  <a:srgbClr val="FF0000"/>
                </a:solidFill>
                <a:latin typeface="Arial Black" panose="020B0A04020102020204" pitchFamily="34" charset="0"/>
              </a:rPr>
              <a:t> og i øvrigt. Du må også gerne ændre i dem, hvis du tænker, du har brug for det</a:t>
            </a:r>
          </a:p>
          <a:p>
            <a:r>
              <a:rPr lang="da-DK" b="1" dirty="0" smtClean="0">
                <a:solidFill>
                  <a:srgbClr val="FF0000"/>
                </a:solidFill>
                <a:latin typeface="Arial Black" panose="020B0A04020102020204" pitchFamily="34" charset="0"/>
              </a:rPr>
              <a:t>Mine tanker står i noterne til hvert slide</a:t>
            </a:r>
            <a:endParaRPr lang="da-DK"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637959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78007" cy="6858000"/>
          </a:xfrm>
          <a:prstGeom prst="rect">
            <a:avLst/>
          </a:prstGeom>
        </p:spPr>
      </p:pic>
    </p:spTree>
    <p:extLst>
      <p:ext uri="{BB962C8B-B14F-4D97-AF65-F5344CB8AC3E}">
        <p14:creationId xmlns:p14="http://schemas.microsoft.com/office/powerpoint/2010/main" val="1375098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317136" cy="6941127"/>
          </a:xfrm>
          <a:prstGeom prst="rect">
            <a:avLst/>
          </a:prstGeom>
        </p:spPr>
      </p:pic>
    </p:spTree>
    <p:extLst>
      <p:ext uri="{BB962C8B-B14F-4D97-AF65-F5344CB8AC3E}">
        <p14:creationId xmlns:p14="http://schemas.microsoft.com/office/powerpoint/2010/main" val="556583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1579257" y="-615450"/>
            <a:ext cx="2133919" cy="4708981"/>
          </a:xfrm>
          <a:prstGeom prst="rect">
            <a:avLst/>
          </a:prstGeom>
          <a:noFill/>
        </p:spPr>
        <p:txBody>
          <a:bodyPr wrap="none" lIns="91440" tIns="45720" rIns="91440" bIns="45720">
            <a:spAutoFit/>
          </a:bodyPr>
          <a:lstStyle/>
          <a:p>
            <a:pPr algn="ctr"/>
            <a:r>
              <a:rPr lang="da-DK" sz="30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1</a:t>
            </a:r>
            <a:endParaRPr lang="da-DK" sz="30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4" name="Rektangel 3"/>
          <p:cNvSpPr/>
          <p:nvPr/>
        </p:nvSpPr>
        <p:spPr>
          <a:xfrm>
            <a:off x="810666" y="4686335"/>
            <a:ext cx="11160492" cy="1446550"/>
          </a:xfrm>
          <a:prstGeom prst="rect">
            <a:avLst/>
          </a:prstGeom>
          <a:noFill/>
        </p:spPr>
        <p:txBody>
          <a:bodyPr wrap="none" lIns="91440" tIns="45720" rIns="91440" bIns="45720">
            <a:spAutoFit/>
          </a:bodyPr>
          <a:lstStyle/>
          <a:p>
            <a:pPr algn="ctr"/>
            <a:r>
              <a:rPr lang="da-DK" sz="8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Alt andet er AFGUDER !</a:t>
            </a:r>
            <a:endParaRPr lang="da-DK" sz="8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5134" y="303353"/>
            <a:ext cx="7411457" cy="2677092"/>
          </a:xfrm>
          <a:prstGeom prst="rect">
            <a:avLst/>
          </a:prstGeom>
        </p:spPr>
      </p:pic>
    </p:spTree>
    <p:extLst>
      <p:ext uri="{BB962C8B-B14F-4D97-AF65-F5344CB8AC3E}">
        <p14:creationId xmlns:p14="http://schemas.microsoft.com/office/powerpoint/2010/main" val="32968159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8925" y="1466924"/>
            <a:ext cx="6048725" cy="5204040"/>
          </a:xfrm>
          <a:prstGeom prst="rect">
            <a:avLst/>
          </a:prstGeom>
        </p:spPr>
      </p:pic>
      <p:sp>
        <p:nvSpPr>
          <p:cNvPr id="3" name="Titel 2"/>
          <p:cNvSpPr>
            <a:spLocks noGrp="1"/>
          </p:cNvSpPr>
          <p:nvPr>
            <p:ph type="title"/>
          </p:nvPr>
        </p:nvSpPr>
        <p:spPr/>
        <p:txBody>
          <a:bodyPr/>
          <a:lstStyle/>
          <a:p>
            <a:r>
              <a:rPr lang="da-DK" sz="4800" b="1" dirty="0" smtClean="0"/>
              <a:t>Kærlighedens fællesskab</a:t>
            </a:r>
            <a:endParaRPr lang="da-DK" sz="4800" b="1" dirty="0"/>
          </a:p>
        </p:txBody>
      </p:sp>
    </p:spTree>
    <p:extLst>
      <p:ext uri="{BB962C8B-B14F-4D97-AF65-F5344CB8AC3E}">
        <p14:creationId xmlns:p14="http://schemas.microsoft.com/office/powerpoint/2010/main" val="2860188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9491" y="828020"/>
            <a:ext cx="5665083" cy="5826445"/>
          </a:xfrm>
          <a:prstGeom prst="rect">
            <a:avLst/>
          </a:prstGeom>
        </p:spPr>
      </p:pic>
      <p:sp>
        <p:nvSpPr>
          <p:cNvPr id="3" name="Tekstfelt 2"/>
          <p:cNvSpPr txBox="1"/>
          <p:nvPr/>
        </p:nvSpPr>
        <p:spPr>
          <a:xfrm>
            <a:off x="494175" y="298281"/>
            <a:ext cx="7050795" cy="830997"/>
          </a:xfrm>
          <a:prstGeom prst="rect">
            <a:avLst/>
          </a:prstGeom>
          <a:noFill/>
        </p:spPr>
        <p:txBody>
          <a:bodyPr wrap="square" rtlCol="0">
            <a:spAutoFit/>
          </a:bodyPr>
          <a:lstStyle/>
          <a:p>
            <a:r>
              <a:rPr lang="da-DK" sz="4800" b="1" dirty="0"/>
              <a:t>Problem eller pointe?</a:t>
            </a:r>
          </a:p>
        </p:txBody>
      </p:sp>
    </p:spTree>
    <p:extLst>
      <p:ext uri="{BB962C8B-B14F-4D97-AF65-F5344CB8AC3E}">
        <p14:creationId xmlns:p14="http://schemas.microsoft.com/office/powerpoint/2010/main" val="47657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2004" y="292099"/>
            <a:ext cx="6508496" cy="6227375"/>
          </a:xfrm>
          <a:prstGeom prst="rect">
            <a:avLst/>
          </a:prstGeom>
        </p:spPr>
      </p:pic>
    </p:spTree>
    <p:extLst>
      <p:ext uri="{BB962C8B-B14F-4D97-AF65-F5344CB8AC3E}">
        <p14:creationId xmlns:p14="http://schemas.microsoft.com/office/powerpoint/2010/main" val="3428631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8671" cy="6859873"/>
          </a:xfrm>
          <a:prstGeom prst="rect">
            <a:avLst/>
          </a:prstGeom>
        </p:spPr>
      </p:pic>
    </p:spTree>
    <p:extLst>
      <p:ext uri="{BB962C8B-B14F-4D97-AF65-F5344CB8AC3E}">
        <p14:creationId xmlns:p14="http://schemas.microsoft.com/office/powerpoint/2010/main" val="25230312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414444" cy="7006281"/>
          </a:xfrm>
          <a:prstGeom prst="rect">
            <a:avLst/>
          </a:prstGeom>
        </p:spPr>
      </p:pic>
    </p:spTree>
    <p:extLst>
      <p:ext uri="{BB962C8B-B14F-4D97-AF65-F5344CB8AC3E}">
        <p14:creationId xmlns:p14="http://schemas.microsoft.com/office/powerpoint/2010/main" val="3349423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800" b="1" dirty="0"/>
              <a:t>Skabelsens samarbejde</a:t>
            </a:r>
            <a:r>
              <a:rPr lang="da-DK" sz="4800" b="1" dirty="0" smtClean="0"/>
              <a:t>:</a:t>
            </a:r>
            <a:br>
              <a:rPr lang="da-DK" sz="4800" b="1" dirty="0" smtClean="0"/>
            </a:br>
            <a:r>
              <a:rPr lang="da-DK" sz="4800" b="1" dirty="0"/>
              <a:t/>
            </a:r>
            <a:br>
              <a:rPr lang="da-DK" sz="4800" b="1" dirty="0"/>
            </a:br>
            <a:r>
              <a:rPr lang="da-DK" sz="4800" b="1" i="1" dirty="0" smtClean="0"/>
              <a:t>I </a:t>
            </a:r>
            <a:r>
              <a:rPr lang="da-DK" sz="4800" b="1" i="1" dirty="0"/>
              <a:t>begyndelsen skabte </a:t>
            </a:r>
            <a:r>
              <a:rPr lang="da-DK" sz="4800" b="1" i="1" u="sng" dirty="0">
                <a:solidFill>
                  <a:srgbClr val="C00000"/>
                </a:solidFill>
              </a:rPr>
              <a:t>Gud</a:t>
            </a:r>
            <a:r>
              <a:rPr lang="da-DK" sz="4800" b="1" i="1" dirty="0"/>
              <a:t> himlen og jorden</a:t>
            </a:r>
            <a:r>
              <a:rPr lang="da-DK" sz="4800" b="1" i="1" dirty="0" smtClean="0"/>
              <a:t>. Jorden </a:t>
            </a:r>
            <a:r>
              <a:rPr lang="da-DK" sz="4800" b="1" i="1" dirty="0"/>
              <a:t>var dengang tomhed og øde, der var mørke over </a:t>
            </a:r>
            <a:r>
              <a:rPr lang="da-DK" sz="4800" b="1" i="1" dirty="0" err="1"/>
              <a:t>urdybet</a:t>
            </a:r>
            <a:r>
              <a:rPr lang="da-DK" sz="4800" b="1" i="1" dirty="0"/>
              <a:t>, og Guds </a:t>
            </a:r>
            <a:r>
              <a:rPr lang="da-DK" sz="4800" b="1" i="1" u="sng" dirty="0">
                <a:solidFill>
                  <a:srgbClr val="C00000"/>
                </a:solidFill>
              </a:rPr>
              <a:t>ånd</a:t>
            </a:r>
            <a:r>
              <a:rPr lang="da-DK" sz="4800" b="1" i="1" dirty="0"/>
              <a:t> svævede over vandene</a:t>
            </a:r>
            <a:r>
              <a:rPr lang="da-DK" sz="4800" b="1" i="1" dirty="0" smtClean="0"/>
              <a:t>. Gud </a:t>
            </a:r>
            <a:r>
              <a:rPr lang="da-DK" sz="4800" b="1" i="1" u="sng" dirty="0" smtClean="0">
                <a:solidFill>
                  <a:srgbClr val="C00000"/>
                </a:solidFill>
              </a:rPr>
              <a:t>sagde*</a:t>
            </a:r>
            <a:r>
              <a:rPr lang="da-DK" sz="4800" b="1" i="1" dirty="0" smtClean="0">
                <a:solidFill>
                  <a:srgbClr val="C00000"/>
                </a:solidFill>
              </a:rPr>
              <a:t> </a:t>
            </a:r>
            <a:r>
              <a:rPr lang="da-DK" sz="4800" b="1" i="1" dirty="0" smtClean="0"/>
              <a:t>…</a:t>
            </a:r>
            <a:endParaRPr lang="da-DK" sz="4800" b="1" i="1" dirty="0"/>
          </a:p>
        </p:txBody>
      </p:sp>
      <p:sp>
        <p:nvSpPr>
          <p:cNvPr id="3" name="Tekstfelt 2"/>
          <p:cNvSpPr txBox="1"/>
          <p:nvPr/>
        </p:nvSpPr>
        <p:spPr>
          <a:xfrm>
            <a:off x="5083870" y="5657671"/>
            <a:ext cx="4398961" cy="1569660"/>
          </a:xfrm>
          <a:prstGeom prst="rect">
            <a:avLst/>
          </a:prstGeom>
          <a:noFill/>
        </p:spPr>
        <p:txBody>
          <a:bodyPr wrap="none" rtlCol="0">
            <a:spAutoFit/>
          </a:bodyPr>
          <a:lstStyle/>
          <a:p>
            <a:r>
              <a:rPr lang="da-DK" sz="4800" b="1" i="1" dirty="0">
                <a:solidFill>
                  <a:srgbClr val="C00000"/>
                </a:solidFill>
              </a:rPr>
              <a:t>*</a:t>
            </a:r>
            <a:r>
              <a:rPr lang="da-DK" sz="4800" b="1" i="1" dirty="0" smtClean="0">
                <a:solidFill>
                  <a:srgbClr val="C00000"/>
                </a:solidFill>
              </a:rPr>
              <a:t>Joh 1,1-18 ….</a:t>
            </a:r>
            <a:r>
              <a:rPr lang="da-DK" sz="4800" b="1" i="1" dirty="0"/>
              <a:t/>
            </a:r>
            <a:br>
              <a:rPr lang="da-DK" sz="4800" b="1" i="1" dirty="0"/>
            </a:br>
            <a:endParaRPr lang="da-DK" sz="4800" b="1" dirty="0"/>
          </a:p>
        </p:txBody>
      </p:sp>
    </p:spTree>
    <p:extLst>
      <p:ext uri="{BB962C8B-B14F-4D97-AF65-F5344CB8AC3E}">
        <p14:creationId xmlns:p14="http://schemas.microsoft.com/office/powerpoint/2010/main" val="2964559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367468" y="316194"/>
            <a:ext cx="11271903" cy="6494085"/>
          </a:xfrm>
          <a:prstGeom prst="rect">
            <a:avLst/>
          </a:prstGeom>
          <a:noFill/>
        </p:spPr>
        <p:txBody>
          <a:bodyPr wrap="square" rtlCol="0">
            <a:spAutoFit/>
          </a:bodyPr>
          <a:lstStyle/>
          <a:p>
            <a:r>
              <a:rPr lang="da-DK" sz="3200" b="1" dirty="0" err="1" smtClean="0"/>
              <a:t>Åb</a:t>
            </a:r>
            <a:r>
              <a:rPr lang="da-DK" sz="3200" b="1" dirty="0" smtClean="0"/>
              <a:t> 22,17-21:</a:t>
            </a:r>
          </a:p>
          <a:p>
            <a:pPr fontAlgn="base"/>
            <a:r>
              <a:rPr lang="da-DK" sz="3200" b="1" dirty="0"/>
              <a:t>Og Ånden og bruden siger: »Kom!« Og den, der hører, skal sige: »Kom!« Den, der tørster, skal komme, og den, der vil, skal få livets vand for intet.</a:t>
            </a:r>
          </a:p>
          <a:p>
            <a:pPr fontAlgn="base"/>
            <a:r>
              <a:rPr lang="da-DK" sz="3200" b="1" dirty="0"/>
              <a:t> Jeg vidner for enhver, der hører profetordene i denne bog: Føjer nogen noget til dem, vil Gud tilføje ham de plager, der er skrevet om i denne bog,  og trækker nogen noget fra ordene i denne profetiske bog, vil Gud fratage ham hans del i livets træ og i den hellige by, som der er skrevet om i denne bog.</a:t>
            </a:r>
          </a:p>
          <a:p>
            <a:pPr fontAlgn="base"/>
            <a:r>
              <a:rPr lang="da-DK" sz="3200" b="1" dirty="0"/>
              <a:t> Han, der vidner om dette, siger: »Ja, jeg kommer snart.« Amen, kom, Herre Jesus!</a:t>
            </a:r>
          </a:p>
          <a:p>
            <a:pPr fontAlgn="base"/>
            <a:r>
              <a:rPr lang="da-DK" sz="3200" b="1" dirty="0"/>
              <a:t> Herren Jesu nåde være med jer alle!</a:t>
            </a:r>
          </a:p>
          <a:p>
            <a:endParaRPr lang="da-DK" sz="3200" b="1" dirty="0"/>
          </a:p>
        </p:txBody>
      </p:sp>
    </p:spTree>
    <p:extLst>
      <p:ext uri="{BB962C8B-B14F-4D97-AF65-F5344CB8AC3E}">
        <p14:creationId xmlns:p14="http://schemas.microsoft.com/office/powerpoint/2010/main" val="393505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76821" cy="6858000"/>
          </a:xfrm>
          <a:prstGeom prst="rect">
            <a:avLst/>
          </a:prstGeom>
        </p:spPr>
      </p:pic>
    </p:spTree>
    <p:extLst>
      <p:ext uri="{BB962C8B-B14F-4D97-AF65-F5344CB8AC3E}">
        <p14:creationId xmlns:p14="http://schemas.microsoft.com/office/powerpoint/2010/main" val="24792391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367468" y="316194"/>
            <a:ext cx="11271903" cy="6494085"/>
          </a:xfrm>
          <a:prstGeom prst="rect">
            <a:avLst/>
          </a:prstGeom>
          <a:noFill/>
        </p:spPr>
        <p:txBody>
          <a:bodyPr wrap="square" rtlCol="0">
            <a:spAutoFit/>
          </a:bodyPr>
          <a:lstStyle/>
          <a:p>
            <a:r>
              <a:rPr lang="da-DK" sz="3200" b="1" dirty="0" err="1" smtClean="0"/>
              <a:t>Åb</a:t>
            </a:r>
            <a:r>
              <a:rPr lang="da-DK" sz="3200" b="1" dirty="0" smtClean="0"/>
              <a:t> 22,17-21:</a:t>
            </a:r>
          </a:p>
          <a:p>
            <a:pPr fontAlgn="base"/>
            <a:r>
              <a:rPr lang="da-DK" sz="3200" b="1" dirty="0">
                <a:solidFill>
                  <a:schemeClr val="bg1">
                    <a:lumMod val="65000"/>
                  </a:schemeClr>
                </a:solidFill>
              </a:rPr>
              <a:t>Og</a:t>
            </a:r>
            <a:r>
              <a:rPr lang="da-DK" sz="3200" b="1" dirty="0"/>
              <a:t> Ånden </a:t>
            </a:r>
            <a:r>
              <a:rPr lang="da-DK" sz="3200" b="1" dirty="0">
                <a:solidFill>
                  <a:schemeClr val="bg1">
                    <a:lumMod val="65000"/>
                  </a:schemeClr>
                </a:solidFill>
              </a:rPr>
              <a:t>og bruden siger: »Kom!« Og den, der hører, skal sige: »Kom!« Den, der tørster, skal komme, og den, der vil, skal få livets vand for intet.</a:t>
            </a:r>
          </a:p>
          <a:p>
            <a:pPr fontAlgn="base"/>
            <a:r>
              <a:rPr lang="da-DK" sz="3200" b="1" dirty="0">
                <a:solidFill>
                  <a:schemeClr val="bg1">
                    <a:lumMod val="65000"/>
                  </a:schemeClr>
                </a:solidFill>
              </a:rPr>
              <a:t> Jeg vidner for enhver, der hører profetordene i denne bog: Føjer nogen noget til dem, vil </a:t>
            </a:r>
            <a:r>
              <a:rPr lang="da-DK" sz="3200" b="1" dirty="0"/>
              <a:t>Gud </a:t>
            </a:r>
            <a:r>
              <a:rPr lang="da-DK" sz="3200" b="1" dirty="0">
                <a:solidFill>
                  <a:schemeClr val="bg1">
                    <a:lumMod val="65000"/>
                  </a:schemeClr>
                </a:solidFill>
              </a:rPr>
              <a:t>tilføje ham de plager, der er skrevet om i denne bog,  og trækker nogen noget fra ordene i denne profetiske bog, vil</a:t>
            </a:r>
            <a:r>
              <a:rPr lang="da-DK" sz="3200" b="1" dirty="0"/>
              <a:t> Gud </a:t>
            </a:r>
            <a:r>
              <a:rPr lang="da-DK" sz="3200" b="1" dirty="0" smtClean="0">
                <a:solidFill>
                  <a:schemeClr val="bg1">
                    <a:lumMod val="65000"/>
                  </a:schemeClr>
                </a:solidFill>
              </a:rPr>
              <a:t>fratage ham hans del i livets træ og i den hellige by, som der er skrevet om i denne bog.</a:t>
            </a:r>
          </a:p>
          <a:p>
            <a:pPr fontAlgn="base"/>
            <a:r>
              <a:rPr lang="da-DK" sz="3200" b="1" dirty="0" smtClean="0">
                <a:solidFill>
                  <a:schemeClr val="bg1">
                    <a:lumMod val="65000"/>
                  </a:schemeClr>
                </a:solidFill>
              </a:rPr>
              <a:t> Han, der vidner om dette, siger: »Ja, jeg kommer snart.« Amen, kom, </a:t>
            </a:r>
            <a:r>
              <a:rPr lang="da-DK" sz="3200" b="1" dirty="0" smtClean="0"/>
              <a:t>Herre Jesus!</a:t>
            </a:r>
          </a:p>
          <a:p>
            <a:pPr fontAlgn="base"/>
            <a:r>
              <a:rPr lang="da-DK" sz="3200" b="1" dirty="0"/>
              <a:t> Herren Jesu </a:t>
            </a:r>
            <a:r>
              <a:rPr lang="da-DK" sz="3200" b="1" dirty="0">
                <a:solidFill>
                  <a:schemeClr val="bg1">
                    <a:lumMod val="65000"/>
                  </a:schemeClr>
                </a:solidFill>
              </a:rPr>
              <a:t>nåde være med jer alle!</a:t>
            </a:r>
          </a:p>
          <a:p>
            <a:endParaRPr lang="da-DK" sz="3200" b="1" dirty="0"/>
          </a:p>
        </p:txBody>
      </p:sp>
    </p:spTree>
    <p:extLst>
      <p:ext uri="{BB962C8B-B14F-4D97-AF65-F5344CB8AC3E}">
        <p14:creationId xmlns:p14="http://schemas.microsoft.com/office/powerpoint/2010/main" val="10608997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ktangel 33"/>
          <p:cNvSpPr/>
          <p:nvPr/>
        </p:nvSpPr>
        <p:spPr>
          <a:xfrm>
            <a:off x="1564943" y="4978320"/>
            <a:ext cx="2220844" cy="681378"/>
          </a:xfrm>
          <a:prstGeom prst="rect">
            <a:avLst/>
          </a:prstGeom>
          <a:solidFill>
            <a:srgbClr val="92D05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Rektangel 32"/>
          <p:cNvSpPr/>
          <p:nvPr/>
        </p:nvSpPr>
        <p:spPr>
          <a:xfrm>
            <a:off x="1583410" y="5768639"/>
            <a:ext cx="3189291" cy="669873"/>
          </a:xfrm>
          <a:prstGeom prst="rect">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p:cNvSpPr/>
          <p:nvPr/>
        </p:nvSpPr>
        <p:spPr>
          <a:xfrm>
            <a:off x="1564943" y="4196506"/>
            <a:ext cx="2371184" cy="662782"/>
          </a:xfrm>
          <a:prstGeom prst="rect">
            <a:avLst/>
          </a:prstGeom>
          <a:solidFill>
            <a:schemeClr val="accent1">
              <a:lumMod val="40000"/>
              <a:lumOff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 name="Lige forbindelse 31"/>
          <p:cNvCxnSpPr/>
          <p:nvPr/>
        </p:nvCxnSpPr>
        <p:spPr>
          <a:xfrm flipV="1">
            <a:off x="4845465" y="899088"/>
            <a:ext cx="1803314" cy="523679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Rektangel 30"/>
          <p:cNvSpPr/>
          <p:nvPr/>
        </p:nvSpPr>
        <p:spPr>
          <a:xfrm>
            <a:off x="132230" y="2677842"/>
            <a:ext cx="1371600" cy="681378"/>
          </a:xfrm>
          <a:prstGeom prst="rect">
            <a:avLst/>
          </a:prstGeom>
          <a:solidFill>
            <a:srgbClr val="92D05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ktangel 25"/>
          <p:cNvSpPr/>
          <p:nvPr/>
        </p:nvSpPr>
        <p:spPr>
          <a:xfrm>
            <a:off x="9717484" y="1561867"/>
            <a:ext cx="1373150" cy="545558"/>
          </a:xfrm>
          <a:prstGeom prst="rect">
            <a:avLst/>
          </a:prstGeom>
          <a:solidFill>
            <a:srgbClr val="92D05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p:cNvSpPr/>
          <p:nvPr/>
        </p:nvSpPr>
        <p:spPr>
          <a:xfrm>
            <a:off x="6648779" y="229214"/>
            <a:ext cx="3349800" cy="669873"/>
          </a:xfrm>
          <a:prstGeom prst="rect">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p:cNvSpPr/>
          <p:nvPr/>
        </p:nvSpPr>
        <p:spPr>
          <a:xfrm>
            <a:off x="9087635" y="899087"/>
            <a:ext cx="1471745" cy="662782"/>
          </a:xfrm>
          <a:prstGeom prst="rect">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p:cNvSpPr/>
          <p:nvPr/>
        </p:nvSpPr>
        <p:spPr>
          <a:xfrm>
            <a:off x="9360446" y="2107425"/>
            <a:ext cx="1622698" cy="570417"/>
          </a:xfrm>
          <a:prstGeom prst="rect">
            <a:avLst/>
          </a:prstGeom>
          <a:solidFill>
            <a:schemeClr val="accent1">
              <a:lumMod val="40000"/>
              <a:lumOff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6721542" y="899087"/>
            <a:ext cx="2371184" cy="662782"/>
          </a:xfrm>
          <a:prstGeom prst="rect">
            <a:avLst/>
          </a:prstGeom>
          <a:solidFill>
            <a:schemeClr val="accent1">
              <a:lumMod val="40000"/>
              <a:lumOff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a:xfrm>
            <a:off x="223010" y="1142123"/>
            <a:ext cx="11094027" cy="1325563"/>
          </a:xfrm>
        </p:spPr>
        <p:txBody>
          <a:bodyPr>
            <a:normAutofit fontScale="90000"/>
          </a:bodyPr>
          <a:lstStyle/>
          <a:p>
            <a:r>
              <a:rPr lang="da-DK" sz="4800" b="1" dirty="0">
                <a:latin typeface="Arial" panose="020B0604020202020204" pitchFamily="34" charset="0"/>
                <a:cs typeface="Arial" panose="020B0604020202020204" pitchFamily="34" charset="0"/>
              </a:rPr>
              <a:t>Englen svarede hende: »Helligånden skal komme over dig, og den Højestes kraft skal overskygge dig. Derfor skal det barn, der bliver født, også kaldes helligt, Guds søn.«   Luk 1,35</a:t>
            </a:r>
          </a:p>
        </p:txBody>
      </p:sp>
      <p:sp>
        <p:nvSpPr>
          <p:cNvPr id="7" name="Tekstfelt 6"/>
          <p:cNvSpPr txBox="1"/>
          <p:nvPr/>
        </p:nvSpPr>
        <p:spPr>
          <a:xfrm>
            <a:off x="1564943" y="4059883"/>
            <a:ext cx="2582758" cy="830997"/>
          </a:xfrm>
          <a:prstGeom prst="rect">
            <a:avLst/>
          </a:prstGeom>
          <a:noFill/>
        </p:spPr>
        <p:txBody>
          <a:bodyPr wrap="none" rtlCol="0">
            <a:spAutoFit/>
          </a:bodyPr>
          <a:lstStyle/>
          <a:p>
            <a:r>
              <a:rPr lang="da-DK" sz="4800" b="1" dirty="0">
                <a:solidFill>
                  <a:srgbClr val="C00000"/>
                </a:solidFill>
              </a:rPr>
              <a:t>Faderen</a:t>
            </a:r>
          </a:p>
        </p:txBody>
      </p:sp>
      <p:cxnSp>
        <p:nvCxnSpPr>
          <p:cNvPr id="13" name="Lige forbindelse 12"/>
          <p:cNvCxnSpPr/>
          <p:nvPr/>
        </p:nvCxnSpPr>
        <p:spPr>
          <a:xfrm flipV="1">
            <a:off x="4079800" y="1561867"/>
            <a:ext cx="2641742" cy="30245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kstfelt 15"/>
          <p:cNvSpPr txBox="1"/>
          <p:nvPr/>
        </p:nvSpPr>
        <p:spPr>
          <a:xfrm>
            <a:off x="1583411" y="4860293"/>
            <a:ext cx="2444900" cy="830997"/>
          </a:xfrm>
          <a:prstGeom prst="rect">
            <a:avLst/>
          </a:prstGeom>
          <a:noFill/>
        </p:spPr>
        <p:txBody>
          <a:bodyPr wrap="none" rtlCol="0">
            <a:spAutoFit/>
          </a:bodyPr>
          <a:lstStyle/>
          <a:p>
            <a:r>
              <a:rPr lang="da-DK" sz="4800" b="1" dirty="0">
                <a:solidFill>
                  <a:srgbClr val="C00000"/>
                </a:solidFill>
              </a:rPr>
              <a:t>Sønnen</a:t>
            </a:r>
          </a:p>
        </p:txBody>
      </p:sp>
      <p:cxnSp>
        <p:nvCxnSpPr>
          <p:cNvPr id="17" name="Lige forbindelse 16"/>
          <p:cNvCxnSpPr/>
          <p:nvPr/>
        </p:nvCxnSpPr>
        <p:spPr>
          <a:xfrm flipH="1" flipV="1">
            <a:off x="1497041" y="3359220"/>
            <a:ext cx="2599172" cy="196500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kstfelt 18"/>
          <p:cNvSpPr txBox="1"/>
          <p:nvPr/>
        </p:nvSpPr>
        <p:spPr>
          <a:xfrm>
            <a:off x="1583412" y="5670235"/>
            <a:ext cx="3679212" cy="830997"/>
          </a:xfrm>
          <a:prstGeom prst="rect">
            <a:avLst/>
          </a:prstGeom>
          <a:noFill/>
        </p:spPr>
        <p:txBody>
          <a:bodyPr wrap="none" rtlCol="0">
            <a:spAutoFit/>
          </a:bodyPr>
          <a:lstStyle/>
          <a:p>
            <a:r>
              <a:rPr lang="da-DK" sz="4800" b="1" dirty="0">
                <a:solidFill>
                  <a:srgbClr val="C00000"/>
                </a:solidFill>
              </a:rPr>
              <a:t>Helligånden</a:t>
            </a:r>
          </a:p>
        </p:txBody>
      </p:sp>
      <p:cxnSp>
        <p:nvCxnSpPr>
          <p:cNvPr id="23" name="Lige forbindelse 22"/>
          <p:cNvCxnSpPr/>
          <p:nvPr/>
        </p:nvCxnSpPr>
        <p:spPr>
          <a:xfrm flipV="1">
            <a:off x="4147701" y="2107425"/>
            <a:ext cx="5569783" cy="321679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Lige forbindelse 27"/>
          <p:cNvCxnSpPr/>
          <p:nvPr/>
        </p:nvCxnSpPr>
        <p:spPr>
          <a:xfrm flipV="1">
            <a:off x="4845465" y="1561868"/>
            <a:ext cx="4314933" cy="45740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Lige forbindelse 28"/>
          <p:cNvCxnSpPr/>
          <p:nvPr/>
        </p:nvCxnSpPr>
        <p:spPr>
          <a:xfrm flipV="1">
            <a:off x="4147701" y="2659921"/>
            <a:ext cx="5212745" cy="19265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13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0" grpId="0" animBg="1"/>
      <p:bldP spid="31" grpId="0" animBg="1"/>
      <p:bldP spid="26" grpId="0" animBg="1"/>
      <p:bldP spid="18" grpId="0" animBg="1"/>
      <p:bldP spid="22" grpId="0" animBg="1"/>
      <p:bldP spid="15"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2003" y="5030380"/>
            <a:ext cx="9517329" cy="344367"/>
          </a:xfrm>
          <a:prstGeom prst="rect">
            <a:avLst/>
          </a:prstGeom>
        </p:spPr>
      </p:pic>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196" y="976765"/>
            <a:ext cx="2375696" cy="2314820"/>
          </a:xfrm>
          <a:prstGeom prst="rect">
            <a:avLst/>
          </a:prstGeom>
        </p:spPr>
      </p:pic>
      <p:pic>
        <p:nvPicPr>
          <p:cNvPr id="5" name="Bille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1832" y="3996512"/>
            <a:ext cx="2929980" cy="2251888"/>
          </a:xfrm>
          <a:prstGeom prst="rect">
            <a:avLst/>
          </a:prstGeom>
        </p:spPr>
      </p:pic>
      <p:pic>
        <p:nvPicPr>
          <p:cNvPr id="6" name="Billed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696" y="1090832"/>
            <a:ext cx="2833463" cy="2689679"/>
          </a:xfrm>
          <a:prstGeom prst="rect">
            <a:avLst/>
          </a:prstGeom>
        </p:spPr>
      </p:pic>
      <p:sp>
        <p:nvSpPr>
          <p:cNvPr id="8" name="Højrepil 7"/>
          <p:cNvSpPr/>
          <p:nvPr/>
        </p:nvSpPr>
        <p:spPr>
          <a:xfrm rot="2682137">
            <a:off x="3175063" y="2558632"/>
            <a:ext cx="1902365" cy="18682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4400" b="1" dirty="0">
                <a:latin typeface="Arial Rounded MT Bold" panose="020F0704030504030204" pitchFamily="34" charset="0"/>
              </a:rPr>
              <a:t>Ord</a:t>
            </a:r>
          </a:p>
        </p:txBody>
      </p:sp>
      <p:pic>
        <p:nvPicPr>
          <p:cNvPr id="9" name="Billede 8"/>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814007" y="749698"/>
            <a:ext cx="1818735" cy="1945198"/>
          </a:xfrm>
          <a:prstGeom prst="rect">
            <a:avLst/>
          </a:prstGeom>
        </p:spPr>
      </p:pic>
      <p:sp>
        <p:nvSpPr>
          <p:cNvPr id="10" name="Højrepil 9"/>
          <p:cNvSpPr/>
          <p:nvPr/>
        </p:nvSpPr>
        <p:spPr>
          <a:xfrm rot="8289721">
            <a:off x="7085738" y="2605349"/>
            <a:ext cx="1902365" cy="18682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400" b="1" dirty="0">
              <a:latin typeface="Arial Rounded MT Bold" panose="020F0704030504030204" pitchFamily="34" charset="0"/>
            </a:endParaRPr>
          </a:p>
        </p:txBody>
      </p:sp>
      <p:sp>
        <p:nvSpPr>
          <p:cNvPr id="7" name="Tekstfelt 6"/>
          <p:cNvSpPr txBox="1"/>
          <p:nvPr/>
        </p:nvSpPr>
        <p:spPr>
          <a:xfrm>
            <a:off x="6944498" y="5975257"/>
            <a:ext cx="5814007" cy="707886"/>
          </a:xfrm>
          <a:prstGeom prst="rect">
            <a:avLst/>
          </a:prstGeom>
          <a:noFill/>
        </p:spPr>
        <p:txBody>
          <a:bodyPr wrap="square" rtlCol="0">
            <a:spAutoFit/>
          </a:bodyPr>
          <a:lstStyle/>
          <a:p>
            <a:r>
              <a:rPr lang="da-DK" sz="4000" b="1" dirty="0"/>
              <a:t>Jesu </a:t>
            </a:r>
            <a:r>
              <a:rPr lang="da-DK" sz="4000" b="1" dirty="0" smtClean="0"/>
              <a:t>dåb  Matt 3,16-17</a:t>
            </a:r>
            <a:endParaRPr lang="da-DK" sz="4000" dirty="0"/>
          </a:p>
        </p:txBody>
      </p:sp>
    </p:spTree>
    <p:extLst>
      <p:ext uri="{BB962C8B-B14F-4D97-AF65-F5344CB8AC3E}">
        <p14:creationId xmlns:p14="http://schemas.microsoft.com/office/powerpoint/2010/main" val="407361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øjrepil 6"/>
          <p:cNvSpPr/>
          <p:nvPr/>
        </p:nvSpPr>
        <p:spPr>
          <a:xfrm rot="11944570">
            <a:off x="5288501" y="3596112"/>
            <a:ext cx="5299140" cy="1401384"/>
          </a:xfrm>
          <a:prstGeom prst="rightArrow">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400" b="1" dirty="0">
              <a:latin typeface="Arial Rounded MT Bold" panose="020F0704030504030204" pitchFamily="34" charset="0"/>
            </a:endParaRPr>
          </a:p>
        </p:txBody>
      </p:sp>
      <p:sp>
        <p:nvSpPr>
          <p:cNvPr id="8" name="Rektangel 7"/>
          <p:cNvSpPr/>
          <p:nvPr/>
        </p:nvSpPr>
        <p:spPr>
          <a:xfrm rot="1108944">
            <a:off x="7092684" y="3992888"/>
            <a:ext cx="1727557" cy="627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48940" y="3895519"/>
            <a:ext cx="974733" cy="2334718"/>
          </a:xfrm>
          <a:prstGeom prst="rect">
            <a:avLst/>
          </a:prstGeom>
        </p:spPr>
      </p:pic>
      <p:pic>
        <p:nvPicPr>
          <p:cNvPr id="4" name="Billede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33789" y="2010243"/>
            <a:ext cx="2125452" cy="2017596"/>
          </a:xfrm>
          <a:prstGeom prst="rect">
            <a:avLst/>
          </a:prstGeom>
        </p:spPr>
      </p:pic>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6847" y="1698796"/>
            <a:ext cx="1782070" cy="1736405"/>
          </a:xfrm>
          <a:prstGeom prst="rect">
            <a:avLst/>
          </a:prstGeom>
        </p:spPr>
      </p:pic>
      <p:cxnSp>
        <p:nvCxnSpPr>
          <p:cNvPr id="10" name="Lige forbindelse 9"/>
          <p:cNvCxnSpPr/>
          <p:nvPr/>
        </p:nvCxnSpPr>
        <p:spPr>
          <a:xfrm>
            <a:off x="7037770" y="4358511"/>
            <a:ext cx="1270025" cy="39869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lede 4"/>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862296" y="3591405"/>
            <a:ext cx="2197852" cy="1689198"/>
          </a:xfrm>
          <a:prstGeom prst="rect">
            <a:avLst/>
          </a:prstGeom>
        </p:spPr>
      </p:pic>
      <p:sp>
        <p:nvSpPr>
          <p:cNvPr id="13" name="Tekstfelt 12"/>
          <p:cNvSpPr txBox="1"/>
          <p:nvPr/>
        </p:nvSpPr>
        <p:spPr>
          <a:xfrm>
            <a:off x="6673377" y="1985161"/>
            <a:ext cx="2843471" cy="646331"/>
          </a:xfrm>
          <a:prstGeom prst="rect">
            <a:avLst/>
          </a:prstGeom>
          <a:noFill/>
        </p:spPr>
        <p:txBody>
          <a:bodyPr wrap="none" rtlCol="0">
            <a:spAutoFit/>
          </a:bodyPr>
          <a:lstStyle/>
          <a:p>
            <a:r>
              <a:rPr lang="da-DK" sz="3600" b="1" u="sng" dirty="0">
                <a:solidFill>
                  <a:srgbClr val="C00000"/>
                </a:solidFill>
              </a:rPr>
              <a:t>Talsmanden</a:t>
            </a:r>
          </a:p>
        </p:txBody>
      </p:sp>
      <p:sp>
        <p:nvSpPr>
          <p:cNvPr id="11" name="Tekstfelt 10"/>
          <p:cNvSpPr txBox="1"/>
          <p:nvPr/>
        </p:nvSpPr>
        <p:spPr>
          <a:xfrm>
            <a:off x="476795" y="480546"/>
            <a:ext cx="12112534" cy="5909310"/>
          </a:xfrm>
          <a:prstGeom prst="rect">
            <a:avLst/>
          </a:prstGeom>
          <a:noFill/>
        </p:spPr>
        <p:txBody>
          <a:bodyPr wrap="square" rtlCol="0">
            <a:spAutoFit/>
          </a:bodyPr>
          <a:lstStyle/>
          <a:p>
            <a:r>
              <a:rPr lang="da-DK" sz="5400" b="1" dirty="0"/>
              <a:t>Ingen kommer til Faderen uden ved mig</a:t>
            </a:r>
            <a:br>
              <a:rPr lang="da-DK" sz="5400" b="1" dirty="0"/>
            </a:br>
            <a:r>
              <a:rPr lang="da-DK" sz="5400" b="1" dirty="0"/>
              <a:t>Joh 14,6</a:t>
            </a:r>
            <a:br>
              <a:rPr lang="da-DK" sz="5400" b="1" dirty="0"/>
            </a:br>
            <a:r>
              <a:rPr lang="da-DK" sz="5400" b="1" dirty="0"/>
              <a:t/>
            </a:r>
            <a:br>
              <a:rPr lang="da-DK" sz="5400" b="1" dirty="0"/>
            </a:br>
            <a:r>
              <a:rPr lang="da-DK" sz="5400" b="1" dirty="0"/>
              <a:t/>
            </a:r>
            <a:br>
              <a:rPr lang="da-DK" sz="5400" b="1" dirty="0"/>
            </a:br>
            <a:r>
              <a:rPr lang="da-DK" sz="5400" b="1" dirty="0"/>
              <a:t/>
            </a:r>
            <a:br>
              <a:rPr lang="da-DK" sz="5400" b="1" dirty="0"/>
            </a:br>
            <a:r>
              <a:rPr lang="da-DK" sz="5400" b="1" dirty="0"/>
              <a:t/>
            </a:r>
            <a:br>
              <a:rPr lang="da-DK" sz="5400" b="1" dirty="0"/>
            </a:br>
            <a:r>
              <a:rPr lang="da-DK" sz="5400" b="1" dirty="0"/>
              <a:t>”Talsmanden”: Joh 14,15ff</a:t>
            </a:r>
          </a:p>
        </p:txBody>
      </p:sp>
    </p:spTree>
    <p:extLst>
      <p:ext uri="{BB962C8B-B14F-4D97-AF65-F5344CB8AC3E}">
        <p14:creationId xmlns:p14="http://schemas.microsoft.com/office/powerpoint/2010/main" val="1452352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7036" y="600652"/>
            <a:ext cx="10515600" cy="1325563"/>
          </a:xfrm>
        </p:spPr>
        <p:txBody>
          <a:bodyPr>
            <a:normAutofit fontScale="90000"/>
          </a:bodyPr>
          <a:lstStyle/>
          <a:p>
            <a:r>
              <a:rPr lang="da-DK" sz="6000" b="1" dirty="0" smtClean="0"/>
              <a:t>”Arbejds-</a:t>
            </a:r>
            <a:br>
              <a:rPr lang="da-DK" sz="6000" b="1" dirty="0" smtClean="0"/>
            </a:br>
            <a:r>
              <a:rPr lang="da-DK" sz="6000" b="1" dirty="0" smtClean="0"/>
              <a:t>fordeling”</a:t>
            </a:r>
            <a:endParaRPr lang="da-DK" sz="6000" b="1" dirty="0"/>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6263" y="930924"/>
            <a:ext cx="6463611" cy="5563051"/>
          </a:xfrm>
          <a:prstGeom prst="rect">
            <a:avLst/>
          </a:prstGeom>
        </p:spPr>
      </p:pic>
    </p:spTree>
    <p:extLst>
      <p:ext uri="{BB962C8B-B14F-4D97-AF65-F5344CB8AC3E}">
        <p14:creationId xmlns:p14="http://schemas.microsoft.com/office/powerpoint/2010/main" val="11383783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677732" y="989704"/>
            <a:ext cx="10886739" cy="2308324"/>
          </a:xfrm>
          <a:prstGeom prst="rect">
            <a:avLst/>
          </a:prstGeom>
          <a:noFill/>
        </p:spPr>
        <p:txBody>
          <a:bodyPr wrap="square" rtlCol="0">
            <a:spAutoFit/>
          </a:bodyPr>
          <a:lstStyle/>
          <a:p>
            <a:r>
              <a:rPr lang="da-DK" sz="2400" b="1" dirty="0"/>
              <a:t>A: </a:t>
            </a:r>
            <a:r>
              <a:rPr lang="da-DK" sz="2400" b="1" dirty="0" smtClean="0"/>
              <a:t>Treenigheden</a:t>
            </a:r>
          </a:p>
          <a:p>
            <a:endParaRPr lang="da-DK" sz="2400" dirty="0"/>
          </a:p>
          <a:p>
            <a:r>
              <a:rPr lang="da-DK" sz="2400" b="1" dirty="0"/>
              <a:t>B: Helligånden som Livgiveren: giver af det fysiske liv.</a:t>
            </a:r>
            <a:endParaRPr lang="da-DK" sz="2400" dirty="0"/>
          </a:p>
          <a:p>
            <a:endParaRPr lang="da-DK" sz="2400" b="1" dirty="0" smtClean="0"/>
          </a:p>
          <a:p>
            <a:r>
              <a:rPr lang="da-DK" sz="2400" b="1" dirty="0" smtClean="0"/>
              <a:t>C</a:t>
            </a:r>
            <a:r>
              <a:rPr lang="da-DK" sz="2400" b="1" dirty="0"/>
              <a:t>: Helligånden som Livgiveren: giver af det åndelige liv</a:t>
            </a:r>
            <a:endParaRPr lang="da-DK" sz="2400" dirty="0"/>
          </a:p>
          <a:p>
            <a:endParaRPr lang="da-DK" sz="2400" b="1" dirty="0" smtClean="0"/>
          </a:p>
        </p:txBody>
      </p:sp>
      <p:sp>
        <p:nvSpPr>
          <p:cNvPr id="3" name="Rektangel 2"/>
          <p:cNvSpPr/>
          <p:nvPr/>
        </p:nvSpPr>
        <p:spPr>
          <a:xfrm>
            <a:off x="462579" y="1731983"/>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7741791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57695" y="124692"/>
            <a:ext cx="11421687" cy="5170646"/>
          </a:xfrm>
          <a:prstGeom prst="rect">
            <a:avLst/>
          </a:prstGeom>
          <a:noFill/>
        </p:spPr>
        <p:txBody>
          <a:bodyPr wrap="square" rtlCol="0">
            <a:spAutoFit/>
          </a:bodyPr>
          <a:lstStyle/>
          <a:p>
            <a:r>
              <a:rPr lang="da-DK" dirty="0" smtClean="0"/>
              <a:t>Den </a:t>
            </a:r>
            <a:r>
              <a:rPr lang="da-DK" dirty="0" err="1" smtClean="0"/>
              <a:t>nikænokonstantinopolitanske</a:t>
            </a:r>
            <a:r>
              <a:rPr lang="da-DK" dirty="0" smtClean="0"/>
              <a:t> Trosbekendelse  Første kirkemøde 325  - udvidet i 381 </a:t>
            </a:r>
          </a:p>
          <a:p>
            <a:endParaRPr lang="da-DK" dirty="0" smtClean="0"/>
          </a:p>
          <a:p>
            <a:r>
              <a:rPr lang="da-DK" dirty="0" smtClean="0"/>
              <a:t>Jeg (vi) tror på én Gud, den almægtige Fader, himmelens og jordens, alt det synliges og usynliges skaber. </a:t>
            </a:r>
          </a:p>
          <a:p>
            <a:endParaRPr lang="da-DK" dirty="0" smtClean="0"/>
          </a:p>
          <a:p>
            <a:r>
              <a:rPr lang="da-DK" dirty="0" smtClean="0"/>
              <a:t>Og på én Herre, Jesus Kristus, Guds enbårne Søn, som er født af Faderen før alle tider, Gud af Gud, lys af lys, sand Gud af sand Gud, født, ikke skabt, af samme væsen som Faderen, ved hvem alt er skabt, som for os mennesker og for vor frelse steg ned fra himmelen og blev kød ved Helligånden af Jomfru Maria og blev menneske, som også blev korsfæstet for os under </a:t>
            </a:r>
            <a:r>
              <a:rPr lang="da-DK" dirty="0" err="1" smtClean="0"/>
              <a:t>Pontius</a:t>
            </a:r>
            <a:r>
              <a:rPr lang="da-DK" dirty="0" smtClean="0"/>
              <a:t> </a:t>
            </a:r>
            <a:r>
              <a:rPr lang="da-DK" dirty="0" err="1" smtClean="0"/>
              <a:t>Pilatus</a:t>
            </a:r>
            <a:r>
              <a:rPr lang="da-DK" dirty="0" smtClean="0"/>
              <a:t>, blev pint og begravet og opstod på tredje dagen ifølge skrifterne og </a:t>
            </a:r>
            <a:r>
              <a:rPr lang="da-DK" dirty="0" err="1" smtClean="0"/>
              <a:t>opfor</a:t>
            </a:r>
            <a:r>
              <a:rPr lang="da-DK" dirty="0" smtClean="0"/>
              <a:t> til himmels, sidder ved Faderens højre hånd og skal komme igen i herlighed for at dømme levende og døde, og der skal ikke være ende på hans rige. </a:t>
            </a:r>
          </a:p>
          <a:p>
            <a:endParaRPr lang="da-DK" dirty="0"/>
          </a:p>
          <a:p>
            <a:r>
              <a:rPr lang="da-DK" sz="3200" b="1" dirty="0" smtClean="0"/>
              <a:t>Og på Helligånden, som er Herre, og som </a:t>
            </a:r>
            <a:r>
              <a:rPr lang="da-DK" sz="3200" b="1" dirty="0" smtClean="0">
                <a:solidFill>
                  <a:srgbClr val="FF0000"/>
                </a:solidFill>
              </a:rPr>
              <a:t>levendegør</a:t>
            </a:r>
            <a:r>
              <a:rPr lang="da-DK" sz="3200" b="1" dirty="0" smtClean="0"/>
              <a:t>, som udgår fra Faderen og fra Sønnen, som tilbedes og æres tillige med Faderen og Sønnen, som har talt ved profeterne.</a:t>
            </a:r>
            <a:r>
              <a:rPr lang="da-DK" dirty="0" smtClean="0"/>
              <a:t> Og på én, hellig, almindelig og apostolisk kirke. Jeg (vi) bekender én dåb til syndernes forladelse og forventer de dødes opstandelse og den kommende verdens liv.</a:t>
            </a:r>
            <a:endParaRPr lang="da-DK" dirty="0"/>
          </a:p>
        </p:txBody>
      </p:sp>
    </p:spTree>
    <p:extLst>
      <p:ext uri="{BB962C8B-B14F-4D97-AF65-F5344CB8AC3E}">
        <p14:creationId xmlns:p14="http://schemas.microsoft.com/office/powerpoint/2010/main" val="591688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12667" cy="6961909"/>
          </a:xfrm>
          <a:prstGeom prst="rect">
            <a:avLst/>
          </a:prstGeom>
        </p:spPr>
      </p:pic>
    </p:spTree>
    <p:extLst>
      <p:ext uri="{BB962C8B-B14F-4D97-AF65-F5344CB8AC3E}">
        <p14:creationId xmlns:p14="http://schemas.microsoft.com/office/powerpoint/2010/main" val="42684360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4290" cy="6951518"/>
          </a:xfrm>
          <a:prstGeom prst="rect">
            <a:avLst/>
          </a:prstGeom>
        </p:spPr>
      </p:pic>
    </p:spTree>
    <p:extLst>
      <p:ext uri="{BB962C8B-B14F-4D97-AF65-F5344CB8AC3E}">
        <p14:creationId xmlns:p14="http://schemas.microsoft.com/office/powerpoint/2010/main" val="1628249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677732" y="989704"/>
            <a:ext cx="10886739" cy="2308324"/>
          </a:xfrm>
          <a:prstGeom prst="rect">
            <a:avLst/>
          </a:prstGeom>
          <a:noFill/>
        </p:spPr>
        <p:txBody>
          <a:bodyPr wrap="square" rtlCol="0">
            <a:spAutoFit/>
          </a:bodyPr>
          <a:lstStyle/>
          <a:p>
            <a:r>
              <a:rPr lang="da-DK" sz="2400" b="1" dirty="0"/>
              <a:t>A: </a:t>
            </a:r>
            <a:r>
              <a:rPr lang="da-DK" sz="2400" b="1" dirty="0" smtClean="0"/>
              <a:t>Treenigheden</a:t>
            </a:r>
          </a:p>
          <a:p>
            <a:endParaRPr lang="da-DK" sz="2400" dirty="0"/>
          </a:p>
          <a:p>
            <a:r>
              <a:rPr lang="da-DK" sz="2400" b="1" dirty="0"/>
              <a:t>B: Helligånden som Livgiveren: giver af det fysiske liv.</a:t>
            </a:r>
            <a:endParaRPr lang="da-DK" sz="2400" dirty="0"/>
          </a:p>
          <a:p>
            <a:endParaRPr lang="da-DK" sz="2400" b="1" dirty="0" smtClean="0"/>
          </a:p>
          <a:p>
            <a:r>
              <a:rPr lang="da-DK" sz="2400" b="1" dirty="0" smtClean="0"/>
              <a:t>C</a:t>
            </a:r>
            <a:r>
              <a:rPr lang="da-DK" sz="2400" b="1" dirty="0"/>
              <a:t>: Helligånden som Livgiveren: giver af det åndelige liv</a:t>
            </a:r>
            <a:endParaRPr lang="da-DK" sz="2400" dirty="0"/>
          </a:p>
          <a:p>
            <a:endParaRPr lang="da-DK" sz="2400" b="1" dirty="0" smtClean="0"/>
          </a:p>
        </p:txBody>
      </p:sp>
      <p:sp>
        <p:nvSpPr>
          <p:cNvPr id="3" name="Rektangel 2"/>
          <p:cNvSpPr/>
          <p:nvPr/>
        </p:nvSpPr>
        <p:spPr>
          <a:xfrm>
            <a:off x="462579" y="2452739"/>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65984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338348" y="3245746"/>
            <a:ext cx="7822278" cy="754694"/>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da-DK" sz="3200" b="1" dirty="0" smtClean="0"/>
              <a:t>Gud</a:t>
            </a:r>
            <a:endParaRPr lang="da-DK" sz="3200" b="1" dirty="0"/>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59618" cy="3084022"/>
          </a:xfrm>
          <a:prstGeom prst="rect">
            <a:avLst/>
          </a:prstGeom>
        </p:spPr>
      </p:pic>
      <p:sp>
        <p:nvSpPr>
          <p:cNvPr id="4" name="Rektangel 3"/>
          <p:cNvSpPr/>
          <p:nvPr/>
        </p:nvSpPr>
        <p:spPr>
          <a:xfrm>
            <a:off x="-149629" y="3009207"/>
            <a:ext cx="12502342"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41479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55864" y="93518"/>
            <a:ext cx="11949545" cy="6740307"/>
          </a:xfrm>
          <a:prstGeom prst="rect">
            <a:avLst/>
          </a:prstGeom>
          <a:noFill/>
        </p:spPr>
        <p:txBody>
          <a:bodyPr wrap="square" rtlCol="0">
            <a:spAutoFit/>
          </a:bodyPr>
          <a:lstStyle/>
          <a:p>
            <a:pPr fontAlgn="base"/>
            <a:r>
              <a:rPr lang="da-DK" sz="2400" dirty="0" smtClean="0"/>
              <a:t>Joh 16,1-15: </a:t>
            </a:r>
            <a:r>
              <a:rPr lang="da-DK" sz="2400" dirty="0"/>
              <a:t>Sådan har jeg talt til jer, for at I ikke skal falde fra.  De skal udelukke jer af synagogerne, ja, der kommer en tid, da enhver, som slår jer ihjel, skal mene, at han derved tjener Gud.  Og det skal de gøre, fordi de hverken har kendt Faderen eller mig.  Men sådan har jeg talt til jer, for at I, når den tid kommer, skal huske på, at jeg har sagt det til jer. Men jeg sagde det ikke til jer fra begyndelsen, fordi jeg var hos jer.</a:t>
            </a:r>
          </a:p>
          <a:p>
            <a:pPr fontAlgn="base"/>
            <a:r>
              <a:rPr lang="da-DK" sz="2400" dirty="0"/>
              <a:t> Nu går jeg til ham, som har sendt mig, og ingen af jer spørger mig: Hvor går du hen?  Men fordi jeg har talt sådan til jer, er jeres hjerte fyldt af sorg.  Men jeg siger jer sandheden: Det er det bedste for jer, at jeg går bort. For går jeg ikke bort, vil Talsmanden ikke komme til jer; men når jeg går herfra, vil jeg sende ham til jer.  Og når han kommer, </a:t>
            </a:r>
            <a:r>
              <a:rPr lang="da-DK" sz="2400" b="1" dirty="0"/>
              <a:t>skal han overbevise verden om synd og om retfærdighed og om dom.  Om synd: at de ikke tror på mig;  om retfærdighed: at jeg går til Faderen, og I ser mig ikke længere;  om dom: at denne verdens fyrste er dømt</a:t>
            </a:r>
            <a:r>
              <a:rPr lang="da-DK" sz="2400" dirty="0"/>
              <a:t>.</a:t>
            </a:r>
          </a:p>
          <a:p>
            <a:pPr fontAlgn="base"/>
            <a:r>
              <a:rPr lang="da-DK" sz="2400" dirty="0"/>
              <a:t> Jeg har endnu meget at sige jer, men det kan I ikke bære nu. Men når han kommer, sandhedens ånd, skal han vejlede jer i hele sandheden; for han skal ikke tale af sig selv, men alt, hvad han hører, skal han tale, og hvad der kommer, skal han forkynde for jer.  Han skal herliggøre mig, for han skal tage af mit og forkynde det for jer.  Alt, hvad Faderen har, er mit; derfor sagde jeg, at han skal tage af mit og forkynde det for jer.</a:t>
            </a:r>
          </a:p>
          <a:p>
            <a:endParaRPr lang="da-DK" sz="2400" dirty="0"/>
          </a:p>
        </p:txBody>
      </p:sp>
    </p:spTree>
    <p:extLst>
      <p:ext uri="{BB962C8B-B14F-4D97-AF65-F5344CB8AC3E}">
        <p14:creationId xmlns:p14="http://schemas.microsoft.com/office/powerpoint/2010/main" val="55707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83573" y="564573"/>
            <a:ext cx="11149445" cy="4524315"/>
          </a:xfrm>
          <a:prstGeom prst="rect">
            <a:avLst/>
          </a:prstGeom>
          <a:noFill/>
        </p:spPr>
        <p:txBody>
          <a:bodyPr wrap="square" rtlCol="0">
            <a:spAutoFit/>
          </a:bodyPr>
          <a:lstStyle/>
          <a:p>
            <a:pPr fontAlgn="base"/>
            <a:r>
              <a:rPr lang="da-DK" sz="4800" b="1" dirty="0" smtClean="0"/>
              <a:t>skal </a:t>
            </a:r>
            <a:r>
              <a:rPr lang="da-DK" sz="4800" b="1" dirty="0"/>
              <a:t>han overbevise verden om synd og om retfærdighed og om dom.  Om synd: at de ikke tror på mig;  om retfærdighed: at jeg går til Faderen, og I ser mig ikke længere;  om dom: at denne verdens fyrste er dømt</a:t>
            </a:r>
            <a:r>
              <a:rPr lang="da-DK" sz="4800" dirty="0" smtClean="0"/>
              <a:t>.</a:t>
            </a:r>
            <a:endParaRPr lang="da-DK" sz="4800" dirty="0"/>
          </a:p>
        </p:txBody>
      </p:sp>
    </p:spTree>
    <p:extLst>
      <p:ext uri="{BB962C8B-B14F-4D97-AF65-F5344CB8AC3E}">
        <p14:creationId xmlns:p14="http://schemas.microsoft.com/office/powerpoint/2010/main" val="405117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074" y="434340"/>
            <a:ext cx="11751959" cy="6008024"/>
          </a:xfrm>
          <a:prstGeom prst="rect">
            <a:avLst/>
          </a:prstGeom>
        </p:spPr>
      </p:pic>
    </p:spTree>
    <p:extLst>
      <p:ext uri="{BB962C8B-B14F-4D97-AF65-F5344CB8AC3E}">
        <p14:creationId xmlns:p14="http://schemas.microsoft.com/office/powerpoint/2010/main" val="36309469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5107" y="2182092"/>
            <a:ext cx="8826894" cy="4707082"/>
          </a:xfrm>
          <a:prstGeom prst="rect">
            <a:avLst/>
          </a:prstGeom>
        </p:spPr>
      </p:pic>
      <p:sp>
        <p:nvSpPr>
          <p:cNvPr id="3" name="Tekstfelt 2"/>
          <p:cNvSpPr txBox="1"/>
          <p:nvPr/>
        </p:nvSpPr>
        <p:spPr>
          <a:xfrm>
            <a:off x="374072" y="353291"/>
            <a:ext cx="10879282" cy="1569660"/>
          </a:xfrm>
          <a:prstGeom prst="rect">
            <a:avLst/>
          </a:prstGeom>
          <a:noFill/>
        </p:spPr>
        <p:txBody>
          <a:bodyPr wrap="square" rtlCol="0">
            <a:spAutoFit/>
          </a:bodyPr>
          <a:lstStyle/>
          <a:p>
            <a:r>
              <a:rPr lang="da-DK" sz="4800" b="1" dirty="0" smtClean="0"/>
              <a:t>Helligånden gir os troen på Jesus Kristus – gir os det åndelige liv</a:t>
            </a:r>
            <a:endParaRPr lang="da-DK" sz="4800" b="1" dirty="0"/>
          </a:p>
        </p:txBody>
      </p:sp>
    </p:spTree>
    <p:extLst>
      <p:ext uri="{BB962C8B-B14F-4D97-AF65-F5344CB8AC3E}">
        <p14:creationId xmlns:p14="http://schemas.microsoft.com/office/powerpoint/2010/main" val="10656656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3055229" cy="6961909"/>
          </a:xfrm>
          <a:prstGeom prst="rect">
            <a:avLst/>
          </a:prstGeom>
        </p:spPr>
      </p:pic>
    </p:spTree>
    <p:extLst>
      <p:ext uri="{BB962C8B-B14F-4D97-AF65-F5344CB8AC3E}">
        <p14:creationId xmlns:p14="http://schemas.microsoft.com/office/powerpoint/2010/main" val="17501044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814701" y="266007"/>
            <a:ext cx="10236053" cy="3785652"/>
          </a:xfrm>
          <a:prstGeom prst="rect">
            <a:avLst/>
          </a:prstGeom>
          <a:noFill/>
        </p:spPr>
        <p:txBody>
          <a:bodyPr wrap="square" rtlCol="0">
            <a:spAutoFit/>
          </a:bodyPr>
          <a:lstStyle/>
          <a:p>
            <a:r>
              <a:rPr lang="da-DK" sz="4000" b="1" dirty="0" smtClean="0"/>
              <a:t>Rom 8,15-16:</a:t>
            </a:r>
          </a:p>
          <a:p>
            <a:r>
              <a:rPr lang="da-DK" sz="4000" b="1" dirty="0"/>
              <a:t> I har jo ikke fået en ånd, som giver trællekår, så I atter skulle leve i frygt, men I har fået den ånd, som giver barnekår, og i den råber vi: Abba, fader! </a:t>
            </a:r>
            <a:r>
              <a:rPr lang="da-DK" sz="4000" b="1" dirty="0" smtClean="0"/>
              <a:t>Ånden </a:t>
            </a:r>
            <a:r>
              <a:rPr lang="da-DK" sz="4000" b="1" dirty="0"/>
              <a:t>selv vidner sammen med vores ånd om, at vi er Guds børn.</a:t>
            </a:r>
          </a:p>
        </p:txBody>
      </p:sp>
    </p:spTree>
    <p:extLst>
      <p:ext uri="{BB962C8B-B14F-4D97-AF65-F5344CB8AC3E}">
        <p14:creationId xmlns:p14="http://schemas.microsoft.com/office/powerpoint/2010/main" val="11210468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16" y="332121"/>
            <a:ext cx="6514067" cy="5791953"/>
          </a:xfrm>
          <a:prstGeom prst="rect">
            <a:avLst/>
          </a:prstGeom>
        </p:spPr>
      </p:pic>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929" y="1201402"/>
            <a:ext cx="3171825" cy="4238625"/>
          </a:xfrm>
          <a:prstGeom prst="rect">
            <a:avLst/>
          </a:prstGeom>
        </p:spPr>
      </p:pic>
    </p:spTree>
    <p:extLst>
      <p:ext uri="{BB962C8B-B14F-4D97-AF65-F5344CB8AC3E}">
        <p14:creationId xmlns:p14="http://schemas.microsoft.com/office/powerpoint/2010/main" val="39088475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9742" cy="7735824"/>
          </a:xfrm>
          <a:prstGeom prst="rect">
            <a:avLst/>
          </a:prstGeom>
        </p:spPr>
      </p:pic>
    </p:spTree>
    <p:extLst>
      <p:ext uri="{BB962C8B-B14F-4D97-AF65-F5344CB8AC3E}">
        <p14:creationId xmlns:p14="http://schemas.microsoft.com/office/powerpoint/2010/main" val="7277470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Text Box 3"/>
          <p:cNvSpPr txBox="1">
            <a:spLocks noChangeArrowheads="1"/>
          </p:cNvSpPr>
          <p:nvPr/>
        </p:nvSpPr>
        <p:spPr bwMode="auto">
          <a:xfrm>
            <a:off x="744794" y="908720"/>
            <a:ext cx="10840064" cy="488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a-DK" sz="4400" b="1" dirty="0">
                <a:solidFill>
                  <a:srgbClr val="C00000"/>
                </a:solidFill>
                <a:latin typeface="+mj-lt"/>
                <a:cs typeface="Arial" panose="020B0604020202020204" pitchFamily="34" charset="0"/>
              </a:rPr>
              <a:t>                      ÅND  –  usynlig</a:t>
            </a:r>
            <a:br>
              <a:rPr lang="da-DK" sz="4400" b="1" dirty="0">
                <a:solidFill>
                  <a:srgbClr val="C00000"/>
                </a:solidFill>
                <a:latin typeface="+mj-lt"/>
                <a:cs typeface="Arial" panose="020B0604020202020204" pitchFamily="34" charset="0"/>
              </a:rPr>
            </a:br>
            <a:r>
              <a:rPr lang="da-DK" sz="4400" b="1" dirty="0">
                <a:solidFill>
                  <a:srgbClr val="C00000"/>
                </a:solidFill>
                <a:latin typeface="+mj-lt"/>
                <a:cs typeface="Arial" panose="020B0604020202020204" pitchFamily="34" charset="0"/>
              </a:rPr>
              <a:t>                     VAND –  synlig</a:t>
            </a:r>
          </a:p>
          <a:p>
            <a:pPr algn="ctr"/>
            <a:endParaRPr lang="da-DK" dirty="0">
              <a:solidFill>
                <a:schemeClr val="tx2"/>
              </a:solidFill>
              <a:latin typeface="SignaColumn-Bold" pitchFamily="82" charset="0"/>
              <a:cs typeface="Arial" panose="020B0604020202020204" pitchFamily="34" charset="0"/>
            </a:endParaRPr>
          </a:p>
          <a:p>
            <a:pPr algn="ctr">
              <a:spcBef>
                <a:spcPct val="20000"/>
              </a:spcBef>
            </a:pPr>
            <a:r>
              <a:rPr lang="da-DK" sz="3600" b="1" dirty="0"/>
              <a:t>Du skal ikke undre dig over, at jeg sagde til dig: I må fødes på ny. Vinden blæser, hvorhen den vil, og du hører den suse, men du ved ikke, hvor den kommer fra, og hvor den farer hen. Sådan er det med enhver, som er født af Ånden.      Joh 3,7 - 8</a:t>
            </a:r>
          </a:p>
          <a:p>
            <a:pPr algn="ctr"/>
            <a:endParaRPr lang="da-DK" dirty="0">
              <a:solidFill>
                <a:schemeClr val="tx2"/>
              </a:solidFill>
              <a:latin typeface="SignaColumn-Bold" pitchFamily="82" charset="0"/>
              <a:cs typeface="Arial" panose="020B0604020202020204" pitchFamily="34" charset="0"/>
            </a:endParaRPr>
          </a:p>
        </p:txBody>
      </p:sp>
    </p:spTree>
    <p:extLst>
      <p:ext uri="{BB962C8B-B14F-4D97-AF65-F5344CB8AC3E}">
        <p14:creationId xmlns:p14="http://schemas.microsoft.com/office/powerpoint/2010/main" val="8435767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16" y="0"/>
            <a:ext cx="12183883" cy="6862571"/>
          </a:xfrm>
          <a:prstGeom prst="rect">
            <a:avLst/>
          </a:prstGeom>
        </p:spPr>
      </p:pic>
      <p:sp>
        <p:nvSpPr>
          <p:cNvPr id="3" name="Tekstfelt 2"/>
          <p:cNvSpPr txBox="1"/>
          <p:nvPr/>
        </p:nvSpPr>
        <p:spPr>
          <a:xfrm>
            <a:off x="473825" y="302491"/>
            <a:ext cx="10879282" cy="1569660"/>
          </a:xfrm>
          <a:prstGeom prst="rect">
            <a:avLst/>
          </a:prstGeom>
          <a:noFill/>
        </p:spPr>
        <p:txBody>
          <a:bodyPr wrap="square" rtlCol="0">
            <a:spAutoFit/>
          </a:bodyPr>
          <a:lstStyle/>
          <a:p>
            <a:r>
              <a:rPr lang="da-DK" sz="4800" b="1" dirty="0" smtClean="0">
                <a:solidFill>
                  <a:schemeClr val="bg1"/>
                </a:solidFill>
              </a:rPr>
              <a:t>Helligånden gir os livet</a:t>
            </a:r>
          </a:p>
          <a:p>
            <a:r>
              <a:rPr lang="da-DK" sz="4800" b="1" dirty="0" smtClean="0">
                <a:solidFill>
                  <a:schemeClr val="bg1"/>
                </a:solidFill>
              </a:rPr>
              <a:t>- vi fødes på ny ved vand og Ånd!</a:t>
            </a:r>
            <a:endParaRPr lang="da-DK" sz="4800" b="1" dirty="0">
              <a:solidFill>
                <a:schemeClr val="bg1"/>
              </a:solidFill>
            </a:endParaRPr>
          </a:p>
        </p:txBody>
      </p:sp>
    </p:spTree>
    <p:extLst>
      <p:ext uri="{BB962C8B-B14F-4D97-AF65-F5344CB8AC3E}">
        <p14:creationId xmlns:p14="http://schemas.microsoft.com/office/powerpoint/2010/main" val="12904611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677732" y="989704"/>
            <a:ext cx="10886739" cy="2308324"/>
          </a:xfrm>
          <a:prstGeom prst="rect">
            <a:avLst/>
          </a:prstGeom>
          <a:noFill/>
        </p:spPr>
        <p:txBody>
          <a:bodyPr wrap="square" rtlCol="0">
            <a:spAutoFit/>
          </a:bodyPr>
          <a:lstStyle/>
          <a:p>
            <a:r>
              <a:rPr lang="da-DK" sz="2400" b="1" dirty="0"/>
              <a:t>A: </a:t>
            </a:r>
            <a:r>
              <a:rPr lang="da-DK" sz="2400" b="1" dirty="0" smtClean="0"/>
              <a:t>Treenigheden</a:t>
            </a:r>
          </a:p>
          <a:p>
            <a:endParaRPr lang="da-DK" sz="2400" dirty="0"/>
          </a:p>
          <a:p>
            <a:r>
              <a:rPr lang="da-DK" sz="2400" b="1" dirty="0"/>
              <a:t>B: Helligånden som Livgiveren: giver af det fysiske liv.</a:t>
            </a:r>
            <a:endParaRPr lang="da-DK" sz="2400" dirty="0"/>
          </a:p>
          <a:p>
            <a:endParaRPr lang="da-DK" sz="2400" b="1" dirty="0" smtClean="0"/>
          </a:p>
          <a:p>
            <a:r>
              <a:rPr lang="da-DK" sz="2400" b="1" dirty="0" smtClean="0"/>
              <a:t>C</a:t>
            </a:r>
            <a:r>
              <a:rPr lang="da-DK" sz="2400" b="1" dirty="0"/>
              <a:t>: Helligånden som Livgiveren: giver af det åndelige liv</a:t>
            </a:r>
            <a:endParaRPr lang="da-DK" sz="2400" dirty="0"/>
          </a:p>
          <a:p>
            <a:endParaRPr lang="da-DK" sz="2400" b="1" dirty="0" smtClean="0"/>
          </a:p>
        </p:txBody>
      </p:sp>
      <p:sp>
        <p:nvSpPr>
          <p:cNvPr id="3" name="Rektangel 2"/>
          <p:cNvSpPr/>
          <p:nvPr/>
        </p:nvSpPr>
        <p:spPr>
          <a:xfrm>
            <a:off x="462579" y="989704"/>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832061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100" y="1009651"/>
            <a:ext cx="6972300" cy="4981574"/>
          </a:xfrm>
          <a:prstGeom prst="rect">
            <a:avLst/>
          </a:prstGeom>
        </p:spPr>
      </p:pic>
    </p:spTree>
    <p:extLst>
      <p:ext uri="{BB962C8B-B14F-4D97-AF65-F5344CB8AC3E}">
        <p14:creationId xmlns:p14="http://schemas.microsoft.com/office/powerpoint/2010/main" val="14894018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100" y="1009651"/>
            <a:ext cx="6972300" cy="4981574"/>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100" y="1009651"/>
            <a:ext cx="6972300" cy="4981574"/>
          </a:xfrm>
          <a:prstGeom prst="rect">
            <a:avLst/>
          </a:prstGeom>
        </p:spPr>
      </p:pic>
    </p:spTree>
    <p:extLst>
      <p:ext uri="{BB962C8B-B14F-4D97-AF65-F5344CB8AC3E}">
        <p14:creationId xmlns:p14="http://schemas.microsoft.com/office/powerpoint/2010/main" val="581411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100" y="1009651"/>
            <a:ext cx="6972300" cy="4981574"/>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100" y="1009651"/>
            <a:ext cx="6972300" cy="4981574"/>
          </a:xfrm>
          <a:prstGeom prst="rect">
            <a:avLst/>
          </a:prstGeom>
        </p:spPr>
      </p:pic>
      <p:pic>
        <p:nvPicPr>
          <p:cNvPr id="4" name="Bille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5100" y="1009651"/>
            <a:ext cx="6972300" cy="4981574"/>
          </a:xfrm>
          <a:prstGeom prst="rect">
            <a:avLst/>
          </a:prstGeom>
        </p:spPr>
      </p:pic>
    </p:spTree>
    <p:extLst>
      <p:ext uri="{BB962C8B-B14F-4D97-AF65-F5344CB8AC3E}">
        <p14:creationId xmlns:p14="http://schemas.microsoft.com/office/powerpoint/2010/main" val="17320270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332508" y="448888"/>
            <a:ext cx="11152909" cy="5632311"/>
          </a:xfrm>
          <a:prstGeom prst="rect">
            <a:avLst/>
          </a:prstGeom>
          <a:noFill/>
        </p:spPr>
        <p:txBody>
          <a:bodyPr wrap="square" rtlCol="0">
            <a:spAutoFit/>
          </a:bodyPr>
          <a:lstStyle/>
          <a:p>
            <a:r>
              <a:rPr lang="da-DK" sz="3600" b="1" dirty="0"/>
              <a:t>2 Tim 3,14f:</a:t>
            </a:r>
          </a:p>
          <a:p>
            <a:r>
              <a:rPr lang="da-DK" sz="3600" b="1" dirty="0"/>
              <a:t>Men du, bliv ved det, du har lært og er blevet overbevist om! Du kender dem, du har lært det af, og fra barnsben kender du De hellige Skrifter, der kan give dig visdom til frelse ved troen på Kristus Jesus. Ethvert skrift er indblæst af Gud og nyttigt til undervisning, til bevis, til vejledning og til opdragelse i retfærdighed, så at det menneske, som hører Gud til, kan blive fuldvoksent, udrustet til al god gerning.</a:t>
            </a:r>
          </a:p>
        </p:txBody>
      </p:sp>
    </p:spTree>
    <p:extLst>
      <p:ext uri="{BB962C8B-B14F-4D97-AF65-F5344CB8AC3E}">
        <p14:creationId xmlns:p14="http://schemas.microsoft.com/office/powerpoint/2010/main" val="18169556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1213" y="1459327"/>
            <a:ext cx="6801684" cy="4662365"/>
          </a:xfrm>
          <a:prstGeom prst="rect">
            <a:avLst/>
          </a:prstGeom>
        </p:spPr>
      </p:pic>
      <p:sp>
        <p:nvSpPr>
          <p:cNvPr id="3" name="Tekstfelt 2"/>
          <p:cNvSpPr txBox="1"/>
          <p:nvPr/>
        </p:nvSpPr>
        <p:spPr>
          <a:xfrm>
            <a:off x="1897443" y="393804"/>
            <a:ext cx="8169224" cy="707886"/>
          </a:xfrm>
          <a:prstGeom prst="rect">
            <a:avLst/>
          </a:prstGeom>
          <a:noFill/>
        </p:spPr>
        <p:txBody>
          <a:bodyPr wrap="none" rtlCol="0">
            <a:spAutoFit/>
          </a:bodyPr>
          <a:lstStyle/>
          <a:p>
            <a:r>
              <a:rPr lang="da-DK" sz="4000" b="1" dirty="0">
                <a:solidFill>
                  <a:srgbClr val="C00000"/>
                </a:solidFill>
              </a:rPr>
              <a:t>Ethvert skrift er indblæst af Gud </a:t>
            </a:r>
          </a:p>
        </p:txBody>
      </p:sp>
    </p:spTree>
    <p:extLst>
      <p:ext uri="{BB962C8B-B14F-4D97-AF65-F5344CB8AC3E}">
        <p14:creationId xmlns:p14="http://schemas.microsoft.com/office/powerpoint/2010/main" val="35090699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4185" cy="6858000"/>
          </a:xfrm>
          <a:prstGeom prst="rect">
            <a:avLst/>
          </a:prstGeom>
        </p:spPr>
      </p:pic>
    </p:spTree>
    <p:extLst>
      <p:ext uri="{BB962C8B-B14F-4D97-AF65-F5344CB8AC3E}">
        <p14:creationId xmlns:p14="http://schemas.microsoft.com/office/powerpoint/2010/main" val="9692493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4" name="Picture 8" descr="ngvilluSTOREh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7089" y="3652489"/>
            <a:ext cx="3887787" cy="2913062"/>
          </a:xfrm>
          <a:prstGeom prst="rect">
            <a:avLst/>
          </a:prstGeom>
          <a:noFill/>
          <a:extLst>
            <a:ext uri="{909E8E84-426E-40DD-AFC4-6F175D3DCCD1}">
              <a14:hiddenFill xmlns:a14="http://schemas.microsoft.com/office/drawing/2010/main">
                <a:solidFill>
                  <a:srgbClr val="FFFFFF"/>
                </a:solidFill>
              </a14:hiddenFill>
            </a:ext>
          </a:extLst>
        </p:spPr>
      </p:pic>
      <p:sp>
        <p:nvSpPr>
          <p:cNvPr id="106499" name="Text Box 3"/>
          <p:cNvSpPr txBox="1">
            <a:spLocks noChangeArrowheads="1"/>
          </p:cNvSpPr>
          <p:nvPr/>
        </p:nvSpPr>
        <p:spPr bwMode="auto">
          <a:xfrm>
            <a:off x="640829" y="481971"/>
            <a:ext cx="709681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4400" dirty="0">
                <a:solidFill>
                  <a:srgbClr val="FF0000"/>
                </a:solidFill>
                <a:latin typeface="Showcard Gothic" panose="04020904020102020604" pitchFamily="82" charset="0"/>
              </a:rPr>
              <a:t>Hvad er din hjertesag?</a:t>
            </a:r>
          </a:p>
        </p:txBody>
      </p:sp>
      <p:sp>
        <p:nvSpPr>
          <p:cNvPr id="106500" name="Text Box 4"/>
          <p:cNvSpPr txBox="1">
            <a:spLocks noChangeArrowheads="1"/>
          </p:cNvSpPr>
          <p:nvPr/>
        </p:nvSpPr>
        <p:spPr bwMode="auto">
          <a:xfrm>
            <a:off x="640829" y="1473530"/>
            <a:ext cx="70150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4400" dirty="0">
                <a:solidFill>
                  <a:srgbClr val="FF0000"/>
                </a:solidFill>
                <a:latin typeface="Showcard Gothic" panose="04020904020102020604" pitchFamily="82" charset="0"/>
              </a:rPr>
              <a:t>Hvad brænder du for ?</a:t>
            </a:r>
          </a:p>
        </p:txBody>
      </p:sp>
      <p:sp>
        <p:nvSpPr>
          <p:cNvPr id="106501" name="Text Box 5"/>
          <p:cNvSpPr txBox="1">
            <a:spLocks noChangeArrowheads="1"/>
          </p:cNvSpPr>
          <p:nvPr/>
        </p:nvSpPr>
        <p:spPr bwMode="auto">
          <a:xfrm>
            <a:off x="663315" y="2319781"/>
            <a:ext cx="927048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4400" dirty="0">
                <a:solidFill>
                  <a:srgbClr val="FF0000"/>
                </a:solidFill>
                <a:latin typeface="Showcard Gothic" panose="04020904020102020604" pitchFamily="82" charset="0"/>
              </a:rPr>
              <a:t>Hvem trænger især til hjælp ?</a:t>
            </a:r>
          </a:p>
        </p:txBody>
      </p:sp>
      <p:sp>
        <p:nvSpPr>
          <p:cNvPr id="106502" name="Text Box 6"/>
          <p:cNvSpPr txBox="1">
            <a:spLocks noChangeArrowheads="1"/>
          </p:cNvSpPr>
          <p:nvPr/>
        </p:nvSpPr>
        <p:spPr bwMode="auto">
          <a:xfrm>
            <a:off x="876816" y="3721445"/>
            <a:ext cx="18605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5400" dirty="0">
                <a:solidFill>
                  <a:srgbClr val="800080"/>
                </a:solidFill>
                <a:latin typeface="Arial Black" panose="020B0A04020102020204" pitchFamily="34" charset="0"/>
              </a:rPr>
              <a:t>BØN</a:t>
            </a:r>
          </a:p>
        </p:txBody>
      </p:sp>
      <p:sp>
        <p:nvSpPr>
          <p:cNvPr id="106503" name="Text Box 7"/>
          <p:cNvSpPr txBox="1">
            <a:spLocks noChangeArrowheads="1"/>
          </p:cNvSpPr>
          <p:nvPr/>
        </p:nvSpPr>
        <p:spPr bwMode="auto">
          <a:xfrm>
            <a:off x="7321874" y="3533458"/>
            <a:ext cx="4184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5400" dirty="0">
                <a:solidFill>
                  <a:srgbClr val="800080"/>
                </a:solidFill>
                <a:latin typeface="Arial Black" panose="020B0A04020102020204" pitchFamily="34" charset="0"/>
              </a:rPr>
              <a:t>TJENESTE</a:t>
            </a:r>
          </a:p>
        </p:txBody>
      </p:sp>
      <p:pic>
        <p:nvPicPr>
          <p:cNvPr id="2" name="Billede 1"/>
          <p:cNvPicPr>
            <a:picLocks noChangeAspect="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7774537" y="136793"/>
            <a:ext cx="3922458" cy="2106177"/>
          </a:xfrm>
          <a:prstGeom prst="rect">
            <a:avLst/>
          </a:prstGeom>
        </p:spPr>
      </p:pic>
    </p:spTree>
    <p:extLst>
      <p:ext uri="{BB962C8B-B14F-4D97-AF65-F5344CB8AC3E}">
        <p14:creationId xmlns:p14="http://schemas.microsoft.com/office/powerpoint/2010/main" val="27814868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69" y="693982"/>
            <a:ext cx="10496261" cy="5596274"/>
          </a:xfrm>
          <a:prstGeom prst="rect">
            <a:avLst/>
          </a:prstGeom>
        </p:spPr>
      </p:pic>
    </p:spTree>
    <p:extLst>
      <p:ext uri="{BB962C8B-B14F-4D97-AF65-F5344CB8AC3E}">
        <p14:creationId xmlns:p14="http://schemas.microsoft.com/office/powerpoint/2010/main" val="2501235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349360" y="407773"/>
            <a:ext cx="5940230" cy="5632311"/>
          </a:xfrm>
          <a:prstGeom prst="rect">
            <a:avLst/>
          </a:prstGeom>
          <a:noFill/>
        </p:spPr>
        <p:txBody>
          <a:bodyPr wrap="square" rtlCol="0">
            <a:spAutoFit/>
          </a:bodyPr>
          <a:lstStyle/>
          <a:p>
            <a:r>
              <a:rPr lang="da-DK" sz="3600" b="1" dirty="0" smtClean="0"/>
              <a:t>2 Mos 3,14: </a:t>
            </a:r>
            <a:r>
              <a:rPr lang="da-DK" sz="3600" b="1" dirty="0"/>
              <a:t>Gud svarede Moses: »Jeg er den, jeg er!« Og han sagde: »Sådan skal du sige til </a:t>
            </a:r>
            <a:r>
              <a:rPr lang="da-DK" sz="3600" b="1" dirty="0" smtClean="0"/>
              <a:t>israelitterne: Jeg Er har</a:t>
            </a:r>
            <a:r>
              <a:rPr lang="da-DK" sz="3600" b="1" dirty="0"/>
              <a:t> sendt mig til jer</a:t>
            </a:r>
            <a:r>
              <a:rPr lang="da-DK" sz="3600" b="1" dirty="0" smtClean="0"/>
              <a:t>.«  </a:t>
            </a:r>
          </a:p>
          <a:p>
            <a:endParaRPr lang="da-DK" sz="3600" b="1" dirty="0" smtClean="0"/>
          </a:p>
          <a:p>
            <a:r>
              <a:rPr lang="da-DK" sz="3600" b="1" dirty="0" smtClean="0"/>
              <a:t>5 Mos 6,4: </a:t>
            </a:r>
            <a:r>
              <a:rPr lang="da-DK" sz="3600" b="1" dirty="0"/>
              <a:t>Hør, Israel! Herren vor Gud, Herren er </a:t>
            </a:r>
            <a:r>
              <a:rPr lang="da-DK" sz="3600" b="1" dirty="0" smtClean="0"/>
              <a:t>én. </a:t>
            </a:r>
          </a:p>
          <a:p>
            <a:endParaRPr lang="da-DK" sz="3600" b="1" dirty="0" smtClean="0"/>
          </a:p>
          <a:p>
            <a:r>
              <a:rPr lang="da-DK" sz="3600" b="1" dirty="0" smtClean="0"/>
              <a:t>1 Joh 4,8: </a:t>
            </a:r>
            <a:r>
              <a:rPr lang="da-DK" sz="3600" b="1" dirty="0"/>
              <a:t>Gud er kærlighed</a:t>
            </a:r>
          </a:p>
        </p:txBody>
      </p:sp>
      <p:sp>
        <p:nvSpPr>
          <p:cNvPr id="5" name="Rektangel 4"/>
          <p:cNvSpPr/>
          <p:nvPr/>
        </p:nvSpPr>
        <p:spPr>
          <a:xfrm>
            <a:off x="8015771" y="1550784"/>
            <a:ext cx="2133919" cy="4708981"/>
          </a:xfrm>
          <a:prstGeom prst="rect">
            <a:avLst/>
          </a:prstGeom>
          <a:noFill/>
        </p:spPr>
        <p:txBody>
          <a:bodyPr wrap="none" lIns="91440" tIns="45720" rIns="91440" bIns="45720">
            <a:spAutoFit/>
          </a:bodyPr>
          <a:lstStyle/>
          <a:p>
            <a:pPr algn="ctr"/>
            <a:r>
              <a:rPr lang="da-DK" sz="30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1</a:t>
            </a:r>
            <a:endParaRPr lang="da-DK" sz="30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3467" y="610929"/>
            <a:ext cx="4665502" cy="1685226"/>
          </a:xfrm>
          <a:prstGeom prst="rect">
            <a:avLst/>
          </a:prstGeom>
        </p:spPr>
      </p:pic>
    </p:spTree>
    <p:extLst>
      <p:ext uri="{BB962C8B-B14F-4D97-AF65-F5344CB8AC3E}">
        <p14:creationId xmlns:p14="http://schemas.microsoft.com/office/powerpoint/2010/main" val="3619997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79063" cy="6858000"/>
          </a:xfrm>
          <a:prstGeom prst="rect">
            <a:avLst/>
          </a:prstGeom>
        </p:spPr>
      </p:pic>
    </p:spTree>
    <p:extLst>
      <p:ext uri="{BB962C8B-B14F-4D97-AF65-F5344CB8AC3E}">
        <p14:creationId xmlns:p14="http://schemas.microsoft.com/office/powerpoint/2010/main" val="2810417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931" y="0"/>
            <a:ext cx="8242138" cy="6858000"/>
          </a:xfrm>
          <a:prstGeom prst="rect">
            <a:avLst/>
          </a:prstGeom>
        </p:spPr>
      </p:pic>
    </p:spTree>
    <p:extLst>
      <p:ext uri="{BB962C8B-B14F-4D97-AF65-F5344CB8AC3E}">
        <p14:creationId xmlns:p14="http://schemas.microsoft.com/office/powerpoint/2010/main" val="3357164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725" y="0"/>
            <a:ext cx="9358550" cy="6858000"/>
          </a:xfrm>
          <a:prstGeom prst="rect">
            <a:avLst/>
          </a:prstGeom>
        </p:spPr>
      </p:pic>
    </p:spTree>
    <p:extLst>
      <p:ext uri="{BB962C8B-B14F-4D97-AF65-F5344CB8AC3E}">
        <p14:creationId xmlns:p14="http://schemas.microsoft.com/office/powerpoint/2010/main" val="489282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263" y="0"/>
            <a:ext cx="6737473" cy="6858000"/>
          </a:xfrm>
          <a:prstGeom prst="rect">
            <a:avLst/>
          </a:prstGeom>
        </p:spPr>
      </p:pic>
    </p:spTree>
    <p:extLst>
      <p:ext uri="{BB962C8B-B14F-4D97-AF65-F5344CB8AC3E}">
        <p14:creationId xmlns:p14="http://schemas.microsoft.com/office/powerpoint/2010/main" val="3855475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2973</Words>
  <Application>Microsoft Office PowerPoint</Application>
  <PresentationFormat>Widescreen</PresentationFormat>
  <Paragraphs>150</Paragraphs>
  <Slides>47</Slides>
  <Notes>31</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47</vt:i4>
      </vt:variant>
    </vt:vector>
  </HeadingPairs>
  <TitlesOfParts>
    <vt:vector size="56" baseType="lpstr">
      <vt:lpstr>Arial</vt:lpstr>
      <vt:lpstr>Arial Black</vt:lpstr>
      <vt:lpstr>Arial Rounded MT Bold</vt:lpstr>
      <vt:lpstr>Calibri</vt:lpstr>
      <vt:lpstr>Calibri Light</vt:lpstr>
      <vt:lpstr>Showcard Gothic</vt:lpstr>
      <vt:lpstr>SignaColumn-Bold</vt:lpstr>
      <vt:lpstr>Wingdings</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Kærlighedens fællesskab</vt:lpstr>
      <vt:lpstr>PowerPoint-præsentation</vt:lpstr>
      <vt:lpstr>PowerPoint-præsentation</vt:lpstr>
      <vt:lpstr>PowerPoint-præsentation</vt:lpstr>
      <vt:lpstr>PowerPoint-præsentation</vt:lpstr>
      <vt:lpstr>Skabelsens samarbejde:  I begyndelsen skabte Gud himlen og jorden. Jorden var dengang tomhed og øde, der var mørke over urdybet, og Guds ånd svævede over vandene. Gud sagde* …</vt:lpstr>
      <vt:lpstr>PowerPoint-præsentation</vt:lpstr>
      <vt:lpstr>PowerPoint-præsentation</vt:lpstr>
      <vt:lpstr>Englen svarede hende: »Helligånden skal komme over dig, og den Højestes kraft skal overskygge dig. Derfor skal det barn, der bliver født, også kaldes helligt, Guds søn.«   Luk 1,35</vt:lpstr>
      <vt:lpstr>PowerPoint-præsentation</vt:lpstr>
      <vt:lpstr>PowerPoint-præsentation</vt:lpstr>
      <vt:lpstr>”Arbejds- fordeling”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Sprint Aagaard Korsholm</dc:creator>
  <cp:lastModifiedBy>Sprint Aagaard Korsholm</cp:lastModifiedBy>
  <cp:revision>2</cp:revision>
  <dcterms:created xsi:type="dcterms:W3CDTF">2023-08-01T05:23:12Z</dcterms:created>
  <dcterms:modified xsi:type="dcterms:W3CDTF">2023-08-01T10:30:32Z</dcterms:modified>
</cp:coreProperties>
</file>