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86" r:id="rId2"/>
    <p:sldId id="274" r:id="rId3"/>
    <p:sldId id="275" r:id="rId4"/>
    <p:sldId id="276" r:id="rId5"/>
    <p:sldId id="277" r:id="rId6"/>
    <p:sldId id="278" r:id="rId7"/>
    <p:sldId id="279" r:id="rId8"/>
    <p:sldId id="280" r:id="rId9"/>
    <p:sldId id="281" r:id="rId10"/>
    <p:sldId id="282" r:id="rId11"/>
    <p:sldId id="283" r:id="rId12"/>
    <p:sldId id="284" r:id="rId13"/>
    <p:sldId id="285"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6" d="100"/>
          <a:sy n="106" d="100"/>
        </p:scale>
        <p:origin x="126" y="216"/>
      </p:cViewPr>
      <p:guideLst/>
    </p:cSldViewPr>
  </p:slideViewPr>
  <p:notesTextViewPr>
    <p:cViewPr>
      <p:scale>
        <a:sx n="1" d="1"/>
        <a:sy n="1" d="1"/>
      </p:scale>
      <p:origin x="0" y="0"/>
    </p:cViewPr>
  </p:notesTextViewPr>
  <p:sorterViewPr>
    <p:cViewPr varScale="1">
      <p:scale>
        <a:sx n="100" d="100"/>
        <a:sy n="100" d="100"/>
      </p:scale>
      <p:origin x="0" y="-27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C04A2-18DA-433C-B0FF-59A5FE7AFA2F}" type="datetimeFigureOut">
              <a:rPr lang="da-DK" smtClean="0"/>
              <a:t>01-08-2023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72CB3-51B3-4265-9B55-EC93619E6EEC}" type="slidenum">
              <a:rPr lang="da-DK" smtClean="0"/>
              <a:t>‹nr.›</a:t>
            </a:fld>
            <a:endParaRPr lang="da-DK"/>
          </a:p>
        </p:txBody>
      </p:sp>
    </p:spTree>
    <p:extLst>
      <p:ext uri="{BB962C8B-B14F-4D97-AF65-F5344CB8AC3E}">
        <p14:creationId xmlns:p14="http://schemas.microsoft.com/office/powerpoint/2010/main" val="408677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Intro til lektion 2</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a:t>
            </a:fld>
            <a:endParaRPr lang="da-DK"/>
          </a:p>
        </p:txBody>
      </p:sp>
    </p:spTree>
    <p:extLst>
      <p:ext uri="{BB962C8B-B14F-4D97-AF65-F5344CB8AC3E}">
        <p14:creationId xmlns:p14="http://schemas.microsoft.com/office/powerpoint/2010/main" val="321120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Vind er en kraft, vi kan opfange noget af</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28</a:t>
            </a:fld>
            <a:endParaRPr lang="da-DK"/>
          </a:p>
        </p:txBody>
      </p:sp>
    </p:spTree>
    <p:extLst>
      <p:ext uri="{BB962C8B-B14F-4D97-AF65-F5344CB8AC3E}">
        <p14:creationId xmlns:p14="http://schemas.microsoft.com/office/powerpoint/2010/main" val="349494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Nogle af de første kristne prædikener, vi har nedskrevet, forkynder om en skibsmast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29</a:t>
            </a:fld>
            <a:endParaRPr lang="da-DK"/>
          </a:p>
        </p:txBody>
      </p:sp>
    </p:spTree>
    <p:extLst>
      <p:ext uri="{BB962C8B-B14F-4D97-AF65-F5344CB8AC3E}">
        <p14:creationId xmlns:p14="http://schemas.microsoft.com/office/powerpoint/2010/main" val="364873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Og des rå: der jo ligner et kort, som kan bære et sejl, hvormed vi</a:t>
            </a:r>
            <a:r>
              <a:rPr lang="da-DK" baseline="0" dirty="0" smtClean="0"/>
              <a:t> kan opfange Helligåndens vind/kraft.</a:t>
            </a:r>
          </a:p>
          <a:p>
            <a:r>
              <a:rPr lang="da-DK" baseline="0" dirty="0" smtClean="0"/>
              <a:t>PS: vikingebåde kom først langt senere, men de er gode til at illustrere </a:t>
            </a:r>
            <a:r>
              <a:rPr lang="da-DK" baseline="0" dirty="0" err="1" smtClean="0"/>
              <a:t>mast+rå</a:t>
            </a:r>
            <a:r>
              <a:rPr lang="da-DK" baseline="0" dirty="0" smtClean="0"/>
              <a:t> </a:t>
            </a:r>
            <a:r>
              <a:rPr lang="da-DK" baseline="0" dirty="0" smtClean="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30</a:t>
            </a:fld>
            <a:endParaRPr lang="da-DK"/>
          </a:p>
        </p:txBody>
      </p:sp>
    </p:spTree>
    <p:extLst>
      <p:ext uri="{BB962C8B-B14F-4D97-AF65-F5344CB8AC3E}">
        <p14:creationId xmlns:p14="http://schemas.microsoft.com/office/powerpoint/2010/main" val="151324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Ild gir varme og lys</a:t>
            </a:r>
            <a:endParaRPr lang="da-DK" dirty="0"/>
          </a:p>
        </p:txBody>
      </p:sp>
      <p:sp>
        <p:nvSpPr>
          <p:cNvPr id="4" name="Pladsholder til slidenummer 3"/>
          <p:cNvSpPr>
            <a:spLocks noGrp="1"/>
          </p:cNvSpPr>
          <p:nvPr>
            <p:ph type="sldNum" sz="quarter" idx="10"/>
          </p:nvPr>
        </p:nvSpPr>
        <p:spPr/>
        <p:txBody>
          <a:bodyPr/>
          <a:lstStyle/>
          <a:p>
            <a:fld id="{06360199-68BC-4C2D-8553-7A154952FF3D}" type="slidenum">
              <a:rPr lang="da-DK" smtClean="0"/>
              <a:t>33</a:t>
            </a:fld>
            <a:endParaRPr lang="da-DK"/>
          </a:p>
        </p:txBody>
      </p:sp>
    </p:spTree>
    <p:extLst>
      <p:ext uri="{BB962C8B-B14F-4D97-AF65-F5344CB8AC3E}">
        <p14:creationId xmlns:p14="http://schemas.microsoft.com/office/powerpoint/2010/main" val="308590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Ild ønsker ALTID at brede sig – Helligånden</a:t>
            </a:r>
            <a:r>
              <a:rPr lang="da-DK" baseline="0" dirty="0" smtClean="0"/>
              <a:t> kigger sig hele tiden rundt: Er der nogle flere, jeg kan sætte troens ild i? (sætte hjertet i brand)</a:t>
            </a:r>
            <a:endParaRPr lang="da-DK" dirty="0"/>
          </a:p>
        </p:txBody>
      </p:sp>
      <p:sp>
        <p:nvSpPr>
          <p:cNvPr id="4" name="Pladsholder til slidenummer 3"/>
          <p:cNvSpPr>
            <a:spLocks noGrp="1"/>
          </p:cNvSpPr>
          <p:nvPr>
            <p:ph type="sldNum" sz="quarter" idx="10"/>
          </p:nvPr>
        </p:nvSpPr>
        <p:spPr/>
        <p:txBody>
          <a:bodyPr/>
          <a:lstStyle/>
          <a:p>
            <a:fld id="{06360199-68BC-4C2D-8553-7A154952FF3D}" type="slidenum">
              <a:rPr lang="da-DK" smtClean="0"/>
              <a:t>34</a:t>
            </a:fld>
            <a:endParaRPr lang="da-DK"/>
          </a:p>
        </p:txBody>
      </p:sp>
    </p:spTree>
    <p:extLst>
      <p:ext uri="{BB962C8B-B14F-4D97-AF65-F5344CB8AC3E}">
        <p14:creationId xmlns:p14="http://schemas.microsoft.com/office/powerpoint/2010/main" val="124708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Sådan bredte ilden sig siden Pinsedagen</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35</a:t>
            </a:fld>
            <a:endParaRPr lang="da-DK"/>
          </a:p>
        </p:txBody>
      </p:sp>
    </p:spTree>
    <p:extLst>
      <p:ext uri="{BB962C8B-B14F-4D97-AF65-F5344CB8AC3E}">
        <p14:creationId xmlns:p14="http://schemas.microsoft.com/office/powerpoint/2010/main" val="2373039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Den olympiske ild tændes i princippet ét sted</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36</a:t>
            </a:fld>
            <a:endParaRPr lang="da-DK"/>
          </a:p>
        </p:txBody>
      </p:sp>
    </p:spTree>
    <p:extLst>
      <p:ext uri="{BB962C8B-B14F-4D97-AF65-F5344CB8AC3E}">
        <p14:creationId xmlns:p14="http://schemas.microsoft.com/office/powerpoint/2010/main" val="428109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Og bæres så videre ud i hele verden – et billede, der kan bruges om Pinsens ild</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37</a:t>
            </a:fld>
            <a:endParaRPr lang="da-DK"/>
          </a:p>
        </p:txBody>
      </p:sp>
    </p:spTree>
    <p:extLst>
      <p:ext uri="{BB962C8B-B14F-4D97-AF65-F5344CB8AC3E}">
        <p14:creationId xmlns:p14="http://schemas.microsoft.com/office/powerpoint/2010/main" val="35185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Mennesket består af </a:t>
            </a:r>
            <a:r>
              <a:rPr lang="da-DK" dirty="0" err="1" smtClean="0"/>
              <a:t>ca</a:t>
            </a:r>
            <a:r>
              <a:rPr lang="da-DK" dirty="0" smtClean="0"/>
              <a:t> 70% vand. Så når Gud bruger det billede, at Helligånden bliver til livets vand i os  (Joh 4) så siger det noget om, hvor afgørende dette er</a:t>
            </a:r>
            <a:r>
              <a:rPr lang="da-DK" baseline="0" dirty="0" smtClean="0"/>
              <a:t> for os!</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39</a:t>
            </a:fld>
            <a:endParaRPr lang="da-DK"/>
          </a:p>
        </p:txBody>
      </p:sp>
    </p:spTree>
    <p:extLst>
      <p:ext uri="{BB962C8B-B14F-4D97-AF65-F5344CB8AC3E}">
        <p14:creationId xmlns:p14="http://schemas.microsoft.com/office/powerpoint/2010/main" val="193538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Joh 4 fx vers 14….</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40</a:t>
            </a:fld>
            <a:endParaRPr lang="da-DK"/>
          </a:p>
        </p:txBody>
      </p:sp>
    </p:spTree>
    <p:extLst>
      <p:ext uri="{BB962C8B-B14F-4D97-AF65-F5344CB8AC3E}">
        <p14:creationId xmlns:p14="http://schemas.microsoft.com/office/powerpoint/2010/main" val="100128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Mulig slide til at lave sin egen indholdsoversigt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3</a:t>
            </a:fld>
            <a:endParaRPr lang="da-DK"/>
          </a:p>
        </p:txBody>
      </p:sp>
    </p:spTree>
    <p:extLst>
      <p:ext uri="{BB962C8B-B14F-4D97-AF65-F5344CB8AC3E}">
        <p14:creationId xmlns:p14="http://schemas.microsoft.com/office/powerpoint/2010/main" val="3826514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DDD4E-4533-4731-B1AF-85C56834DF57}" type="slidenum">
              <a:rPr lang="da-DK"/>
              <a:pPr/>
              <a:t>42</a:t>
            </a:fld>
            <a:endParaRPr lang="da-DK"/>
          </a:p>
        </p:txBody>
      </p:sp>
      <p:sp>
        <p:nvSpPr>
          <p:cNvPr id="1390594" name="Rectangle 2"/>
          <p:cNvSpPr>
            <a:spLocks noGrp="1" noRot="1" noChangeAspect="1" noChangeArrowheads="1" noTextEdit="1"/>
          </p:cNvSpPr>
          <p:nvPr>
            <p:ph type="sldImg"/>
          </p:nvPr>
        </p:nvSpPr>
        <p:spPr>
          <a:xfrm>
            <a:off x="685800" y="1143000"/>
            <a:ext cx="5486400" cy="3086100"/>
          </a:xfrm>
          <a:ln/>
        </p:spPr>
      </p:sp>
      <p:sp>
        <p:nvSpPr>
          <p:cNvPr id="1390595" name="Rectangle 3"/>
          <p:cNvSpPr>
            <a:spLocks noGrp="1" noChangeArrowheads="1"/>
          </p:cNvSpPr>
          <p:nvPr>
            <p:ph type="body" idx="1"/>
          </p:nvPr>
        </p:nvSpPr>
        <p:spPr>
          <a:xfrm>
            <a:off x="992188" y="3167063"/>
            <a:ext cx="7942262" cy="3001962"/>
          </a:xfrm>
        </p:spPr>
        <p:txBody>
          <a:bodyPr/>
          <a:lstStyle/>
          <a:p>
            <a:endParaRPr lang="da-DK" dirty="0"/>
          </a:p>
        </p:txBody>
      </p:sp>
    </p:spTree>
    <p:extLst>
      <p:ext uri="{BB962C8B-B14F-4D97-AF65-F5344CB8AC3E}">
        <p14:creationId xmlns:p14="http://schemas.microsoft.com/office/powerpoint/2010/main" val="4022670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Over Jesus, da han blev døbt</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46</a:t>
            </a:fld>
            <a:endParaRPr lang="da-DK"/>
          </a:p>
        </p:txBody>
      </p:sp>
    </p:spTree>
    <p:extLst>
      <p:ext uri="{BB962C8B-B14F-4D97-AF65-F5344CB8AC3E}">
        <p14:creationId xmlns:p14="http://schemas.microsoft.com/office/powerpoint/2010/main" val="3521163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Det benyttede Noa sig af</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47</a:t>
            </a:fld>
            <a:endParaRPr lang="da-DK"/>
          </a:p>
        </p:txBody>
      </p:sp>
    </p:spTree>
    <p:extLst>
      <p:ext uri="{BB962C8B-B14F-4D97-AF65-F5344CB8AC3E}">
        <p14:creationId xmlns:p14="http://schemas.microsoft.com/office/powerpoint/2010/main" val="4118005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1D09B-D3D2-4546-991D-85F3E66BF3F7}" type="slidenum">
              <a:rPr lang="da-DK"/>
              <a:pPr/>
              <a:t>49</a:t>
            </a:fld>
            <a:endParaRPr lang="da-DK"/>
          </a:p>
        </p:txBody>
      </p:sp>
      <p:sp>
        <p:nvSpPr>
          <p:cNvPr id="753666" name="Rectangle 2"/>
          <p:cNvSpPr>
            <a:spLocks noGrp="1" noRot="1" noChangeAspect="1" noChangeArrowheads="1" noTextEdit="1"/>
          </p:cNvSpPr>
          <p:nvPr>
            <p:ph type="sldImg"/>
          </p:nvPr>
        </p:nvSpPr>
        <p:spPr>
          <a:xfrm>
            <a:off x="685800" y="1143000"/>
            <a:ext cx="5486400" cy="3086100"/>
          </a:xfrm>
          <a:ln/>
        </p:spPr>
      </p:sp>
      <p:sp>
        <p:nvSpPr>
          <p:cNvPr id="75366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2544875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 udbredt misforståelse: at disse 4 nådegaver skulle være noget særligt, som kun ””karismatiske” menigheder havde</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50</a:t>
            </a:fld>
            <a:endParaRPr lang="da-DK"/>
          </a:p>
        </p:txBody>
      </p:sp>
    </p:spTree>
    <p:extLst>
      <p:ext uri="{BB962C8B-B14F-4D97-AF65-F5344CB8AC3E}">
        <p14:creationId xmlns:p14="http://schemas.microsoft.com/office/powerpoint/2010/main" val="251072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Når de nu hverken er et ”sikkert” tegn på Guds Ånd eller beskrives</a:t>
            </a:r>
            <a:r>
              <a:rPr lang="da-DK" baseline="0" dirty="0" smtClean="0"/>
              <a:t> anderledes i Bibelen end alle de andre nådegaver – hvorfor har vi så fx i Danske kirkelige sammenhænge den opfattelse, at ”de vist hører til i frikirkerne”? Svaret er nok delvist kirkehistorisk: da vækkelserne kom (der bl.a. blev til Indre Mission), blev udøvelsen af disse nådegaver noget, der skete i de sammenhænge, der valgte at bryde med folkekirken. Derved blev de til et ”kendetegn på de andre” (der reelt fremstod som fjender i kirkekampen). </a:t>
            </a:r>
          </a:p>
          <a:p>
            <a:r>
              <a:rPr lang="da-DK" baseline="0" dirty="0" smtClean="0"/>
              <a:t>Der er INGEN bibelsk/teologisk grund til at gøre de fire til noget særligt og slet ikke at gøre dem til noget, der ikke hører til i en sund luthersk menighed!</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54</a:t>
            </a:fld>
            <a:endParaRPr lang="da-DK"/>
          </a:p>
        </p:txBody>
      </p:sp>
    </p:spTree>
    <p:extLst>
      <p:ext uri="{BB962C8B-B14F-4D97-AF65-F5344CB8AC3E}">
        <p14:creationId xmlns:p14="http://schemas.microsoft.com/office/powerpoint/2010/main" val="230462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C01E6E-59D3-465A-BE03-216B028B782C}" type="slidenum">
              <a:rPr lang="da-DK"/>
              <a:pPr/>
              <a:t>8</a:t>
            </a:fld>
            <a:endParaRPr lang="da-DK"/>
          </a:p>
        </p:txBody>
      </p:sp>
      <p:sp>
        <p:nvSpPr>
          <p:cNvPr id="132098" name="Rectangle 2"/>
          <p:cNvSpPr>
            <a:spLocks noGrp="1" noRot="1" noChangeAspect="1" noChangeArrowheads="1" noTextEdit="1"/>
          </p:cNvSpPr>
          <p:nvPr>
            <p:ph type="sldImg"/>
          </p:nvPr>
        </p:nvSpPr>
        <p:spPr>
          <a:xfrm>
            <a:off x="685800" y="1143000"/>
            <a:ext cx="5486400" cy="3086100"/>
          </a:xfrm>
          <a:ln/>
        </p:spPr>
      </p:sp>
      <p:sp>
        <p:nvSpPr>
          <p:cNvPr id="132099"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65863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1D09B-D3D2-4546-991D-85F3E66BF3F7}" type="slidenum">
              <a:rPr lang="da-DK"/>
              <a:pPr/>
              <a:t>10</a:t>
            </a:fld>
            <a:endParaRPr lang="da-DK"/>
          </a:p>
        </p:txBody>
      </p:sp>
      <p:sp>
        <p:nvSpPr>
          <p:cNvPr id="753666" name="Rectangle 2"/>
          <p:cNvSpPr>
            <a:spLocks noGrp="1" noRot="1" noChangeAspect="1" noChangeArrowheads="1" noTextEdit="1"/>
          </p:cNvSpPr>
          <p:nvPr>
            <p:ph type="sldImg"/>
          </p:nvPr>
        </p:nvSpPr>
        <p:spPr>
          <a:xfrm>
            <a:off x="685800" y="1143000"/>
            <a:ext cx="5486400" cy="3086100"/>
          </a:xfrm>
          <a:ln/>
        </p:spPr>
      </p:sp>
      <p:sp>
        <p:nvSpPr>
          <p:cNvPr id="75366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77344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793BA3-5019-4EEC-9D3F-02C131734F24}" type="slidenum">
              <a:rPr lang="da-DK"/>
              <a:pPr/>
              <a:t>12</a:t>
            </a:fld>
            <a:endParaRPr lang="da-DK"/>
          </a:p>
        </p:txBody>
      </p:sp>
      <p:sp>
        <p:nvSpPr>
          <p:cNvPr id="149506" name="Rectangle 2"/>
          <p:cNvSpPr>
            <a:spLocks noGrp="1" noRot="1" noChangeAspect="1" noChangeArrowheads="1" noTextEdit="1"/>
          </p:cNvSpPr>
          <p:nvPr>
            <p:ph type="sldImg"/>
          </p:nvPr>
        </p:nvSpPr>
        <p:spPr>
          <a:xfrm>
            <a:off x="685800" y="1143000"/>
            <a:ext cx="5486400" cy="3086100"/>
          </a:xfrm>
          <a:ln/>
        </p:spPr>
      </p:sp>
      <p:sp>
        <p:nvSpPr>
          <p:cNvPr id="149507" name="Rectangle 3"/>
          <p:cNvSpPr>
            <a:spLocks noGrp="1" noChangeArrowheads="1"/>
          </p:cNvSpPr>
          <p:nvPr>
            <p:ph type="body" idx="1"/>
          </p:nvPr>
        </p:nvSpPr>
        <p:spPr/>
        <p:txBody>
          <a:bodyPr/>
          <a:lstStyle/>
          <a:p>
            <a:r>
              <a:rPr lang="da-DK" dirty="0" smtClean="0"/>
              <a:t>Vores ”hjertesager” må altid blive til bøn hos os – nogle gange også et kald til at gå ind i en konkret tjeneste, der</a:t>
            </a:r>
            <a:r>
              <a:rPr lang="da-DK" baseline="0" dirty="0" smtClean="0"/>
              <a:t> gavner det/dem, man i særlig grad har fået kærlighed til/omsorg for.</a:t>
            </a:r>
            <a:endParaRPr lang="da-DK" dirty="0"/>
          </a:p>
        </p:txBody>
      </p:sp>
    </p:spTree>
    <p:extLst>
      <p:ext uri="{BB962C8B-B14F-4D97-AF65-F5344CB8AC3E}">
        <p14:creationId xmlns:p14="http://schemas.microsoft.com/office/powerpoint/2010/main" val="4008200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 hjemmeside</a:t>
            </a:r>
            <a:r>
              <a:rPr lang="da-DK" baseline="0" dirty="0" smtClean="0"/>
              <a:t> med artikler og FAQ om nådegaver</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13</a:t>
            </a:fld>
            <a:endParaRPr lang="da-DK"/>
          </a:p>
        </p:txBody>
      </p:sp>
    </p:spTree>
    <p:extLst>
      <p:ext uri="{BB962C8B-B14F-4D97-AF65-F5344CB8AC3E}">
        <p14:creationId xmlns:p14="http://schemas.microsoft.com/office/powerpoint/2010/main" val="2455695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Sender de modtagne</a:t>
            </a:r>
            <a:r>
              <a:rPr lang="da-DK" baseline="0" dirty="0" smtClean="0"/>
              <a:t> informationer videre til hjernen</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18</a:t>
            </a:fld>
            <a:endParaRPr lang="da-DK"/>
          </a:p>
        </p:txBody>
      </p:sp>
    </p:spTree>
    <p:extLst>
      <p:ext uri="{BB962C8B-B14F-4D97-AF65-F5344CB8AC3E}">
        <p14:creationId xmlns:p14="http://schemas.microsoft.com/office/powerpoint/2010/main" val="3414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ApG</a:t>
            </a:r>
            <a:r>
              <a:rPr lang="da-DK" dirty="0" smtClean="0"/>
              <a:t> 2,37: Når Gud gennem sin Ånd og sit ord præsenterer os for denne fortælling, skulle det gerne ”stikke” os i hjertet: til omvendelse, til tro, til sorg over dem, vi er bange for endnu ikke er i livsforbindelse med Jesus </a:t>
            </a:r>
            <a:r>
              <a:rPr lang="da-DK" dirty="0" err="1" smtClean="0"/>
              <a:t>osv</a:t>
            </a:r>
            <a:r>
              <a:rPr lang="da-DK" dirty="0" smtClean="0"/>
              <a:t> ….</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23</a:t>
            </a:fld>
            <a:endParaRPr lang="da-DK"/>
          </a:p>
        </p:txBody>
      </p:sp>
    </p:spTree>
    <p:extLst>
      <p:ext uri="{BB962C8B-B14F-4D97-AF65-F5344CB8AC3E}">
        <p14:creationId xmlns:p14="http://schemas.microsoft.com/office/powerpoint/2010/main" val="189115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Helligånden gav dem at forkynde om JESUS!</a:t>
            </a:r>
            <a:endParaRPr lang="da-DK" dirty="0"/>
          </a:p>
        </p:txBody>
      </p:sp>
      <p:sp>
        <p:nvSpPr>
          <p:cNvPr id="4" name="Pladsholder til slidenummer 3"/>
          <p:cNvSpPr>
            <a:spLocks noGrp="1"/>
          </p:cNvSpPr>
          <p:nvPr>
            <p:ph type="sldNum" sz="quarter" idx="10"/>
          </p:nvPr>
        </p:nvSpPr>
        <p:spPr/>
        <p:txBody>
          <a:bodyPr/>
          <a:lstStyle/>
          <a:p>
            <a:fld id="{4F35B7A4-7855-47C9-AEFF-867D95DB43EA}" type="slidenum">
              <a:rPr lang="da-DK" smtClean="0"/>
              <a:t>27</a:t>
            </a:fld>
            <a:endParaRPr lang="da-DK"/>
          </a:p>
        </p:txBody>
      </p:sp>
    </p:spTree>
    <p:extLst>
      <p:ext uri="{BB962C8B-B14F-4D97-AF65-F5344CB8AC3E}">
        <p14:creationId xmlns:p14="http://schemas.microsoft.com/office/powerpoint/2010/main" val="4020060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D48CEC1-F628-47D8-89CC-63BD9D32A748}"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335404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48CEC1-F628-47D8-89CC-63BD9D32A748}"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3394823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48CEC1-F628-47D8-89CC-63BD9D32A748}"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267549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D48CEC1-F628-47D8-89CC-63BD9D32A748}"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77795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Rediger typografien i masterens</a:t>
            </a:r>
          </a:p>
        </p:txBody>
      </p:sp>
      <p:sp>
        <p:nvSpPr>
          <p:cNvPr id="4" name="Pladsholder til dato 3"/>
          <p:cNvSpPr>
            <a:spLocks noGrp="1"/>
          </p:cNvSpPr>
          <p:nvPr>
            <p:ph type="dt" sz="half" idx="10"/>
          </p:nvPr>
        </p:nvSpPr>
        <p:spPr/>
        <p:txBody>
          <a:bodyPr/>
          <a:lstStyle/>
          <a:p>
            <a:fld id="{1D48CEC1-F628-47D8-89CC-63BD9D32A748}" type="datetimeFigureOut">
              <a:rPr lang="da-DK" smtClean="0"/>
              <a:t>01-08-2023</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166411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D48CEC1-F628-47D8-89CC-63BD9D32A748}"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417579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D48CEC1-F628-47D8-89CC-63BD9D32A748}" type="datetimeFigureOut">
              <a:rPr lang="da-DK" smtClean="0"/>
              <a:t>01-08-2023</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295554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1D48CEC1-F628-47D8-89CC-63BD9D32A748}" type="datetimeFigureOut">
              <a:rPr lang="da-DK" smtClean="0"/>
              <a:t>01-08-2023</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2154672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D48CEC1-F628-47D8-89CC-63BD9D32A748}" type="datetimeFigureOut">
              <a:rPr lang="da-DK" smtClean="0"/>
              <a:t>01-08-2023</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126162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1D48CEC1-F628-47D8-89CC-63BD9D32A748}"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402461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Rediger typografien i masterens</a:t>
            </a:r>
          </a:p>
        </p:txBody>
      </p:sp>
      <p:sp>
        <p:nvSpPr>
          <p:cNvPr id="5" name="Pladsholder til dato 4"/>
          <p:cNvSpPr>
            <a:spLocks noGrp="1"/>
          </p:cNvSpPr>
          <p:nvPr>
            <p:ph type="dt" sz="half" idx="10"/>
          </p:nvPr>
        </p:nvSpPr>
        <p:spPr/>
        <p:txBody>
          <a:bodyPr/>
          <a:lstStyle/>
          <a:p>
            <a:fld id="{1D48CEC1-F628-47D8-89CC-63BD9D32A748}" type="datetimeFigureOut">
              <a:rPr lang="da-DK" smtClean="0"/>
              <a:t>01-08-2023</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A2A45285-AD80-425B-8911-E445BCF6BF8D}" type="slidenum">
              <a:rPr lang="da-DK" smtClean="0"/>
              <a:t>‹nr.›</a:t>
            </a:fld>
            <a:endParaRPr lang="da-DK"/>
          </a:p>
        </p:txBody>
      </p:sp>
    </p:spTree>
    <p:extLst>
      <p:ext uri="{BB962C8B-B14F-4D97-AF65-F5344CB8AC3E}">
        <p14:creationId xmlns:p14="http://schemas.microsoft.com/office/powerpoint/2010/main" val="232338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Rediger typografien i masterens</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8CEC1-F628-47D8-89CC-63BD9D32A748}" type="datetimeFigureOut">
              <a:rPr lang="da-DK" smtClean="0"/>
              <a:t>01-08-2023</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45285-AD80-425B-8911-E445BCF6BF8D}" type="slidenum">
              <a:rPr lang="da-DK" smtClean="0"/>
              <a:t>‹nr.›</a:t>
            </a:fld>
            <a:endParaRPr lang="da-DK"/>
          </a:p>
        </p:txBody>
      </p:sp>
    </p:spTree>
    <p:extLst>
      <p:ext uri="{BB962C8B-B14F-4D97-AF65-F5344CB8AC3E}">
        <p14:creationId xmlns:p14="http://schemas.microsoft.com/office/powerpoint/2010/main" val="194692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556953" y="640080"/>
            <a:ext cx="11238807" cy="5078313"/>
          </a:xfrm>
          <a:prstGeom prst="rect">
            <a:avLst/>
          </a:prstGeom>
          <a:noFill/>
        </p:spPr>
        <p:txBody>
          <a:bodyPr wrap="square" rtlCol="0">
            <a:spAutoFit/>
          </a:bodyPr>
          <a:lstStyle/>
          <a:p>
            <a:r>
              <a:rPr lang="da-DK" b="1" dirty="0"/>
              <a:t>Tema 2023: Helligånden</a:t>
            </a:r>
            <a:endParaRPr lang="da-DK" dirty="0"/>
          </a:p>
          <a:p>
            <a:r>
              <a:rPr lang="da-DK" dirty="0"/>
              <a:t>Vi ved og tror, at Gud er én Gud og samtidig et kærlighedens fællesskab af tre personer: Far, Søn og Ånd. I årets temaundervisning vil vi sætte fokus på Ånden.</a:t>
            </a:r>
          </a:p>
          <a:p>
            <a:r>
              <a:rPr lang="da-DK" b="1" dirty="0"/>
              <a:t>Lektion 1: Helligånden som livgiver</a:t>
            </a:r>
            <a:endParaRPr lang="da-DK" dirty="0"/>
          </a:p>
          <a:p>
            <a:r>
              <a:rPr lang="da-DK" dirty="0"/>
              <a:t>Som den </a:t>
            </a:r>
            <a:r>
              <a:rPr lang="da-DK" dirty="0" err="1"/>
              <a:t>Nikænske</a:t>
            </a:r>
            <a:r>
              <a:rPr lang="da-DK" dirty="0"/>
              <a:t> trosbekendelse (se Salmebogen) siger, er Helligånden ham, der levendegør. Samler vi Bibelens omfattende beskrivelse af Helligånden sammen, bliver titlen ”Livgiver” helt oplagt. Han er nemlig ham, der giver og opretholder både det fysiske liv og det åndelige liv. Vi skal se på begge disse livsvigtige funktioner og se Guds forunderlige kærlighed og styrke i dem.</a:t>
            </a:r>
          </a:p>
          <a:p>
            <a:r>
              <a:rPr lang="da-DK" b="1" dirty="0"/>
              <a:t>Lektion 2: Helligånden som arbejdsgiver</a:t>
            </a:r>
            <a:endParaRPr lang="da-DK" dirty="0"/>
          </a:p>
          <a:p>
            <a:r>
              <a:rPr lang="da-DK" dirty="0"/>
              <a:t>Ny Testamente beskriver de kristne fællesskaber som det fysiske legeme, Jesus Kristus nu har på jorden. Vi er hans hænder og fødder og mund osv. For at kunne være ”Kristus for andre” – så godt som det nu kan lade sig gøre – må vi udrustes af Gud selv. Helligånden er ham, der giver os dette arbejde og udruster og vejleder os i det. Han gør det ved at give os naturgaver, nådegaver og hjertesager og ved at lade os bære ”Åndens frugt”. Alt dette gør, at vi som fællesskab har de evner og den kærlighed, der skal til, for at kunne være ”Kristus for andre</a:t>
            </a:r>
            <a:r>
              <a:rPr lang="da-DK" dirty="0" smtClean="0"/>
              <a:t>”.</a:t>
            </a:r>
          </a:p>
          <a:p>
            <a:endParaRPr lang="da-DK" dirty="0"/>
          </a:p>
          <a:p>
            <a:r>
              <a:rPr lang="da-DK" b="1" dirty="0" smtClean="0">
                <a:solidFill>
                  <a:srgbClr val="FF0000"/>
                </a:solidFill>
                <a:latin typeface="Arial Black" panose="020B0A04020102020204" pitchFamily="34" charset="0"/>
              </a:rPr>
              <a:t>Disse slides må du bruge, hvis du vil – både i </a:t>
            </a:r>
            <a:r>
              <a:rPr lang="da-DK" b="1" dirty="0" err="1" smtClean="0">
                <a:solidFill>
                  <a:srgbClr val="FF0000"/>
                </a:solidFill>
                <a:latin typeface="Arial Black" panose="020B0A04020102020204" pitchFamily="34" charset="0"/>
              </a:rPr>
              <a:t>TEMAundervisningen</a:t>
            </a:r>
            <a:r>
              <a:rPr lang="da-DK" b="1" dirty="0" smtClean="0">
                <a:solidFill>
                  <a:srgbClr val="FF0000"/>
                </a:solidFill>
                <a:latin typeface="Arial Black" panose="020B0A04020102020204" pitchFamily="34" charset="0"/>
              </a:rPr>
              <a:t> og i øvrigt. Du må også gerne ændre i dem, hvis du tænker, du har brug for det</a:t>
            </a:r>
          </a:p>
          <a:p>
            <a:r>
              <a:rPr lang="da-DK" b="1" dirty="0" smtClean="0">
                <a:solidFill>
                  <a:srgbClr val="FF0000"/>
                </a:solidFill>
                <a:latin typeface="Arial Black" panose="020B0A04020102020204" pitchFamily="34" charset="0"/>
              </a:rPr>
              <a:t>Mine tanker står i noterne til hvert slide</a:t>
            </a:r>
            <a:endParaRPr lang="da-DK"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1810177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Grp="1" noChangeArrowheads="1"/>
          </p:cNvSpPr>
          <p:nvPr>
            <p:ph idx="1"/>
          </p:nvPr>
        </p:nvSpPr>
        <p:spPr>
          <a:xfrm>
            <a:off x="474786" y="428381"/>
            <a:ext cx="10902460" cy="4114800"/>
          </a:xfrm>
        </p:spPr>
        <p:txBody>
          <a:bodyPr>
            <a:normAutofit fontScale="77500" lnSpcReduction="20000"/>
          </a:bodyPr>
          <a:lstStyle/>
          <a:p>
            <a:pPr>
              <a:buFontTx/>
              <a:buNone/>
            </a:pPr>
            <a:r>
              <a:rPr lang="da-DK" sz="4400" b="1" dirty="0"/>
              <a:t>Nådegave: </a:t>
            </a:r>
            <a:r>
              <a:rPr lang="da-DK" sz="4400" b="1" dirty="0" err="1">
                <a:solidFill>
                  <a:srgbClr val="CC0000"/>
                </a:solidFill>
              </a:rPr>
              <a:t>karis</a:t>
            </a:r>
            <a:r>
              <a:rPr lang="da-DK" sz="4400" b="1" dirty="0" err="1"/>
              <a:t>-ma</a:t>
            </a:r>
            <a:r>
              <a:rPr lang="da-DK" sz="4400" b="1" dirty="0"/>
              <a:t> = noget af </a:t>
            </a:r>
            <a:r>
              <a:rPr lang="da-DK" sz="4400" b="1" dirty="0">
                <a:solidFill>
                  <a:srgbClr val="CC0000"/>
                </a:solidFill>
              </a:rPr>
              <a:t>nåde</a:t>
            </a:r>
          </a:p>
          <a:p>
            <a:pPr>
              <a:buFontTx/>
              <a:buNone/>
            </a:pPr>
            <a:endParaRPr lang="da-DK" sz="4400" b="1" dirty="0">
              <a:solidFill>
                <a:srgbClr val="CC0000"/>
              </a:solidFill>
            </a:endParaRPr>
          </a:p>
          <a:p>
            <a:pPr>
              <a:buFontTx/>
              <a:buNone/>
            </a:pPr>
            <a:r>
              <a:rPr lang="da-DK" sz="4400" b="1" i="1" dirty="0">
                <a:solidFill>
                  <a:srgbClr val="000099"/>
                </a:solidFill>
              </a:rPr>
              <a:t>Hele Guds </a:t>
            </a:r>
            <a:r>
              <a:rPr lang="da-DK" sz="4400" b="1" i="1" dirty="0">
                <a:solidFill>
                  <a:srgbClr val="CC0000"/>
                </a:solidFill>
              </a:rPr>
              <a:t>nåde</a:t>
            </a:r>
            <a:r>
              <a:rPr lang="da-DK" sz="4400" b="1" i="1" dirty="0">
                <a:solidFill>
                  <a:srgbClr val="000099"/>
                </a:solidFill>
              </a:rPr>
              <a:t>: Rom 6,23 …</a:t>
            </a:r>
          </a:p>
          <a:p>
            <a:pPr>
              <a:buFontTx/>
              <a:buNone/>
            </a:pPr>
            <a:r>
              <a:rPr lang="da-DK" sz="4400" b="1" i="1" dirty="0">
                <a:solidFill>
                  <a:srgbClr val="CC0000"/>
                </a:solidFill>
              </a:rPr>
              <a:t>Nåde</a:t>
            </a:r>
            <a:r>
              <a:rPr lang="da-DK" sz="4400" b="1" i="1" dirty="0">
                <a:solidFill>
                  <a:srgbClr val="006600"/>
                </a:solidFill>
              </a:rPr>
              <a:t>gave</a:t>
            </a:r>
            <a:r>
              <a:rPr lang="da-DK" sz="4400" b="1" i="1" dirty="0">
                <a:solidFill>
                  <a:srgbClr val="000099"/>
                </a:solidFill>
              </a:rPr>
              <a:t>: Rom 12,6….</a:t>
            </a:r>
          </a:p>
          <a:p>
            <a:pPr>
              <a:buFontTx/>
              <a:buNone/>
            </a:pPr>
            <a:endParaRPr lang="da-DK" sz="4400" b="1" i="1" dirty="0">
              <a:solidFill>
                <a:srgbClr val="000099"/>
              </a:solidFill>
            </a:endParaRPr>
          </a:p>
          <a:p>
            <a:pPr>
              <a:buFontTx/>
              <a:buNone/>
            </a:pPr>
            <a:r>
              <a:rPr lang="da-DK" sz="4400" b="1" i="1" dirty="0"/>
              <a:t>En nådegave er den </a:t>
            </a:r>
            <a:r>
              <a:rPr lang="da-DK" sz="4400" b="1" i="1" dirty="0">
                <a:solidFill>
                  <a:srgbClr val="CC0000"/>
                </a:solidFill>
              </a:rPr>
              <a:t>udrustning</a:t>
            </a:r>
          </a:p>
          <a:p>
            <a:pPr>
              <a:buFontTx/>
              <a:buNone/>
            </a:pPr>
            <a:r>
              <a:rPr lang="da-DK" sz="4400" b="1" i="1" dirty="0"/>
              <a:t>Gud giver til en bestemt </a:t>
            </a:r>
            <a:r>
              <a:rPr lang="da-DK" sz="4400" b="1" i="1" dirty="0">
                <a:solidFill>
                  <a:srgbClr val="CC0000"/>
                </a:solidFill>
              </a:rPr>
              <a:t>tjeneste </a:t>
            </a:r>
          </a:p>
          <a:p>
            <a:pPr>
              <a:buFontTx/>
              <a:buNone/>
            </a:pPr>
            <a:r>
              <a:rPr lang="da-DK" sz="4400" b="1" i="1" dirty="0"/>
              <a:t>- en </a:t>
            </a:r>
            <a:r>
              <a:rPr lang="da-DK" sz="4400" b="1" i="1" dirty="0">
                <a:solidFill>
                  <a:srgbClr val="000099"/>
                </a:solidFill>
              </a:rPr>
              <a:t>hovedtjeneste</a:t>
            </a:r>
            <a:r>
              <a:rPr lang="da-DK" sz="4400" b="1" i="1" dirty="0"/>
              <a:t> i </a:t>
            </a:r>
            <a:r>
              <a:rPr lang="da-DK" sz="4400" b="1" i="1" dirty="0">
                <a:solidFill>
                  <a:srgbClr val="006600"/>
                </a:solidFill>
              </a:rPr>
              <a:t>menigheden</a:t>
            </a:r>
            <a:endParaRPr lang="da-DK" sz="4400" b="1" i="1" dirty="0">
              <a:solidFill>
                <a:srgbClr val="CC0000"/>
              </a:solidFill>
            </a:endParaRPr>
          </a:p>
          <a:p>
            <a:pPr>
              <a:buFontTx/>
              <a:buNone/>
            </a:pPr>
            <a:endParaRPr lang="da-DK" b="1" i="1" dirty="0">
              <a:solidFill>
                <a:srgbClr val="CC0000"/>
              </a:solidFill>
            </a:endParaRPr>
          </a:p>
          <a:p>
            <a:endParaRPr lang="da-DK" b="1" i="1" dirty="0">
              <a:solidFill>
                <a:srgbClr val="000099"/>
              </a:solidFill>
            </a:endParaRPr>
          </a:p>
        </p:txBody>
      </p:sp>
    </p:spTree>
    <p:extLst>
      <p:ext uri="{BB962C8B-B14F-4D97-AF65-F5344CB8AC3E}">
        <p14:creationId xmlns:p14="http://schemas.microsoft.com/office/powerpoint/2010/main" val="1675819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5587"/>
          </a:xfrm>
          <a:prstGeom prst="rect">
            <a:avLst/>
          </a:prstGeom>
        </p:spPr>
      </p:pic>
    </p:spTree>
    <p:extLst>
      <p:ext uri="{BB962C8B-B14F-4D97-AF65-F5344CB8AC3E}">
        <p14:creationId xmlns:p14="http://schemas.microsoft.com/office/powerpoint/2010/main" val="2460587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4" name="Picture 8" descr="ngvilluSTOREh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089" y="3652489"/>
            <a:ext cx="3887787" cy="2913062"/>
          </a:xfrm>
          <a:prstGeom prst="rect">
            <a:avLst/>
          </a:prstGeom>
          <a:noFill/>
          <a:extLst>
            <a:ext uri="{909E8E84-426E-40DD-AFC4-6F175D3DCCD1}">
              <a14:hiddenFill xmlns:a14="http://schemas.microsoft.com/office/drawing/2010/main">
                <a:solidFill>
                  <a:srgbClr val="FFFFFF"/>
                </a:solidFill>
              </a14:hiddenFill>
            </a:ext>
          </a:extLst>
        </p:spPr>
      </p:pic>
      <p:sp>
        <p:nvSpPr>
          <p:cNvPr id="106499" name="Text Box 3"/>
          <p:cNvSpPr txBox="1">
            <a:spLocks noChangeArrowheads="1"/>
          </p:cNvSpPr>
          <p:nvPr/>
        </p:nvSpPr>
        <p:spPr bwMode="auto">
          <a:xfrm>
            <a:off x="640829" y="481971"/>
            <a:ext cx="709681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Hvad er din hjertesag?</a:t>
            </a:r>
          </a:p>
        </p:txBody>
      </p:sp>
      <p:sp>
        <p:nvSpPr>
          <p:cNvPr id="106500" name="Text Box 4"/>
          <p:cNvSpPr txBox="1">
            <a:spLocks noChangeArrowheads="1"/>
          </p:cNvSpPr>
          <p:nvPr/>
        </p:nvSpPr>
        <p:spPr bwMode="auto">
          <a:xfrm>
            <a:off x="640829" y="1473530"/>
            <a:ext cx="70150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Hvad brænder du for ?</a:t>
            </a:r>
          </a:p>
        </p:txBody>
      </p:sp>
      <p:sp>
        <p:nvSpPr>
          <p:cNvPr id="106501" name="Text Box 5"/>
          <p:cNvSpPr txBox="1">
            <a:spLocks noChangeArrowheads="1"/>
          </p:cNvSpPr>
          <p:nvPr/>
        </p:nvSpPr>
        <p:spPr bwMode="auto">
          <a:xfrm>
            <a:off x="663315" y="2319781"/>
            <a:ext cx="927048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400" dirty="0">
                <a:solidFill>
                  <a:srgbClr val="FF0000"/>
                </a:solidFill>
                <a:latin typeface="Showcard Gothic" panose="04020904020102020604" pitchFamily="82" charset="0"/>
              </a:rPr>
              <a:t>Hvem trænger især til hjælp ?</a:t>
            </a:r>
          </a:p>
        </p:txBody>
      </p:sp>
      <p:sp>
        <p:nvSpPr>
          <p:cNvPr id="106502" name="Text Box 6"/>
          <p:cNvSpPr txBox="1">
            <a:spLocks noChangeArrowheads="1"/>
          </p:cNvSpPr>
          <p:nvPr/>
        </p:nvSpPr>
        <p:spPr bwMode="auto">
          <a:xfrm>
            <a:off x="876816" y="3721445"/>
            <a:ext cx="1860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5400" dirty="0">
                <a:solidFill>
                  <a:srgbClr val="800080"/>
                </a:solidFill>
                <a:latin typeface="Arial Black" panose="020B0A04020102020204" pitchFamily="34" charset="0"/>
              </a:rPr>
              <a:t>BØN</a:t>
            </a:r>
          </a:p>
        </p:txBody>
      </p:sp>
      <p:sp>
        <p:nvSpPr>
          <p:cNvPr id="106503" name="Text Box 7"/>
          <p:cNvSpPr txBox="1">
            <a:spLocks noChangeArrowheads="1"/>
          </p:cNvSpPr>
          <p:nvPr/>
        </p:nvSpPr>
        <p:spPr bwMode="auto">
          <a:xfrm>
            <a:off x="7321874" y="3533458"/>
            <a:ext cx="4184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5400" dirty="0">
                <a:solidFill>
                  <a:srgbClr val="800080"/>
                </a:solidFill>
                <a:latin typeface="Arial Black" panose="020B0A04020102020204" pitchFamily="34" charset="0"/>
              </a:rPr>
              <a:t>TJENESTE</a:t>
            </a:r>
          </a:p>
        </p:txBody>
      </p:sp>
      <p:pic>
        <p:nvPicPr>
          <p:cNvPr id="2" name="Billede 1"/>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774537" y="136793"/>
            <a:ext cx="3922458" cy="2106177"/>
          </a:xfrm>
          <a:prstGeom prst="rect">
            <a:avLst/>
          </a:prstGeom>
        </p:spPr>
      </p:pic>
    </p:spTree>
    <p:extLst>
      <p:ext uri="{BB962C8B-B14F-4D97-AF65-F5344CB8AC3E}">
        <p14:creationId xmlns:p14="http://schemas.microsoft.com/office/powerpoint/2010/main" val="123825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69" y="693982"/>
            <a:ext cx="10496261" cy="5596274"/>
          </a:xfrm>
          <a:prstGeom prst="rect">
            <a:avLst/>
          </a:prstGeom>
        </p:spPr>
      </p:pic>
    </p:spTree>
    <p:extLst>
      <p:ext uri="{BB962C8B-B14F-4D97-AF65-F5344CB8AC3E}">
        <p14:creationId xmlns:p14="http://schemas.microsoft.com/office/powerpoint/2010/main" val="1212840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462579" y="828339"/>
            <a:ext cx="11112649" cy="1446550"/>
          </a:xfrm>
          <a:prstGeom prst="rect">
            <a:avLst/>
          </a:prstGeom>
          <a:noFill/>
        </p:spPr>
        <p:txBody>
          <a:bodyPr wrap="square" rtlCol="0">
            <a:spAutoFit/>
          </a:bodyPr>
          <a:lstStyle/>
          <a:p>
            <a:pPr algn="ctr"/>
            <a:r>
              <a:rPr lang="da-DK" sz="4400" b="1" dirty="0" smtClean="0"/>
              <a:t>Forskellige aspekter </a:t>
            </a:r>
          </a:p>
          <a:p>
            <a:pPr algn="ctr"/>
            <a:r>
              <a:rPr lang="da-DK" sz="4400" b="1" dirty="0" smtClean="0"/>
              <a:t>– kan bruges i begge lektioner</a:t>
            </a:r>
            <a:endParaRPr lang="da-DK" sz="4400" b="1" dirty="0"/>
          </a:p>
        </p:txBody>
      </p:sp>
    </p:spTree>
    <p:extLst>
      <p:ext uri="{BB962C8B-B14F-4D97-AF65-F5344CB8AC3E}">
        <p14:creationId xmlns:p14="http://schemas.microsoft.com/office/powerpoint/2010/main" val="2494277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556953" y="640080"/>
            <a:ext cx="11238807" cy="5078313"/>
          </a:xfrm>
          <a:prstGeom prst="rect">
            <a:avLst/>
          </a:prstGeom>
          <a:noFill/>
        </p:spPr>
        <p:txBody>
          <a:bodyPr wrap="square" rtlCol="0">
            <a:spAutoFit/>
          </a:bodyPr>
          <a:lstStyle/>
          <a:p>
            <a:r>
              <a:rPr lang="da-DK" b="1" dirty="0"/>
              <a:t>Tema 2023: Helligånden</a:t>
            </a:r>
            <a:endParaRPr lang="da-DK" dirty="0"/>
          </a:p>
          <a:p>
            <a:r>
              <a:rPr lang="da-DK" dirty="0"/>
              <a:t>Vi ved og tror, at Gud er én Gud og samtidig et kærlighedens fællesskab af tre personer: Far, Søn og Ånd. I årets temaundervisning vil vi sætte fokus på Ånden.</a:t>
            </a:r>
          </a:p>
          <a:p>
            <a:r>
              <a:rPr lang="da-DK" b="1" dirty="0"/>
              <a:t>Lektion 1: Helligånden som livgiver</a:t>
            </a:r>
            <a:endParaRPr lang="da-DK" dirty="0"/>
          </a:p>
          <a:p>
            <a:r>
              <a:rPr lang="da-DK" dirty="0"/>
              <a:t>Som den </a:t>
            </a:r>
            <a:r>
              <a:rPr lang="da-DK" dirty="0" err="1"/>
              <a:t>Nikænske</a:t>
            </a:r>
            <a:r>
              <a:rPr lang="da-DK" dirty="0"/>
              <a:t> trosbekendelse (se Salmebogen) siger, er Helligånden ham, der levendegør. Samler vi Bibelens omfattende beskrivelse af Helligånden sammen, bliver titlen ”Livgiver” helt oplagt. Han er nemlig ham, der giver og opretholder både det fysiske liv og det åndelige liv. Vi skal se på begge disse livsvigtige funktioner og se Guds forunderlige kærlighed og styrke i dem.</a:t>
            </a:r>
          </a:p>
          <a:p>
            <a:r>
              <a:rPr lang="da-DK" b="1" dirty="0"/>
              <a:t>Lektion 2: Helligånden som arbejdsgiver</a:t>
            </a:r>
            <a:endParaRPr lang="da-DK" dirty="0"/>
          </a:p>
          <a:p>
            <a:r>
              <a:rPr lang="da-DK" dirty="0"/>
              <a:t>Ny Testamente beskriver de kristne fællesskaber som det fysiske legeme, Jesus Kristus nu har på jorden. Vi er hans hænder og fødder og mund osv. For at kunne være ”Kristus for andre” – så godt som det nu kan lade sig gøre – må vi udrustes af Gud selv. Helligånden er ham, der giver os dette arbejde og udruster og vejleder os i det. Han gør det ved at give os naturgaver, nådegaver og hjertesager og ved at lade os bære ”Åndens frugt”. Alt dette gør, at vi som fællesskab har de evner og den kærlighed, der skal til, for at kunne være ”Kristus for andre</a:t>
            </a:r>
            <a:r>
              <a:rPr lang="da-DK" dirty="0" smtClean="0"/>
              <a:t>”.</a:t>
            </a:r>
          </a:p>
          <a:p>
            <a:endParaRPr lang="da-DK" dirty="0"/>
          </a:p>
          <a:p>
            <a:r>
              <a:rPr lang="da-DK" b="1" dirty="0" smtClean="0">
                <a:solidFill>
                  <a:srgbClr val="FF0000"/>
                </a:solidFill>
                <a:latin typeface="Arial Black" panose="020B0A04020102020204" pitchFamily="34" charset="0"/>
              </a:rPr>
              <a:t>Disse slides må du bruge, hvis du vil – både i </a:t>
            </a:r>
            <a:r>
              <a:rPr lang="da-DK" b="1" dirty="0" err="1" smtClean="0">
                <a:solidFill>
                  <a:srgbClr val="FF0000"/>
                </a:solidFill>
                <a:latin typeface="Arial Black" panose="020B0A04020102020204" pitchFamily="34" charset="0"/>
              </a:rPr>
              <a:t>TEMAundervisningen</a:t>
            </a:r>
            <a:r>
              <a:rPr lang="da-DK" b="1" dirty="0" smtClean="0">
                <a:solidFill>
                  <a:srgbClr val="FF0000"/>
                </a:solidFill>
                <a:latin typeface="Arial Black" panose="020B0A04020102020204" pitchFamily="34" charset="0"/>
              </a:rPr>
              <a:t> og i øvrigt. Du må også gerne ændre i dem, hvis du tænker, du har brug for det</a:t>
            </a:r>
          </a:p>
          <a:p>
            <a:r>
              <a:rPr lang="da-DK" b="1" dirty="0" smtClean="0">
                <a:solidFill>
                  <a:srgbClr val="FF0000"/>
                </a:solidFill>
                <a:latin typeface="Arial Black" panose="020B0A04020102020204" pitchFamily="34" charset="0"/>
              </a:rPr>
              <a:t>Mine tanker står i noterne til hvert slide</a:t>
            </a:r>
            <a:endParaRPr lang="da-DK"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949220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344245" y="785308"/>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17960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5423" cy="6858000"/>
          </a:xfrm>
          <a:prstGeom prst="rect">
            <a:avLst/>
          </a:prstGeom>
        </p:spPr>
      </p:pic>
    </p:spTree>
    <p:extLst>
      <p:ext uri="{BB962C8B-B14F-4D97-AF65-F5344CB8AC3E}">
        <p14:creationId xmlns:p14="http://schemas.microsoft.com/office/powerpoint/2010/main" val="11312453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85423" cy="6858000"/>
          </a:xfrm>
          <a:prstGeom prst="rect">
            <a:avLst/>
          </a:prstGeom>
        </p:spPr>
      </p:pic>
    </p:spTree>
    <p:extLst>
      <p:ext uri="{BB962C8B-B14F-4D97-AF65-F5344CB8AC3E}">
        <p14:creationId xmlns:p14="http://schemas.microsoft.com/office/powerpoint/2010/main" val="1057633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95" cy="6858000"/>
          </a:xfrm>
          <a:prstGeom prst="rect">
            <a:avLst/>
          </a:prstGeom>
        </p:spPr>
      </p:pic>
    </p:spTree>
    <p:extLst>
      <p:ext uri="{BB962C8B-B14F-4D97-AF65-F5344CB8AC3E}">
        <p14:creationId xmlns:p14="http://schemas.microsoft.com/office/powerpoint/2010/main" val="2929061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320077" cy="6938682"/>
          </a:xfrm>
          <a:prstGeom prst="rect">
            <a:avLst/>
          </a:prstGeom>
        </p:spPr>
      </p:pic>
    </p:spTree>
    <p:extLst>
      <p:ext uri="{BB962C8B-B14F-4D97-AF65-F5344CB8AC3E}">
        <p14:creationId xmlns:p14="http://schemas.microsoft.com/office/powerpoint/2010/main" val="290070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303585" cy="6924502"/>
          </a:xfrm>
          <a:prstGeom prst="rect">
            <a:avLst/>
          </a:prstGeom>
        </p:spPr>
      </p:pic>
    </p:spTree>
    <p:extLst>
      <p:ext uri="{BB962C8B-B14F-4D97-AF65-F5344CB8AC3E}">
        <p14:creationId xmlns:p14="http://schemas.microsoft.com/office/powerpoint/2010/main" val="1041896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95" cy="6858000"/>
          </a:xfrm>
          <a:prstGeom prst="rect">
            <a:avLst/>
          </a:prstGeom>
        </p:spPr>
      </p:pic>
    </p:spTree>
    <p:extLst>
      <p:ext uri="{BB962C8B-B14F-4D97-AF65-F5344CB8AC3E}">
        <p14:creationId xmlns:p14="http://schemas.microsoft.com/office/powerpoint/2010/main" val="2013885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290456" y="1420010"/>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43594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372" y="443573"/>
            <a:ext cx="10988111" cy="5623739"/>
          </a:xfrm>
          <a:prstGeom prst="rect">
            <a:avLst/>
          </a:prstGeom>
        </p:spPr>
      </p:pic>
    </p:spTree>
    <p:extLst>
      <p:ext uri="{BB962C8B-B14F-4D97-AF65-F5344CB8AC3E}">
        <p14:creationId xmlns:p14="http://schemas.microsoft.com/office/powerpoint/2010/main" val="444477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290457" y="2183802"/>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366143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Rektangel 2"/>
          <p:cNvSpPr/>
          <p:nvPr/>
        </p:nvSpPr>
        <p:spPr>
          <a:xfrm>
            <a:off x="2451252" y="300335"/>
            <a:ext cx="7289495" cy="1754326"/>
          </a:xfrm>
          <a:prstGeom prst="rect">
            <a:avLst/>
          </a:prstGeom>
          <a:solidFill>
            <a:srgbClr val="002060"/>
          </a:solidFill>
        </p:spPr>
        <p:txBody>
          <a:bodyPr wrap="none" lIns="91440" tIns="45720" rIns="91440" bIns="45720">
            <a:spAutoFit/>
          </a:bodyPr>
          <a:lstStyle/>
          <a:p>
            <a:pPr algn="ctr"/>
            <a:r>
              <a:rPr lang="da-DK"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Vind er en bevægelse</a:t>
            </a:r>
          </a:p>
          <a:p>
            <a:pPr algn="ctr"/>
            <a:r>
              <a:rPr lang="da-DK"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t>
            </a:r>
            <a:r>
              <a:rPr lang="da-DK"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ed en vældig kraft</a:t>
            </a:r>
            <a:endParaRPr lang="da-DK"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50424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862" y="139584"/>
            <a:ext cx="9117447" cy="6718416"/>
          </a:xfrm>
          <a:prstGeom prst="rect">
            <a:avLst/>
          </a:prstGeom>
        </p:spPr>
      </p:pic>
      <p:sp>
        <p:nvSpPr>
          <p:cNvPr id="4" name="Rektangel 3"/>
          <p:cNvSpPr/>
          <p:nvPr/>
        </p:nvSpPr>
        <p:spPr>
          <a:xfrm rot="16200000">
            <a:off x="-2248768" y="3037126"/>
            <a:ext cx="6340197" cy="923330"/>
          </a:xfrm>
          <a:prstGeom prst="rect">
            <a:avLst/>
          </a:prstGeom>
          <a:noFill/>
        </p:spPr>
        <p:txBody>
          <a:bodyPr wrap="none" lIns="91440" tIns="45720" rIns="91440" bIns="45720">
            <a:spAutoFit/>
          </a:bodyPr>
          <a:lstStyle/>
          <a:p>
            <a:pPr algn="ctr"/>
            <a:r>
              <a:rPr lang="da-DK" sz="5400" b="1" cap="none" spc="0" dirty="0" smtClean="0">
                <a:ln w="22225">
                  <a:solidFill>
                    <a:schemeClr val="accent2"/>
                  </a:solidFill>
                  <a:prstDash val="solid"/>
                </a:ln>
                <a:solidFill>
                  <a:schemeClr val="accent2">
                    <a:lumMod val="40000"/>
                    <a:lumOff val="60000"/>
                  </a:schemeClr>
                </a:solidFill>
                <a:effectLst/>
              </a:rPr>
              <a:t>Pinsen: </a:t>
            </a:r>
            <a:r>
              <a:rPr lang="da-DK" sz="5400" b="1" cap="none" spc="0" dirty="0" smtClean="0">
                <a:ln w="22225">
                  <a:solidFill>
                    <a:schemeClr val="accent2"/>
                  </a:solidFill>
                  <a:prstDash val="solid"/>
                </a:ln>
                <a:solidFill>
                  <a:srgbClr val="FF0000"/>
                </a:solidFill>
                <a:effectLst/>
              </a:rPr>
              <a:t>ild</a:t>
            </a:r>
            <a:r>
              <a:rPr lang="da-DK" sz="5400" b="1" cap="none" spc="0" dirty="0" smtClean="0">
                <a:ln w="22225">
                  <a:solidFill>
                    <a:schemeClr val="accent2"/>
                  </a:solidFill>
                  <a:prstDash val="solid"/>
                </a:ln>
                <a:solidFill>
                  <a:schemeClr val="accent2">
                    <a:lumMod val="40000"/>
                    <a:lumOff val="60000"/>
                  </a:schemeClr>
                </a:solidFill>
                <a:effectLst/>
              </a:rPr>
              <a:t> og </a:t>
            </a:r>
            <a:r>
              <a:rPr lang="da-DK" sz="5400" b="1" cap="none" spc="0" dirty="0" smtClean="0">
                <a:ln w="22225">
                  <a:solidFill>
                    <a:schemeClr val="accent2"/>
                  </a:solidFill>
                  <a:prstDash val="solid"/>
                </a:ln>
                <a:solidFill>
                  <a:srgbClr val="0070C0"/>
                </a:solidFill>
                <a:effectLst/>
              </a:rPr>
              <a:t>vind</a:t>
            </a:r>
            <a:endParaRPr lang="da-DK" sz="5400" b="1" cap="none" spc="0" dirty="0">
              <a:ln w="22225">
                <a:solidFill>
                  <a:schemeClr val="accent2"/>
                </a:solidFill>
                <a:prstDash val="solid"/>
              </a:ln>
              <a:solidFill>
                <a:srgbClr val="0070C0"/>
              </a:solidFill>
              <a:effectLst/>
            </a:endParaRPr>
          </a:p>
        </p:txBody>
      </p:sp>
      <p:sp>
        <p:nvSpPr>
          <p:cNvPr id="5" name="Tekstfelt 4"/>
          <p:cNvSpPr txBox="1"/>
          <p:nvPr/>
        </p:nvSpPr>
        <p:spPr>
          <a:xfrm rot="16200000">
            <a:off x="8258203" y="2821682"/>
            <a:ext cx="6534161" cy="1354217"/>
          </a:xfrm>
          <a:prstGeom prst="rect">
            <a:avLst/>
          </a:prstGeom>
          <a:noFill/>
        </p:spPr>
        <p:txBody>
          <a:bodyPr wrap="none" rtlCol="0">
            <a:spAutoFit/>
          </a:bodyPr>
          <a:lstStyle/>
          <a:p>
            <a:pPr algn="ctr"/>
            <a:r>
              <a:rPr lang="da-DK" sz="3200" b="1" dirty="0">
                <a:latin typeface="Arial" panose="020B0604020202020204" pitchFamily="34" charset="0"/>
                <a:cs typeface="Arial" panose="020B0604020202020204" pitchFamily="34" charset="0"/>
              </a:rPr>
              <a:t>Han skal døbe jer med </a:t>
            </a:r>
            <a:endParaRPr lang="da-DK" sz="3200" b="1" dirty="0" smtClean="0">
              <a:latin typeface="Arial" panose="020B0604020202020204" pitchFamily="34" charset="0"/>
              <a:cs typeface="Arial" panose="020B0604020202020204" pitchFamily="34" charset="0"/>
            </a:endParaRPr>
          </a:p>
          <a:p>
            <a:pPr algn="ctr"/>
            <a:r>
              <a:rPr lang="da-DK" sz="3200" b="1" dirty="0" smtClean="0">
                <a:latin typeface="Arial" panose="020B0604020202020204" pitchFamily="34" charset="0"/>
                <a:cs typeface="Arial" panose="020B0604020202020204" pitchFamily="34" charset="0"/>
              </a:rPr>
              <a:t>Helligånden og </a:t>
            </a:r>
            <a:r>
              <a:rPr lang="da-DK" sz="3200" b="1" dirty="0">
                <a:latin typeface="Arial" panose="020B0604020202020204" pitchFamily="34" charset="0"/>
                <a:cs typeface="Arial" panose="020B0604020202020204" pitchFamily="34" charset="0"/>
              </a:rPr>
              <a:t>med ild  Luk 3,16</a:t>
            </a:r>
          </a:p>
          <a:p>
            <a:endParaRPr lang="da-DK" dirty="0"/>
          </a:p>
        </p:txBody>
      </p:sp>
    </p:spTree>
    <p:extLst>
      <p:ext uri="{BB962C8B-B14F-4D97-AF65-F5344CB8AC3E}">
        <p14:creationId xmlns:p14="http://schemas.microsoft.com/office/powerpoint/2010/main" val="181491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337" y="16315"/>
            <a:ext cx="9476509" cy="6841685"/>
          </a:xfrm>
          <a:prstGeom prst="rect">
            <a:avLst/>
          </a:prstGeom>
        </p:spPr>
      </p:pic>
    </p:spTree>
    <p:extLst>
      <p:ext uri="{BB962C8B-B14F-4D97-AF65-F5344CB8AC3E}">
        <p14:creationId xmlns:p14="http://schemas.microsoft.com/office/powerpoint/2010/main" val="517131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99" y="-139147"/>
            <a:ext cx="12627789" cy="6997148"/>
          </a:xfrm>
          <a:prstGeom prst="rect">
            <a:avLst/>
          </a:prstGeom>
        </p:spPr>
      </p:pic>
    </p:spTree>
    <p:extLst>
      <p:ext uri="{BB962C8B-B14F-4D97-AF65-F5344CB8AC3E}">
        <p14:creationId xmlns:p14="http://schemas.microsoft.com/office/powerpoint/2010/main" val="2707373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12222"/>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012222"/>
          </a:xfrm>
          <a:prstGeom prst="rect">
            <a:avLst/>
          </a:prstGeom>
        </p:spPr>
      </p:pic>
    </p:spTree>
    <p:extLst>
      <p:ext uri="{BB962C8B-B14F-4D97-AF65-F5344CB8AC3E}">
        <p14:creationId xmlns:p14="http://schemas.microsoft.com/office/powerpoint/2010/main" val="3265938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338348" y="3245746"/>
            <a:ext cx="7822278" cy="75469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da-DK" sz="3200" b="1" dirty="0" smtClean="0"/>
              <a:t>Gud</a:t>
            </a:r>
            <a:endParaRPr lang="da-DK" sz="3200" b="1" dirty="0"/>
          </a:p>
        </p:txBody>
      </p:sp>
      <p:sp>
        <p:nvSpPr>
          <p:cNvPr id="4" name="Rektangel 3"/>
          <p:cNvSpPr/>
          <p:nvPr/>
        </p:nvSpPr>
        <p:spPr>
          <a:xfrm>
            <a:off x="-149629" y="3009207"/>
            <a:ext cx="12502342"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1266" cy="3108960"/>
          </a:xfrm>
          <a:prstGeom prst="rect">
            <a:avLst/>
          </a:prstGeom>
        </p:spPr>
      </p:pic>
    </p:spTree>
    <p:extLst>
      <p:ext uri="{BB962C8B-B14F-4D97-AF65-F5344CB8AC3E}">
        <p14:creationId xmlns:p14="http://schemas.microsoft.com/office/powerpoint/2010/main" val="600101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12222"/>
          </a:xfrm>
          <a:prstGeom prst="rect">
            <a:avLst/>
          </a:prstGeom>
        </p:spPr>
      </p:pic>
    </p:spTree>
    <p:extLst>
      <p:ext uri="{BB962C8B-B14F-4D97-AF65-F5344CB8AC3E}">
        <p14:creationId xmlns:p14="http://schemas.microsoft.com/office/powerpoint/2010/main" val="438931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862" y="139584"/>
            <a:ext cx="9117447" cy="6718416"/>
          </a:xfrm>
          <a:prstGeom prst="rect">
            <a:avLst/>
          </a:prstGeom>
        </p:spPr>
      </p:pic>
      <p:sp>
        <p:nvSpPr>
          <p:cNvPr id="4" name="Rektangel 3"/>
          <p:cNvSpPr/>
          <p:nvPr/>
        </p:nvSpPr>
        <p:spPr>
          <a:xfrm rot="16200000">
            <a:off x="-2248768" y="3037126"/>
            <a:ext cx="6340197" cy="923330"/>
          </a:xfrm>
          <a:prstGeom prst="rect">
            <a:avLst/>
          </a:prstGeom>
          <a:noFill/>
        </p:spPr>
        <p:txBody>
          <a:bodyPr wrap="none" lIns="91440" tIns="45720" rIns="91440" bIns="45720">
            <a:spAutoFit/>
          </a:bodyPr>
          <a:lstStyle/>
          <a:p>
            <a:pPr algn="ctr"/>
            <a:r>
              <a:rPr lang="da-DK" sz="5400" b="1" cap="none" spc="0" dirty="0" smtClean="0">
                <a:ln w="22225">
                  <a:solidFill>
                    <a:schemeClr val="accent2"/>
                  </a:solidFill>
                  <a:prstDash val="solid"/>
                </a:ln>
                <a:solidFill>
                  <a:schemeClr val="accent2">
                    <a:lumMod val="40000"/>
                    <a:lumOff val="60000"/>
                  </a:schemeClr>
                </a:solidFill>
                <a:effectLst/>
              </a:rPr>
              <a:t>Pinsen: </a:t>
            </a:r>
            <a:r>
              <a:rPr lang="da-DK" sz="5400" b="1" cap="none" spc="0" dirty="0" smtClean="0">
                <a:ln w="22225">
                  <a:solidFill>
                    <a:schemeClr val="accent2"/>
                  </a:solidFill>
                  <a:prstDash val="solid"/>
                </a:ln>
                <a:solidFill>
                  <a:srgbClr val="FF0000"/>
                </a:solidFill>
                <a:effectLst/>
              </a:rPr>
              <a:t>ild</a:t>
            </a:r>
            <a:r>
              <a:rPr lang="da-DK" sz="5400" b="1" cap="none" spc="0" dirty="0" smtClean="0">
                <a:ln w="22225">
                  <a:solidFill>
                    <a:schemeClr val="accent2"/>
                  </a:solidFill>
                  <a:prstDash val="solid"/>
                </a:ln>
                <a:solidFill>
                  <a:schemeClr val="accent2">
                    <a:lumMod val="40000"/>
                    <a:lumOff val="60000"/>
                  </a:schemeClr>
                </a:solidFill>
                <a:effectLst/>
              </a:rPr>
              <a:t> og </a:t>
            </a:r>
            <a:r>
              <a:rPr lang="da-DK" sz="5400" b="1" cap="none" spc="0" dirty="0" smtClean="0">
                <a:ln w="22225">
                  <a:solidFill>
                    <a:schemeClr val="accent2"/>
                  </a:solidFill>
                  <a:prstDash val="solid"/>
                </a:ln>
                <a:solidFill>
                  <a:srgbClr val="0070C0"/>
                </a:solidFill>
                <a:effectLst/>
              </a:rPr>
              <a:t>vind</a:t>
            </a:r>
            <a:endParaRPr lang="da-DK" sz="5400" b="1" cap="none" spc="0" dirty="0">
              <a:ln w="22225">
                <a:solidFill>
                  <a:schemeClr val="accent2"/>
                </a:solidFill>
                <a:prstDash val="solid"/>
              </a:ln>
              <a:solidFill>
                <a:srgbClr val="0070C0"/>
              </a:solidFill>
              <a:effectLst/>
            </a:endParaRPr>
          </a:p>
        </p:txBody>
      </p:sp>
      <p:sp>
        <p:nvSpPr>
          <p:cNvPr id="5" name="Tekstfelt 4"/>
          <p:cNvSpPr txBox="1"/>
          <p:nvPr/>
        </p:nvSpPr>
        <p:spPr>
          <a:xfrm rot="16200000">
            <a:off x="8258203" y="2821682"/>
            <a:ext cx="6534161" cy="1354217"/>
          </a:xfrm>
          <a:prstGeom prst="rect">
            <a:avLst/>
          </a:prstGeom>
          <a:noFill/>
        </p:spPr>
        <p:txBody>
          <a:bodyPr wrap="none" rtlCol="0">
            <a:spAutoFit/>
          </a:bodyPr>
          <a:lstStyle/>
          <a:p>
            <a:pPr algn="ctr"/>
            <a:r>
              <a:rPr lang="da-DK" sz="3200" b="1" dirty="0">
                <a:latin typeface="Arial" panose="020B0604020202020204" pitchFamily="34" charset="0"/>
                <a:cs typeface="Arial" panose="020B0604020202020204" pitchFamily="34" charset="0"/>
              </a:rPr>
              <a:t>Han skal døbe jer med </a:t>
            </a:r>
            <a:endParaRPr lang="da-DK" sz="3200" b="1" dirty="0" smtClean="0">
              <a:latin typeface="Arial" panose="020B0604020202020204" pitchFamily="34" charset="0"/>
              <a:cs typeface="Arial" panose="020B0604020202020204" pitchFamily="34" charset="0"/>
            </a:endParaRPr>
          </a:p>
          <a:p>
            <a:pPr algn="ctr"/>
            <a:r>
              <a:rPr lang="da-DK" sz="3200" b="1" dirty="0" smtClean="0">
                <a:latin typeface="Arial" panose="020B0604020202020204" pitchFamily="34" charset="0"/>
                <a:cs typeface="Arial" panose="020B0604020202020204" pitchFamily="34" charset="0"/>
              </a:rPr>
              <a:t>Helligånden og </a:t>
            </a:r>
            <a:r>
              <a:rPr lang="da-DK" sz="3200" b="1" dirty="0">
                <a:latin typeface="Arial" panose="020B0604020202020204" pitchFamily="34" charset="0"/>
                <a:cs typeface="Arial" panose="020B0604020202020204" pitchFamily="34" charset="0"/>
              </a:rPr>
              <a:t>med ild  Luk 3,16</a:t>
            </a:r>
          </a:p>
          <a:p>
            <a:endParaRPr lang="da-DK" dirty="0"/>
          </a:p>
        </p:txBody>
      </p:sp>
    </p:spTree>
    <p:extLst>
      <p:ext uri="{BB962C8B-B14F-4D97-AF65-F5344CB8AC3E}">
        <p14:creationId xmlns:p14="http://schemas.microsoft.com/office/powerpoint/2010/main" val="19434791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3" name="Rektangel 2"/>
          <p:cNvSpPr/>
          <p:nvPr/>
        </p:nvSpPr>
        <p:spPr>
          <a:xfrm>
            <a:off x="3115078" y="719435"/>
            <a:ext cx="5301452" cy="923330"/>
          </a:xfrm>
          <a:prstGeom prst="rect">
            <a:avLst/>
          </a:prstGeom>
          <a:noFill/>
        </p:spPr>
        <p:txBody>
          <a:bodyPr wrap="none" lIns="91440" tIns="45720" rIns="91440" bIns="45720">
            <a:spAutoFit/>
          </a:bodyPr>
          <a:lstStyle/>
          <a:p>
            <a:pPr algn="ctr"/>
            <a:r>
              <a:rPr lang="da-DK"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Ild er en proces</a:t>
            </a:r>
            <a:endParaRPr lang="da-DK"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35571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7756" cy="6858000"/>
          </a:xfrm>
          <a:prstGeom prst="rect">
            <a:avLst/>
          </a:prstGeom>
        </p:spPr>
      </p:pic>
      <p:sp>
        <p:nvSpPr>
          <p:cNvPr id="3" name="Rektangel 2"/>
          <p:cNvSpPr/>
          <p:nvPr/>
        </p:nvSpPr>
        <p:spPr>
          <a:xfrm>
            <a:off x="447425" y="354764"/>
            <a:ext cx="3720699" cy="923330"/>
          </a:xfrm>
          <a:prstGeom prst="rect">
            <a:avLst/>
          </a:prstGeom>
          <a:noFill/>
        </p:spPr>
        <p:txBody>
          <a:bodyPr wrap="none" lIns="91440" tIns="45720" rIns="91440" bIns="45720">
            <a:spAutoFit/>
          </a:bodyPr>
          <a:lstStyle/>
          <a:p>
            <a:pPr algn="ctr"/>
            <a:r>
              <a:rPr lang="da-DK" sz="5400" b="1" cap="none" spc="0" dirty="0" smtClean="0">
                <a:ln w="22225">
                  <a:solidFill>
                    <a:schemeClr val="accent2"/>
                  </a:solidFill>
                  <a:prstDash val="solid"/>
                </a:ln>
                <a:solidFill>
                  <a:schemeClr val="accent2">
                    <a:lumMod val="40000"/>
                    <a:lumOff val="60000"/>
                  </a:schemeClr>
                </a:solidFill>
                <a:effectLst/>
              </a:rPr>
              <a:t>Lys &amp; Varme</a:t>
            </a:r>
            <a:endParaRPr lang="da-DK"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738964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358282" cy="7048500"/>
          </a:xfrm>
          <a:prstGeom prst="rect">
            <a:avLst/>
          </a:prstGeom>
        </p:spPr>
      </p:pic>
    </p:spTree>
    <p:extLst>
      <p:ext uri="{BB962C8B-B14F-4D97-AF65-F5344CB8AC3E}">
        <p14:creationId xmlns:p14="http://schemas.microsoft.com/office/powerpoint/2010/main" val="20861871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219" y="-16858"/>
            <a:ext cx="9585760" cy="6874858"/>
          </a:xfrm>
          <a:prstGeom prst="rect">
            <a:avLst/>
          </a:prstGeom>
        </p:spPr>
      </p:pic>
      <p:pic>
        <p:nvPicPr>
          <p:cNvPr id="3" name="Picture 3"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5149" y="5388907"/>
            <a:ext cx="731969" cy="9509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5198" y="5102716"/>
            <a:ext cx="731969" cy="950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0858" y="4627225"/>
            <a:ext cx="731969" cy="950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4250" y="2448279"/>
            <a:ext cx="731969" cy="9509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7062" y="3552961"/>
            <a:ext cx="731967" cy="9509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112" y="2630048"/>
            <a:ext cx="731969" cy="950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2182" y="2237139"/>
            <a:ext cx="731967" cy="950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129" y="2237139"/>
            <a:ext cx="731967" cy="950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9571" y="1104389"/>
            <a:ext cx="731969" cy="9509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9319" y="167766"/>
            <a:ext cx="731967" cy="9509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3082" y="167766"/>
            <a:ext cx="731967" cy="9509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8695" y="381105"/>
            <a:ext cx="731969" cy="9509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IL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4761" y="1896397"/>
            <a:ext cx="731967" cy="9509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7" descr="ILD"/>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45" y="3031020"/>
            <a:ext cx="2945160" cy="3826980"/>
          </a:xfrm>
          <a:prstGeom prst="rect">
            <a:avLst/>
          </a:prstGeom>
          <a:noFill/>
          <a:extLst>
            <a:ext uri="{909E8E84-426E-40DD-AFC4-6F175D3DCCD1}">
              <a14:hiddenFill xmlns:a14="http://schemas.microsoft.com/office/drawing/2010/main">
                <a:solidFill>
                  <a:srgbClr val="FFFFFF"/>
                </a:solidFill>
              </a14:hiddenFill>
            </a:ext>
          </a:extLst>
        </p:spPr>
      </p:pic>
      <p:sp>
        <p:nvSpPr>
          <p:cNvPr id="17" name="Rektangel 16"/>
          <p:cNvSpPr/>
          <p:nvPr/>
        </p:nvSpPr>
        <p:spPr>
          <a:xfrm>
            <a:off x="0" y="-98323"/>
            <a:ext cx="1533832" cy="72070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p:cNvSpPr/>
          <p:nvPr/>
        </p:nvSpPr>
        <p:spPr>
          <a:xfrm>
            <a:off x="10681067" y="-98323"/>
            <a:ext cx="1533832" cy="72070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p:cNvSpPr/>
          <p:nvPr/>
        </p:nvSpPr>
        <p:spPr>
          <a:xfrm rot="16200000">
            <a:off x="-2054899" y="2958906"/>
            <a:ext cx="5686172" cy="923330"/>
          </a:xfrm>
          <a:prstGeom prst="rect">
            <a:avLst/>
          </a:prstGeom>
          <a:noFill/>
        </p:spPr>
        <p:txBody>
          <a:bodyPr wrap="none" lIns="91440" tIns="45720" rIns="91440" bIns="45720">
            <a:spAutoFit/>
          </a:bodyPr>
          <a:lstStyle/>
          <a:p>
            <a:pPr algn="ctr"/>
            <a:r>
              <a:rPr lang="da-DK" sz="5400" b="1" cap="none" spc="0" dirty="0" smtClean="0">
                <a:ln w="22225">
                  <a:solidFill>
                    <a:schemeClr val="accent2"/>
                  </a:solidFill>
                  <a:prstDash val="solid"/>
                </a:ln>
                <a:solidFill>
                  <a:schemeClr val="accent2">
                    <a:lumMod val="40000"/>
                    <a:lumOff val="60000"/>
                  </a:schemeClr>
                </a:solidFill>
                <a:effectLst/>
              </a:rPr>
              <a:t>Ilden spredte sig</a:t>
            </a:r>
            <a:endParaRPr lang="da-DK" sz="5400" b="1" cap="none" spc="0" dirty="0">
              <a:ln w="22225">
                <a:solidFill>
                  <a:schemeClr val="accent2"/>
                </a:solidFill>
                <a:prstDash val="solid"/>
              </a:ln>
              <a:solidFill>
                <a:schemeClr val="accent2">
                  <a:lumMod val="40000"/>
                  <a:lumOff val="60000"/>
                </a:schemeClr>
              </a:solidFill>
              <a:effectLst/>
            </a:endParaRPr>
          </a:p>
        </p:txBody>
      </p:sp>
      <p:sp>
        <p:nvSpPr>
          <p:cNvPr id="20" name="Rektangel 19"/>
          <p:cNvSpPr/>
          <p:nvPr/>
        </p:nvSpPr>
        <p:spPr>
          <a:xfrm rot="16200000">
            <a:off x="8624236" y="3131318"/>
            <a:ext cx="5493812" cy="923330"/>
          </a:xfrm>
          <a:prstGeom prst="rect">
            <a:avLst/>
          </a:prstGeom>
          <a:noFill/>
        </p:spPr>
        <p:txBody>
          <a:bodyPr wrap="none" lIns="91440" tIns="45720" rIns="91440" bIns="45720">
            <a:spAutoFit/>
          </a:bodyPr>
          <a:lstStyle/>
          <a:p>
            <a:pPr algn="ctr"/>
            <a:r>
              <a:rPr lang="da-DK" sz="5400" b="1" cap="none" spc="0" dirty="0" smtClean="0">
                <a:ln w="22225">
                  <a:solidFill>
                    <a:schemeClr val="accent2"/>
                  </a:solidFill>
                  <a:prstDash val="solid"/>
                </a:ln>
                <a:solidFill>
                  <a:schemeClr val="accent2">
                    <a:lumMod val="40000"/>
                    <a:lumOff val="60000"/>
                  </a:schemeClr>
                </a:solidFill>
                <a:effectLst/>
              </a:rPr>
              <a:t>Ilden blev tændt</a:t>
            </a:r>
            <a:endParaRPr lang="da-DK"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445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5000" fill="hold"/>
                                        <p:tgtEl>
                                          <p:spTgt spid="16"/>
                                        </p:tgtEl>
                                      </p:cBhvr>
                                      <p:by x="105000" y="105000"/>
                                    </p:animScale>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1000"/>
                            </p:stCondLst>
                            <p:childTnLst>
                              <p:par>
                                <p:cTn id="15" presetID="55" presetClass="entr" presetSubtype="0"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2500"/>
                            </p:stCondLst>
                            <p:childTnLst>
                              <p:par>
                                <p:cTn id="21" presetID="55"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strVal val="#ppt_w*0.70"/>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Effect transition="in" filter="fade">
                                      <p:cBhvr>
                                        <p:cTn id="25" dur="1000"/>
                                        <p:tgtEl>
                                          <p:spTgt spid="5"/>
                                        </p:tgtEl>
                                      </p:cBhvr>
                                    </p:animEffect>
                                  </p:childTnLst>
                                </p:cTn>
                              </p:par>
                            </p:childTnLst>
                          </p:cTn>
                        </p:par>
                        <p:par>
                          <p:cTn id="26" fill="hold">
                            <p:stCondLst>
                              <p:cond delay="4000"/>
                            </p:stCondLst>
                            <p:childTnLst>
                              <p:par>
                                <p:cTn id="27" presetID="55"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par>
                          <p:cTn id="32" fill="hold">
                            <p:stCondLst>
                              <p:cond delay="5500"/>
                            </p:stCondLst>
                            <p:childTnLst>
                              <p:par>
                                <p:cTn id="33" presetID="55" presetClass="entr" presetSubtype="0" fill="hold" nodeType="afterEffect">
                                  <p:stCondLst>
                                    <p:cond delay="50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strVal val="#ppt_w*0.70"/>
                                          </p:val>
                                        </p:tav>
                                        <p:tav tm="100000">
                                          <p:val>
                                            <p:strVal val="#ppt_w"/>
                                          </p:val>
                                        </p:tav>
                                      </p:tavLst>
                                    </p:anim>
                                    <p:anim calcmode="lin" valueType="num">
                                      <p:cBhvr>
                                        <p:cTn id="36" dur="1000" fill="hold"/>
                                        <p:tgtEl>
                                          <p:spTgt spid="7"/>
                                        </p:tgtEl>
                                        <p:attrNameLst>
                                          <p:attrName>ppt_h</p:attrName>
                                        </p:attrNameLst>
                                      </p:cBhvr>
                                      <p:tavLst>
                                        <p:tav tm="0">
                                          <p:val>
                                            <p:strVal val="#ppt_h"/>
                                          </p:val>
                                        </p:tav>
                                        <p:tav tm="100000">
                                          <p:val>
                                            <p:strVal val="#ppt_h"/>
                                          </p:val>
                                        </p:tav>
                                      </p:tavLst>
                                    </p:anim>
                                    <p:animEffect transition="in" filter="fade">
                                      <p:cBhvr>
                                        <p:cTn id="37" dur="1000"/>
                                        <p:tgtEl>
                                          <p:spTgt spid="7"/>
                                        </p:tgtEl>
                                      </p:cBhvr>
                                    </p:animEffect>
                                  </p:childTnLst>
                                </p:cTn>
                              </p:par>
                            </p:childTnLst>
                          </p:cTn>
                        </p:par>
                        <p:par>
                          <p:cTn id="38" fill="hold">
                            <p:stCondLst>
                              <p:cond delay="7000"/>
                            </p:stCondLst>
                            <p:childTnLst>
                              <p:par>
                                <p:cTn id="39" presetID="55" presetClass="entr" presetSubtype="0" fill="hold" nodeType="afterEffect">
                                  <p:stCondLst>
                                    <p:cond delay="50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0.7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par>
                          <p:cTn id="44" fill="hold">
                            <p:stCondLst>
                              <p:cond delay="8500"/>
                            </p:stCondLst>
                            <p:childTnLst>
                              <p:par>
                                <p:cTn id="45" presetID="55" presetClass="entr" presetSubtype="0" fill="hold" nodeType="afterEffect">
                                  <p:stCondLst>
                                    <p:cond delay="50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strVal val="#ppt_w*0.70"/>
                                          </p:val>
                                        </p:tav>
                                        <p:tav tm="100000">
                                          <p:val>
                                            <p:strVal val="#ppt_w"/>
                                          </p:val>
                                        </p:tav>
                                      </p:tavLst>
                                    </p:anim>
                                    <p:anim calcmode="lin" valueType="num">
                                      <p:cBhvr>
                                        <p:cTn id="48" dur="1000" fill="hold"/>
                                        <p:tgtEl>
                                          <p:spTgt spid="9"/>
                                        </p:tgtEl>
                                        <p:attrNameLst>
                                          <p:attrName>ppt_h</p:attrName>
                                        </p:attrNameLst>
                                      </p:cBhvr>
                                      <p:tavLst>
                                        <p:tav tm="0">
                                          <p:val>
                                            <p:strVal val="#ppt_h"/>
                                          </p:val>
                                        </p:tav>
                                        <p:tav tm="100000">
                                          <p:val>
                                            <p:strVal val="#ppt_h"/>
                                          </p:val>
                                        </p:tav>
                                      </p:tavLst>
                                    </p:anim>
                                    <p:animEffect transition="in" filter="fade">
                                      <p:cBhvr>
                                        <p:cTn id="49" dur="1000"/>
                                        <p:tgtEl>
                                          <p:spTgt spid="9"/>
                                        </p:tgtEl>
                                      </p:cBhvr>
                                    </p:animEffect>
                                  </p:childTnLst>
                                </p:cTn>
                              </p:par>
                            </p:childTnLst>
                          </p:cTn>
                        </p:par>
                        <p:par>
                          <p:cTn id="50" fill="hold">
                            <p:stCondLst>
                              <p:cond delay="10000"/>
                            </p:stCondLst>
                            <p:childTnLst>
                              <p:par>
                                <p:cTn id="51" presetID="55" presetClass="entr" presetSubtype="0" fill="hold" nodeType="afterEffect">
                                  <p:stCondLst>
                                    <p:cond delay="50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childTnLst>
                          </p:cTn>
                        </p:par>
                        <p:par>
                          <p:cTn id="56" fill="hold">
                            <p:stCondLst>
                              <p:cond delay="11500"/>
                            </p:stCondLst>
                            <p:childTnLst>
                              <p:par>
                                <p:cTn id="57" presetID="55" presetClass="entr" presetSubtype="0" fill="hold" nodeType="afterEffect">
                                  <p:stCondLst>
                                    <p:cond delay="500"/>
                                  </p:stCondLst>
                                  <p:childTnLst>
                                    <p:set>
                                      <p:cBhvr>
                                        <p:cTn id="58" dur="1" fill="hold">
                                          <p:stCondLst>
                                            <p:cond delay="0"/>
                                          </p:stCondLst>
                                        </p:cTn>
                                        <p:tgtEl>
                                          <p:spTgt spid="11"/>
                                        </p:tgtEl>
                                        <p:attrNameLst>
                                          <p:attrName>style.visibility</p:attrName>
                                        </p:attrNameLst>
                                      </p:cBhvr>
                                      <p:to>
                                        <p:strVal val="visible"/>
                                      </p:to>
                                    </p:set>
                                    <p:anim calcmode="lin" valueType="num">
                                      <p:cBhvr>
                                        <p:cTn id="59" dur="1000" fill="hold"/>
                                        <p:tgtEl>
                                          <p:spTgt spid="11"/>
                                        </p:tgtEl>
                                        <p:attrNameLst>
                                          <p:attrName>ppt_w</p:attrName>
                                        </p:attrNameLst>
                                      </p:cBhvr>
                                      <p:tavLst>
                                        <p:tav tm="0">
                                          <p:val>
                                            <p:strVal val="#ppt_w*0.70"/>
                                          </p:val>
                                        </p:tav>
                                        <p:tav tm="100000">
                                          <p:val>
                                            <p:strVal val="#ppt_w"/>
                                          </p:val>
                                        </p:tav>
                                      </p:tavLst>
                                    </p:anim>
                                    <p:anim calcmode="lin" valueType="num">
                                      <p:cBhvr>
                                        <p:cTn id="60" dur="1000" fill="hold"/>
                                        <p:tgtEl>
                                          <p:spTgt spid="11"/>
                                        </p:tgtEl>
                                        <p:attrNameLst>
                                          <p:attrName>ppt_h</p:attrName>
                                        </p:attrNameLst>
                                      </p:cBhvr>
                                      <p:tavLst>
                                        <p:tav tm="0">
                                          <p:val>
                                            <p:strVal val="#ppt_h"/>
                                          </p:val>
                                        </p:tav>
                                        <p:tav tm="100000">
                                          <p:val>
                                            <p:strVal val="#ppt_h"/>
                                          </p:val>
                                        </p:tav>
                                      </p:tavLst>
                                    </p:anim>
                                    <p:animEffect transition="in" filter="fade">
                                      <p:cBhvr>
                                        <p:cTn id="61" dur="1000"/>
                                        <p:tgtEl>
                                          <p:spTgt spid="11"/>
                                        </p:tgtEl>
                                      </p:cBhvr>
                                    </p:animEffect>
                                  </p:childTnLst>
                                </p:cTn>
                              </p:par>
                            </p:childTnLst>
                          </p:cTn>
                        </p:par>
                        <p:par>
                          <p:cTn id="62" fill="hold">
                            <p:stCondLst>
                              <p:cond delay="13000"/>
                            </p:stCondLst>
                            <p:childTnLst>
                              <p:par>
                                <p:cTn id="63" presetID="55" presetClass="entr" presetSubtype="0" fill="hold" nodeType="afterEffect">
                                  <p:stCondLst>
                                    <p:cond delay="50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strVal val="#ppt_w*0.70"/>
                                          </p:val>
                                        </p:tav>
                                        <p:tav tm="100000">
                                          <p:val>
                                            <p:strVal val="#ppt_w"/>
                                          </p:val>
                                        </p:tav>
                                      </p:tavLst>
                                    </p:anim>
                                    <p:anim calcmode="lin" valueType="num">
                                      <p:cBhvr>
                                        <p:cTn id="66" dur="1000" fill="hold"/>
                                        <p:tgtEl>
                                          <p:spTgt spid="12"/>
                                        </p:tgtEl>
                                        <p:attrNameLst>
                                          <p:attrName>ppt_h</p:attrName>
                                        </p:attrNameLst>
                                      </p:cBhvr>
                                      <p:tavLst>
                                        <p:tav tm="0">
                                          <p:val>
                                            <p:strVal val="#ppt_h"/>
                                          </p:val>
                                        </p:tav>
                                        <p:tav tm="100000">
                                          <p:val>
                                            <p:strVal val="#ppt_h"/>
                                          </p:val>
                                        </p:tav>
                                      </p:tavLst>
                                    </p:anim>
                                    <p:animEffect transition="in" filter="fade">
                                      <p:cBhvr>
                                        <p:cTn id="67" dur="1000"/>
                                        <p:tgtEl>
                                          <p:spTgt spid="12"/>
                                        </p:tgtEl>
                                      </p:cBhvr>
                                    </p:animEffect>
                                  </p:childTnLst>
                                </p:cTn>
                              </p:par>
                            </p:childTnLst>
                          </p:cTn>
                        </p:par>
                        <p:par>
                          <p:cTn id="68" fill="hold">
                            <p:stCondLst>
                              <p:cond delay="14500"/>
                            </p:stCondLst>
                            <p:childTnLst>
                              <p:par>
                                <p:cTn id="69" presetID="55" presetClass="entr" presetSubtype="0" fill="hold" nodeType="afterEffect">
                                  <p:stCondLst>
                                    <p:cond delay="50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0.70"/>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childTnLst>
                          </p:cTn>
                        </p:par>
                        <p:par>
                          <p:cTn id="74" fill="hold">
                            <p:stCondLst>
                              <p:cond delay="16000"/>
                            </p:stCondLst>
                            <p:childTnLst>
                              <p:par>
                                <p:cTn id="75" presetID="55" presetClass="entr" presetSubtype="0" fill="hold" nodeType="afterEffect">
                                  <p:stCondLst>
                                    <p:cond delay="50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strVal val="#ppt_w*0.70"/>
                                          </p:val>
                                        </p:tav>
                                        <p:tav tm="100000">
                                          <p:val>
                                            <p:strVal val="#ppt_w"/>
                                          </p:val>
                                        </p:tav>
                                      </p:tavLst>
                                    </p:anim>
                                    <p:anim calcmode="lin" valueType="num">
                                      <p:cBhvr>
                                        <p:cTn id="78" dur="1000" fill="hold"/>
                                        <p:tgtEl>
                                          <p:spTgt spid="14"/>
                                        </p:tgtEl>
                                        <p:attrNameLst>
                                          <p:attrName>ppt_h</p:attrName>
                                        </p:attrNameLst>
                                      </p:cBhvr>
                                      <p:tavLst>
                                        <p:tav tm="0">
                                          <p:val>
                                            <p:strVal val="#ppt_h"/>
                                          </p:val>
                                        </p:tav>
                                        <p:tav tm="100000">
                                          <p:val>
                                            <p:strVal val="#ppt_h"/>
                                          </p:val>
                                        </p:tav>
                                      </p:tavLst>
                                    </p:anim>
                                    <p:animEffect transition="in" filter="fade">
                                      <p:cBhvr>
                                        <p:cTn id="79" dur="1000"/>
                                        <p:tgtEl>
                                          <p:spTgt spid="14"/>
                                        </p:tgtEl>
                                      </p:cBhvr>
                                    </p:animEffect>
                                  </p:childTnLst>
                                </p:cTn>
                              </p:par>
                            </p:childTnLst>
                          </p:cTn>
                        </p:par>
                        <p:par>
                          <p:cTn id="80" fill="hold">
                            <p:stCondLst>
                              <p:cond delay="17500"/>
                            </p:stCondLst>
                            <p:childTnLst>
                              <p:par>
                                <p:cTn id="81" presetID="55" presetClass="entr" presetSubtype="0" fill="hold" nodeType="afterEffect">
                                  <p:stCondLst>
                                    <p:cond delay="50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000" fill="hold"/>
                                        <p:tgtEl>
                                          <p:spTgt spid="15"/>
                                        </p:tgtEl>
                                        <p:attrNameLst>
                                          <p:attrName>ppt_w</p:attrName>
                                        </p:attrNameLst>
                                      </p:cBhvr>
                                      <p:tavLst>
                                        <p:tav tm="0">
                                          <p:val>
                                            <p:strVal val="#ppt_w*0.70"/>
                                          </p:val>
                                        </p:tav>
                                        <p:tav tm="100000">
                                          <p:val>
                                            <p:strVal val="#ppt_w"/>
                                          </p:val>
                                        </p:tav>
                                      </p:tavLst>
                                    </p:anim>
                                    <p:anim calcmode="lin" valueType="num">
                                      <p:cBhvr>
                                        <p:cTn id="84" dur="1000" fill="hold"/>
                                        <p:tgtEl>
                                          <p:spTgt spid="15"/>
                                        </p:tgtEl>
                                        <p:attrNameLst>
                                          <p:attrName>ppt_h</p:attrName>
                                        </p:attrNameLst>
                                      </p:cBhvr>
                                      <p:tavLst>
                                        <p:tav tm="0">
                                          <p:val>
                                            <p:strVal val="#ppt_h"/>
                                          </p:val>
                                        </p:tav>
                                        <p:tav tm="100000">
                                          <p:val>
                                            <p:strVal val="#ppt_h"/>
                                          </p:val>
                                        </p:tav>
                                      </p:tavLst>
                                    </p:anim>
                                    <p:animEffect transition="in" filter="fade">
                                      <p:cBhvr>
                                        <p:cTn id="8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 y="0"/>
            <a:ext cx="12187375" cy="6858000"/>
          </a:xfrm>
          <a:prstGeom prst="rect">
            <a:avLst/>
          </a:prstGeom>
        </p:spPr>
      </p:pic>
    </p:spTree>
    <p:extLst>
      <p:ext uri="{BB962C8B-B14F-4D97-AF65-F5344CB8AC3E}">
        <p14:creationId xmlns:p14="http://schemas.microsoft.com/office/powerpoint/2010/main" val="2682683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 y="0"/>
            <a:ext cx="12185065" cy="6858000"/>
          </a:xfrm>
          <a:prstGeom prst="rect">
            <a:avLst/>
          </a:prstGeom>
        </p:spPr>
      </p:pic>
    </p:spTree>
    <p:extLst>
      <p:ext uri="{BB962C8B-B14F-4D97-AF65-F5344CB8AC3E}">
        <p14:creationId xmlns:p14="http://schemas.microsoft.com/office/powerpoint/2010/main" val="3893950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290457" y="2904564"/>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52113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 y="0"/>
            <a:ext cx="12189753" cy="6858000"/>
          </a:xfrm>
          <a:prstGeom prst="rect">
            <a:avLst/>
          </a:prstGeom>
        </p:spPr>
      </p:pic>
    </p:spTree>
    <p:extLst>
      <p:ext uri="{BB962C8B-B14F-4D97-AF65-F5344CB8AC3E}">
        <p14:creationId xmlns:p14="http://schemas.microsoft.com/office/powerpoint/2010/main" val="2804593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77732" y="989704"/>
            <a:ext cx="10886739" cy="1938992"/>
          </a:xfrm>
          <a:prstGeom prst="rect">
            <a:avLst/>
          </a:prstGeom>
          <a:noFill/>
        </p:spPr>
        <p:txBody>
          <a:bodyPr wrap="square" rtlCol="0">
            <a:spAutoFit/>
          </a:bodyPr>
          <a:lstStyle/>
          <a:p>
            <a:r>
              <a:rPr lang="da-DK" sz="2400" b="1" dirty="0"/>
              <a:t>A: Åndens frugt</a:t>
            </a:r>
            <a:endParaRPr lang="da-DK" sz="2400" dirty="0"/>
          </a:p>
          <a:p>
            <a:endParaRPr lang="da-DK" sz="2400" b="1" dirty="0" smtClean="0"/>
          </a:p>
          <a:p>
            <a:r>
              <a:rPr lang="da-DK" sz="2400" b="1" dirty="0" smtClean="0"/>
              <a:t>B</a:t>
            </a:r>
            <a:r>
              <a:rPr lang="da-DK" sz="2400" b="1" dirty="0"/>
              <a:t>: Nådegaver</a:t>
            </a:r>
            <a:endParaRPr lang="da-DK" sz="2400" dirty="0"/>
          </a:p>
          <a:p>
            <a:endParaRPr lang="da-DK" sz="2400" b="1" dirty="0" smtClean="0"/>
          </a:p>
          <a:p>
            <a:endParaRPr lang="da-DK" sz="2400" dirty="0"/>
          </a:p>
        </p:txBody>
      </p:sp>
      <p:sp>
        <p:nvSpPr>
          <p:cNvPr id="3" name="Rektangel 2"/>
          <p:cNvSpPr/>
          <p:nvPr/>
        </p:nvSpPr>
        <p:spPr>
          <a:xfrm>
            <a:off x="408791" y="914406"/>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162508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577426" cy="6960198"/>
          </a:xfrm>
          <a:prstGeom prst="rect">
            <a:avLst/>
          </a:prstGeom>
        </p:spPr>
      </p:pic>
    </p:spTree>
    <p:extLst>
      <p:ext uri="{BB962C8B-B14F-4D97-AF65-F5344CB8AC3E}">
        <p14:creationId xmlns:p14="http://schemas.microsoft.com/office/powerpoint/2010/main" val="100730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290456" y="3605035"/>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46153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9571" name="Picture 3" descr="olielampen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0902" y="518484"/>
            <a:ext cx="9056451" cy="6180552"/>
          </a:xfrm>
          <a:prstGeom prst="rect">
            <a:avLst/>
          </a:prstGeom>
          <a:noFill/>
          <a:extLst>
            <a:ext uri="{909E8E84-426E-40DD-AFC4-6F175D3DCCD1}">
              <a14:hiddenFill xmlns:a14="http://schemas.microsoft.com/office/drawing/2010/main">
                <a:solidFill>
                  <a:srgbClr val="FFFFFF"/>
                </a:solidFill>
              </a14:hiddenFill>
            </a:ext>
          </a:extLst>
        </p:spPr>
      </p:pic>
      <p:sp>
        <p:nvSpPr>
          <p:cNvPr id="1389572" name="Text Box 4"/>
          <p:cNvSpPr txBox="1">
            <a:spLocks noChangeArrowheads="1"/>
          </p:cNvSpPr>
          <p:nvPr/>
        </p:nvSpPr>
        <p:spPr bwMode="auto">
          <a:xfrm>
            <a:off x="1313505" y="2121272"/>
            <a:ext cx="1331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800"/>
              <a:t>Ef 5,18</a:t>
            </a:r>
          </a:p>
        </p:txBody>
      </p:sp>
      <p:sp>
        <p:nvSpPr>
          <p:cNvPr id="1389570" name="Text Box 2"/>
          <p:cNvSpPr txBox="1">
            <a:spLocks noChangeArrowheads="1"/>
          </p:cNvSpPr>
          <p:nvPr/>
        </p:nvSpPr>
        <p:spPr bwMode="auto">
          <a:xfrm>
            <a:off x="486417" y="249609"/>
            <a:ext cx="53719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4000" b="1" i="1" dirty="0">
                <a:solidFill>
                  <a:srgbClr val="990033"/>
                </a:solidFill>
              </a:rPr>
              <a:t>lad jer fylde af Ånden</a:t>
            </a:r>
            <a:endParaRPr lang="da-DK" sz="2800" b="1" dirty="0"/>
          </a:p>
        </p:txBody>
      </p:sp>
    </p:spTree>
    <p:extLst>
      <p:ext uri="{BB962C8B-B14F-4D97-AF65-F5344CB8AC3E}">
        <p14:creationId xmlns:p14="http://schemas.microsoft.com/office/powerpoint/2010/main" val="2562102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290457" y="4356846"/>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918303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6" y="-1"/>
            <a:ext cx="12168394" cy="6871329"/>
          </a:xfrm>
          <a:prstGeom prst="rect">
            <a:avLst/>
          </a:prstGeom>
        </p:spPr>
      </p:pic>
    </p:spTree>
    <p:extLst>
      <p:ext uri="{BB962C8B-B14F-4D97-AF65-F5344CB8AC3E}">
        <p14:creationId xmlns:p14="http://schemas.microsoft.com/office/powerpoint/2010/main" val="2625320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365761" y="5152913"/>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4310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12192000" cy="6858000"/>
          </a:xfrm>
          <a:prstGeom prst="rect">
            <a:avLst/>
          </a:prstGeom>
          <a:solidFill>
            <a:srgbClr val="A2D9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rotWithShape="1">
          <a:blip r:embed="rId3" cstate="print">
            <a:extLst>
              <a:ext uri="{28A0092B-C50C-407E-A947-70E740481C1C}">
                <a14:useLocalDpi xmlns:a14="http://schemas.microsoft.com/office/drawing/2010/main" val="0"/>
              </a:ext>
            </a:extLst>
          </a:blip>
          <a:srcRect l="2795" t="6977" r="61143" b="8992"/>
          <a:stretch/>
        </p:blipFill>
        <p:spPr>
          <a:xfrm>
            <a:off x="3108959" y="75304"/>
            <a:ext cx="4442909" cy="5830645"/>
          </a:xfrm>
          <a:prstGeom prst="rect">
            <a:avLst/>
          </a:prstGeom>
        </p:spPr>
      </p:pic>
    </p:spTree>
    <p:extLst>
      <p:ext uri="{BB962C8B-B14F-4D97-AF65-F5344CB8AC3E}">
        <p14:creationId xmlns:p14="http://schemas.microsoft.com/office/powerpoint/2010/main" val="3378720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 y="0"/>
            <a:ext cx="12183987" cy="6858000"/>
          </a:xfrm>
          <a:prstGeom prst="rect">
            <a:avLst/>
          </a:prstGeom>
        </p:spPr>
      </p:pic>
    </p:spTree>
    <p:extLst>
      <p:ext uri="{BB962C8B-B14F-4D97-AF65-F5344CB8AC3E}">
        <p14:creationId xmlns:p14="http://schemas.microsoft.com/office/powerpoint/2010/main" val="16196084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505610" y="398033"/>
            <a:ext cx="10886739" cy="6370975"/>
          </a:xfrm>
          <a:prstGeom prst="rect">
            <a:avLst/>
          </a:prstGeom>
          <a:noFill/>
        </p:spPr>
        <p:txBody>
          <a:bodyPr wrap="square" rtlCol="0">
            <a:spAutoFit/>
          </a:bodyPr>
          <a:lstStyle/>
          <a:p>
            <a:r>
              <a:rPr lang="da-DK" sz="2400" b="1" dirty="0" smtClean="0"/>
              <a:t>Forskellige </a:t>
            </a:r>
            <a:r>
              <a:rPr lang="da-DK" sz="2400" b="1" dirty="0"/>
              <a:t>aspekter</a:t>
            </a:r>
            <a:r>
              <a:rPr lang="da-DK" sz="2400" b="1" dirty="0" smtClean="0"/>
              <a:t>:</a:t>
            </a:r>
          </a:p>
          <a:p>
            <a:r>
              <a:rPr lang="da-DK" sz="2400" b="1" dirty="0"/>
              <a:t>1.Nethinde  </a:t>
            </a:r>
            <a:endParaRPr lang="da-DK" sz="2400" b="1" dirty="0" smtClean="0"/>
          </a:p>
          <a:p>
            <a:endParaRPr lang="da-DK" sz="2400" b="1" dirty="0" smtClean="0"/>
          </a:p>
          <a:p>
            <a:r>
              <a:rPr lang="da-DK" sz="2400" b="1" dirty="0" smtClean="0"/>
              <a:t>2.Hjertestikker  </a:t>
            </a:r>
          </a:p>
          <a:p>
            <a:endParaRPr lang="da-DK" sz="2400" b="1" dirty="0" smtClean="0"/>
          </a:p>
          <a:p>
            <a:r>
              <a:rPr lang="da-DK" sz="2400" b="1" dirty="0" smtClean="0"/>
              <a:t>3.Vind </a:t>
            </a:r>
            <a:r>
              <a:rPr lang="da-DK" sz="2400" b="1" dirty="0"/>
              <a:t>og ild  </a:t>
            </a:r>
            <a:endParaRPr lang="da-DK" sz="2400" b="1" dirty="0" smtClean="0"/>
          </a:p>
          <a:p>
            <a:endParaRPr lang="da-DK" sz="2400" b="1" dirty="0" smtClean="0"/>
          </a:p>
          <a:p>
            <a:r>
              <a:rPr lang="da-DK" sz="2400" b="1" dirty="0" smtClean="0"/>
              <a:t>4.Vand  </a:t>
            </a:r>
          </a:p>
          <a:p>
            <a:endParaRPr lang="da-DK" sz="2400" b="1" dirty="0" smtClean="0"/>
          </a:p>
          <a:p>
            <a:r>
              <a:rPr lang="da-DK" sz="2400" b="1" dirty="0" smtClean="0"/>
              <a:t>5.Olie  </a:t>
            </a:r>
          </a:p>
          <a:p>
            <a:endParaRPr lang="da-DK" sz="2400" b="1" dirty="0" smtClean="0"/>
          </a:p>
          <a:p>
            <a:r>
              <a:rPr lang="da-DK" sz="2400" b="1" dirty="0" smtClean="0"/>
              <a:t>6.Wingman  </a:t>
            </a:r>
          </a:p>
          <a:p>
            <a:endParaRPr lang="da-DK" sz="2400" b="1" dirty="0" smtClean="0"/>
          </a:p>
          <a:p>
            <a:r>
              <a:rPr lang="da-DK" sz="2400" b="1" dirty="0" smtClean="0"/>
              <a:t>7</a:t>
            </a:r>
            <a:r>
              <a:rPr lang="da-DK" sz="2400" b="1" dirty="0"/>
              <a:t>. Due  </a:t>
            </a:r>
            <a:endParaRPr lang="da-DK" sz="2400" b="1" dirty="0" smtClean="0"/>
          </a:p>
          <a:p>
            <a:endParaRPr lang="da-DK" sz="2400" b="1" dirty="0" smtClean="0"/>
          </a:p>
          <a:p>
            <a:r>
              <a:rPr lang="da-DK" sz="2400" b="1" dirty="0" smtClean="0"/>
              <a:t>8</a:t>
            </a:r>
            <a:r>
              <a:rPr lang="da-DK" sz="2400" b="1" dirty="0"/>
              <a:t>.”Karismatisk”</a:t>
            </a:r>
            <a:endParaRPr lang="da-DK" sz="2400" dirty="0"/>
          </a:p>
          <a:p>
            <a:endParaRPr lang="da-DK" sz="2400" dirty="0"/>
          </a:p>
        </p:txBody>
      </p:sp>
      <p:sp>
        <p:nvSpPr>
          <p:cNvPr id="3" name="Rektangel 2"/>
          <p:cNvSpPr/>
          <p:nvPr/>
        </p:nvSpPr>
        <p:spPr>
          <a:xfrm>
            <a:off x="365760" y="5873675"/>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85955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Rectangle 3"/>
          <p:cNvSpPr>
            <a:spLocks noGrp="1" noChangeArrowheads="1"/>
          </p:cNvSpPr>
          <p:nvPr>
            <p:ph idx="1"/>
          </p:nvPr>
        </p:nvSpPr>
        <p:spPr>
          <a:xfrm>
            <a:off x="474786" y="428381"/>
            <a:ext cx="10902460" cy="4114800"/>
          </a:xfrm>
        </p:spPr>
        <p:txBody>
          <a:bodyPr>
            <a:normAutofit fontScale="77500" lnSpcReduction="20000"/>
          </a:bodyPr>
          <a:lstStyle/>
          <a:p>
            <a:pPr>
              <a:buFontTx/>
              <a:buNone/>
            </a:pPr>
            <a:r>
              <a:rPr lang="da-DK" sz="4400" b="1" dirty="0"/>
              <a:t>Nådegave: </a:t>
            </a:r>
            <a:r>
              <a:rPr lang="da-DK" sz="4400" b="1" dirty="0" err="1">
                <a:solidFill>
                  <a:srgbClr val="CC0000"/>
                </a:solidFill>
              </a:rPr>
              <a:t>karis</a:t>
            </a:r>
            <a:r>
              <a:rPr lang="da-DK" sz="4400" b="1" dirty="0" err="1"/>
              <a:t>-ma</a:t>
            </a:r>
            <a:r>
              <a:rPr lang="da-DK" sz="4400" b="1" dirty="0"/>
              <a:t> = noget af </a:t>
            </a:r>
            <a:r>
              <a:rPr lang="da-DK" sz="4400" b="1" dirty="0">
                <a:solidFill>
                  <a:srgbClr val="CC0000"/>
                </a:solidFill>
              </a:rPr>
              <a:t>nåde</a:t>
            </a:r>
          </a:p>
          <a:p>
            <a:pPr>
              <a:buFontTx/>
              <a:buNone/>
            </a:pPr>
            <a:endParaRPr lang="da-DK" sz="4400" b="1" dirty="0">
              <a:solidFill>
                <a:srgbClr val="CC0000"/>
              </a:solidFill>
            </a:endParaRPr>
          </a:p>
          <a:p>
            <a:pPr>
              <a:buFontTx/>
              <a:buNone/>
            </a:pPr>
            <a:r>
              <a:rPr lang="da-DK" sz="4400" b="1" i="1" dirty="0">
                <a:solidFill>
                  <a:srgbClr val="000099"/>
                </a:solidFill>
              </a:rPr>
              <a:t>Hele Guds </a:t>
            </a:r>
            <a:r>
              <a:rPr lang="da-DK" sz="4400" b="1" i="1" dirty="0">
                <a:solidFill>
                  <a:srgbClr val="CC0000"/>
                </a:solidFill>
              </a:rPr>
              <a:t>nåde</a:t>
            </a:r>
            <a:r>
              <a:rPr lang="da-DK" sz="4400" b="1" i="1" dirty="0">
                <a:solidFill>
                  <a:srgbClr val="000099"/>
                </a:solidFill>
              </a:rPr>
              <a:t>: Rom 6,23 …</a:t>
            </a:r>
          </a:p>
          <a:p>
            <a:pPr>
              <a:buFontTx/>
              <a:buNone/>
            </a:pPr>
            <a:r>
              <a:rPr lang="da-DK" sz="4400" b="1" i="1" dirty="0">
                <a:solidFill>
                  <a:srgbClr val="CC0000"/>
                </a:solidFill>
              </a:rPr>
              <a:t>Nåde</a:t>
            </a:r>
            <a:r>
              <a:rPr lang="da-DK" sz="4400" b="1" i="1" dirty="0">
                <a:solidFill>
                  <a:srgbClr val="006600"/>
                </a:solidFill>
              </a:rPr>
              <a:t>gave</a:t>
            </a:r>
            <a:r>
              <a:rPr lang="da-DK" sz="4400" b="1" i="1" dirty="0">
                <a:solidFill>
                  <a:srgbClr val="000099"/>
                </a:solidFill>
              </a:rPr>
              <a:t>: Rom 12,6….</a:t>
            </a:r>
          </a:p>
          <a:p>
            <a:pPr>
              <a:buFontTx/>
              <a:buNone/>
            </a:pPr>
            <a:endParaRPr lang="da-DK" sz="4400" b="1" i="1" dirty="0">
              <a:solidFill>
                <a:srgbClr val="000099"/>
              </a:solidFill>
            </a:endParaRPr>
          </a:p>
          <a:p>
            <a:pPr>
              <a:buFontTx/>
              <a:buNone/>
            </a:pPr>
            <a:r>
              <a:rPr lang="da-DK" sz="4400" b="1" i="1" dirty="0"/>
              <a:t>En nådegave er den </a:t>
            </a:r>
            <a:r>
              <a:rPr lang="da-DK" sz="4400" b="1" i="1" dirty="0">
                <a:solidFill>
                  <a:srgbClr val="CC0000"/>
                </a:solidFill>
              </a:rPr>
              <a:t>udrustning</a:t>
            </a:r>
          </a:p>
          <a:p>
            <a:pPr>
              <a:buFontTx/>
              <a:buNone/>
            </a:pPr>
            <a:r>
              <a:rPr lang="da-DK" sz="4400" b="1" i="1" dirty="0"/>
              <a:t>Gud giver til en bestemt </a:t>
            </a:r>
            <a:r>
              <a:rPr lang="da-DK" sz="4400" b="1" i="1" dirty="0">
                <a:solidFill>
                  <a:srgbClr val="CC0000"/>
                </a:solidFill>
              </a:rPr>
              <a:t>tjeneste </a:t>
            </a:r>
          </a:p>
          <a:p>
            <a:pPr>
              <a:buFontTx/>
              <a:buNone/>
            </a:pPr>
            <a:r>
              <a:rPr lang="da-DK" sz="4400" b="1" i="1" dirty="0"/>
              <a:t>- en </a:t>
            </a:r>
            <a:r>
              <a:rPr lang="da-DK" sz="4400" b="1" i="1" dirty="0">
                <a:solidFill>
                  <a:srgbClr val="000099"/>
                </a:solidFill>
              </a:rPr>
              <a:t>hovedtjeneste</a:t>
            </a:r>
            <a:r>
              <a:rPr lang="da-DK" sz="4400" b="1" i="1" dirty="0"/>
              <a:t> i </a:t>
            </a:r>
            <a:r>
              <a:rPr lang="da-DK" sz="4400" b="1" i="1" dirty="0">
                <a:solidFill>
                  <a:srgbClr val="006600"/>
                </a:solidFill>
              </a:rPr>
              <a:t>menigheden</a:t>
            </a:r>
            <a:endParaRPr lang="da-DK" sz="4400" b="1" i="1" dirty="0">
              <a:solidFill>
                <a:srgbClr val="CC0000"/>
              </a:solidFill>
            </a:endParaRPr>
          </a:p>
          <a:p>
            <a:pPr>
              <a:buFontTx/>
              <a:buNone/>
            </a:pPr>
            <a:endParaRPr lang="da-DK" b="1" i="1" dirty="0">
              <a:solidFill>
                <a:srgbClr val="CC0000"/>
              </a:solidFill>
            </a:endParaRPr>
          </a:p>
          <a:p>
            <a:endParaRPr lang="da-DK" b="1" i="1" dirty="0">
              <a:solidFill>
                <a:srgbClr val="000099"/>
              </a:solidFill>
            </a:endParaRPr>
          </a:p>
        </p:txBody>
      </p:sp>
    </p:spTree>
    <p:extLst>
      <p:ext uri="{BB962C8B-B14F-4D97-AF65-F5344CB8AC3E}">
        <p14:creationId xmlns:p14="http://schemas.microsoft.com/office/powerpoint/2010/main" val="3057454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468" y="0"/>
            <a:ext cx="12437390" cy="6858000"/>
          </a:xfrm>
          <a:prstGeom prst="rect">
            <a:avLst/>
          </a:prstGeom>
        </p:spPr>
      </p:pic>
    </p:spTree>
    <p:extLst>
      <p:ext uri="{BB962C8B-B14F-4D97-AF65-F5344CB8AC3E}">
        <p14:creationId xmlns:p14="http://schemas.microsoft.com/office/powerpoint/2010/main" val="3104826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3503"/>
          </a:xfrm>
          <a:prstGeom prst="rect">
            <a:avLst/>
          </a:prstGeom>
        </p:spPr>
      </p:pic>
    </p:spTree>
    <p:extLst>
      <p:ext uri="{BB962C8B-B14F-4D97-AF65-F5344CB8AC3E}">
        <p14:creationId xmlns:p14="http://schemas.microsoft.com/office/powerpoint/2010/main" val="165639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348046" cy="6966857"/>
          </a:xfrm>
          <a:prstGeom prst="rect">
            <a:avLst/>
          </a:prstGeom>
        </p:spPr>
      </p:pic>
    </p:spTree>
    <p:extLst>
      <p:ext uri="{BB962C8B-B14F-4D97-AF65-F5344CB8AC3E}">
        <p14:creationId xmlns:p14="http://schemas.microsoft.com/office/powerpoint/2010/main" val="9948672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58801" cy="6966857"/>
          </a:xfrm>
          <a:prstGeom prst="rect">
            <a:avLst/>
          </a:prstGeom>
        </p:spPr>
      </p:pic>
    </p:spTree>
    <p:extLst>
      <p:ext uri="{BB962C8B-B14F-4D97-AF65-F5344CB8AC3E}">
        <p14:creationId xmlns:p14="http://schemas.microsoft.com/office/powerpoint/2010/main" val="29282109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4548" cy="6858000"/>
          </a:xfrm>
          <a:prstGeom prst="rect">
            <a:avLst/>
          </a:prstGeom>
        </p:spPr>
      </p:pic>
    </p:spTree>
    <p:extLst>
      <p:ext uri="{BB962C8B-B14F-4D97-AF65-F5344CB8AC3E}">
        <p14:creationId xmlns:p14="http://schemas.microsoft.com/office/powerpoint/2010/main" val="3274946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89989" y="3822192"/>
            <a:ext cx="4375404" cy="3035808"/>
          </a:xfrm>
          <a:prstGeom prst="rect">
            <a:avLst/>
          </a:prstGeom>
        </p:spPr>
      </p:pic>
      <p:sp>
        <p:nvSpPr>
          <p:cNvPr id="3" name="Tekstfelt 2"/>
          <p:cNvSpPr txBox="1"/>
          <p:nvPr/>
        </p:nvSpPr>
        <p:spPr>
          <a:xfrm>
            <a:off x="711200" y="391886"/>
            <a:ext cx="10755086" cy="2862322"/>
          </a:xfrm>
          <a:prstGeom prst="rect">
            <a:avLst/>
          </a:prstGeom>
          <a:noFill/>
        </p:spPr>
        <p:txBody>
          <a:bodyPr wrap="square" rtlCol="0">
            <a:spAutoFit/>
          </a:bodyPr>
          <a:lstStyle/>
          <a:p>
            <a:r>
              <a:rPr lang="da-DK" sz="3600" dirty="0">
                <a:solidFill>
                  <a:srgbClr val="C00000"/>
                </a:solidFill>
                <a:latin typeface="Arial Rounded MT Bold" panose="020F0704030504030204" pitchFamily="34" charset="0"/>
              </a:rPr>
              <a:t>Kirkehistorisk forklaring på hvorfor nogle betragter dem som ”særlige” ….</a:t>
            </a:r>
          </a:p>
          <a:p>
            <a:endParaRPr lang="da-DK" sz="3600" dirty="0">
              <a:solidFill>
                <a:srgbClr val="C00000"/>
              </a:solidFill>
              <a:latin typeface="Arial Rounded MT Bold" panose="020F0704030504030204" pitchFamily="34" charset="0"/>
            </a:endParaRPr>
          </a:p>
          <a:p>
            <a:r>
              <a:rPr lang="da-DK" sz="3600" dirty="0">
                <a:latin typeface="Arial Rounded MT Bold" panose="020F0704030504030204" pitchFamily="34" charset="0"/>
              </a:rPr>
              <a:t>Vækkelsernes tid: de blev til kendetegnet på </a:t>
            </a:r>
          </a:p>
          <a:p>
            <a:r>
              <a:rPr lang="da-DK" sz="3600" dirty="0">
                <a:latin typeface="Arial Rounded MT Bold" panose="020F0704030504030204" pitchFamily="34" charset="0"/>
              </a:rPr>
              <a:t>”sværmerne” /”frikirkerne”</a:t>
            </a:r>
          </a:p>
        </p:txBody>
      </p:sp>
    </p:spTree>
    <p:extLst>
      <p:ext uri="{BB962C8B-B14F-4D97-AF65-F5344CB8AC3E}">
        <p14:creationId xmlns:p14="http://schemas.microsoft.com/office/powerpoint/2010/main" val="340414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 y="0"/>
            <a:ext cx="12189469" cy="6858000"/>
          </a:xfrm>
          <a:prstGeom prst="rect">
            <a:avLst/>
          </a:prstGeom>
        </p:spPr>
      </p:pic>
    </p:spTree>
    <p:extLst>
      <p:ext uri="{BB962C8B-B14F-4D97-AF65-F5344CB8AC3E}">
        <p14:creationId xmlns:p14="http://schemas.microsoft.com/office/powerpoint/2010/main" val="8210339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677732" y="989704"/>
            <a:ext cx="10886739" cy="1938992"/>
          </a:xfrm>
          <a:prstGeom prst="rect">
            <a:avLst/>
          </a:prstGeom>
          <a:noFill/>
        </p:spPr>
        <p:txBody>
          <a:bodyPr wrap="square" rtlCol="0">
            <a:spAutoFit/>
          </a:bodyPr>
          <a:lstStyle/>
          <a:p>
            <a:r>
              <a:rPr lang="da-DK" sz="2400" b="1" dirty="0"/>
              <a:t>A: Åndens frugt</a:t>
            </a:r>
            <a:endParaRPr lang="da-DK" sz="2400" dirty="0"/>
          </a:p>
          <a:p>
            <a:endParaRPr lang="da-DK" sz="2400" b="1" dirty="0" smtClean="0"/>
          </a:p>
          <a:p>
            <a:r>
              <a:rPr lang="da-DK" sz="2400" b="1" dirty="0" smtClean="0"/>
              <a:t>B</a:t>
            </a:r>
            <a:r>
              <a:rPr lang="da-DK" sz="2400" b="1" dirty="0"/>
              <a:t>: Nådegaver</a:t>
            </a:r>
            <a:endParaRPr lang="da-DK" sz="2400" dirty="0"/>
          </a:p>
          <a:p>
            <a:endParaRPr lang="da-DK" sz="2400" b="1" dirty="0" smtClean="0"/>
          </a:p>
          <a:p>
            <a:endParaRPr lang="da-DK" sz="2400" dirty="0"/>
          </a:p>
        </p:txBody>
      </p:sp>
      <p:sp>
        <p:nvSpPr>
          <p:cNvPr id="3" name="Rektangel 2"/>
          <p:cNvSpPr/>
          <p:nvPr/>
        </p:nvSpPr>
        <p:spPr>
          <a:xfrm>
            <a:off x="408791" y="1656676"/>
            <a:ext cx="11521440" cy="51636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720926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6148388" y="392113"/>
            <a:ext cx="39798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a-DK" sz="4400"/>
          </a:p>
        </p:txBody>
      </p:sp>
      <p:sp>
        <p:nvSpPr>
          <p:cNvPr id="98310" name="Text Box 6"/>
          <p:cNvSpPr txBox="1">
            <a:spLocks noChangeArrowheads="1"/>
          </p:cNvSpPr>
          <p:nvPr/>
        </p:nvSpPr>
        <p:spPr bwMode="auto">
          <a:xfrm>
            <a:off x="4819682" y="392113"/>
            <a:ext cx="632896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a-DK" sz="4000" b="1" dirty="0">
                <a:latin typeface="Arial" panose="020B0604020202020204" pitchFamily="34" charset="0"/>
                <a:cs typeface="Arial" panose="020B0604020202020204" pitchFamily="34" charset="0"/>
              </a:rPr>
              <a:t>1 Kor 12,27:</a:t>
            </a:r>
          </a:p>
          <a:p>
            <a:endParaRPr lang="da-DK" sz="4000" b="1" i="1" dirty="0">
              <a:latin typeface="Arial" panose="020B0604020202020204" pitchFamily="34" charset="0"/>
              <a:cs typeface="Arial" panose="020B0604020202020204" pitchFamily="34" charset="0"/>
            </a:endParaRPr>
          </a:p>
          <a:p>
            <a:r>
              <a:rPr lang="da-DK" sz="4000" b="1" i="1" dirty="0">
                <a:latin typeface="Arial" panose="020B0604020202020204" pitchFamily="34" charset="0"/>
                <a:cs typeface="Arial" panose="020B0604020202020204" pitchFamily="34" charset="0"/>
              </a:rPr>
              <a:t>I er Kristi legeme        </a:t>
            </a:r>
          </a:p>
          <a:p>
            <a:r>
              <a:rPr lang="da-DK" sz="4000" b="1" i="1" dirty="0">
                <a:latin typeface="Arial" panose="020B0604020202020204" pitchFamily="34" charset="0"/>
                <a:cs typeface="Arial" panose="020B0604020202020204" pitchFamily="34" charset="0"/>
              </a:rPr>
              <a:t>           og </a:t>
            </a:r>
            <a:r>
              <a:rPr lang="da-DK" sz="4000" b="1" i="1" dirty="0" smtClean="0">
                <a:latin typeface="Arial" panose="020B0604020202020204" pitchFamily="34" charset="0"/>
                <a:cs typeface="Arial" panose="020B0604020202020204" pitchFamily="34" charset="0"/>
              </a:rPr>
              <a:t>hver </a:t>
            </a:r>
            <a:r>
              <a:rPr lang="da-DK" sz="4000" b="1" i="1" dirty="0">
                <a:latin typeface="Arial" panose="020B0604020202020204" pitchFamily="34" charset="0"/>
                <a:cs typeface="Arial" panose="020B0604020202020204" pitchFamily="34" charset="0"/>
              </a:rPr>
              <a:t>især   </a:t>
            </a:r>
          </a:p>
          <a:p>
            <a:r>
              <a:rPr lang="da-DK" sz="4000" b="1" i="1" dirty="0">
                <a:latin typeface="Arial" panose="020B0604020202020204" pitchFamily="34" charset="0"/>
                <a:cs typeface="Arial" panose="020B0604020202020204" pitchFamily="34" charset="0"/>
              </a:rPr>
              <a:t>       hans lemmer. </a:t>
            </a:r>
          </a:p>
          <a:p>
            <a:endParaRPr lang="da-DK" sz="4000" i="1" dirty="0"/>
          </a:p>
        </p:txBody>
      </p:sp>
      <p:pic>
        <p:nvPicPr>
          <p:cNvPr id="98313" name="Picture 9" descr="ngvilluST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048" y="217366"/>
            <a:ext cx="4146860" cy="6450467"/>
          </a:xfrm>
          <a:prstGeom prst="rect">
            <a:avLst/>
          </a:prstGeom>
          <a:noFill/>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4096727" y="3831627"/>
            <a:ext cx="7121769" cy="1446550"/>
          </a:xfrm>
          <a:prstGeom prst="rect">
            <a:avLst/>
          </a:prstGeom>
          <a:solidFill>
            <a:srgbClr val="FFFF00"/>
          </a:solidFill>
          <a:ln w="57150">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a-DK" sz="4400" b="1" dirty="0">
                <a:solidFill>
                  <a:srgbClr val="800000"/>
                </a:solidFill>
                <a:latin typeface="Arial" panose="020B0604020202020204" pitchFamily="34" charset="0"/>
                <a:cs typeface="Arial" panose="020B0604020202020204" pitchFamily="34" charset="0"/>
              </a:rPr>
              <a:t>Vi er Kristus for </a:t>
            </a:r>
            <a:endParaRPr lang="da-DK" sz="4400" b="1" dirty="0" smtClean="0">
              <a:solidFill>
                <a:srgbClr val="800000"/>
              </a:solidFill>
              <a:latin typeface="Arial" panose="020B0604020202020204" pitchFamily="34" charset="0"/>
              <a:cs typeface="Arial" panose="020B0604020202020204" pitchFamily="34" charset="0"/>
            </a:endParaRPr>
          </a:p>
          <a:p>
            <a:pPr algn="ctr"/>
            <a:r>
              <a:rPr lang="da-DK" sz="4400" b="1" dirty="0" smtClean="0">
                <a:solidFill>
                  <a:srgbClr val="800000"/>
                </a:solidFill>
                <a:latin typeface="Arial" panose="020B0604020202020204" pitchFamily="34" charset="0"/>
                <a:cs typeface="Arial" panose="020B0604020202020204" pitchFamily="34" charset="0"/>
              </a:rPr>
              <a:t>hinanden og for andre</a:t>
            </a:r>
            <a:r>
              <a:rPr lang="da-DK" sz="3200" b="1" dirty="0">
                <a:solidFill>
                  <a:srgbClr val="8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10624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8312"/>
                                        </p:tgtEl>
                                        <p:attrNameLst>
                                          <p:attrName>style.visibility</p:attrName>
                                        </p:attrNameLst>
                                      </p:cBhvr>
                                      <p:to>
                                        <p:strVal val="visible"/>
                                      </p:to>
                                    </p:set>
                                    <p:anim calcmode="lin" valueType="num">
                                      <p:cBhvr>
                                        <p:cTn id="7" dur="500" fill="hold"/>
                                        <p:tgtEl>
                                          <p:spTgt spid="98312"/>
                                        </p:tgtEl>
                                        <p:attrNameLst>
                                          <p:attrName>ppt_w</p:attrName>
                                        </p:attrNameLst>
                                      </p:cBhvr>
                                      <p:tavLst>
                                        <p:tav tm="0">
                                          <p:val>
                                            <p:fltVal val="0"/>
                                          </p:val>
                                        </p:tav>
                                        <p:tav tm="100000">
                                          <p:val>
                                            <p:strVal val="#ppt_w"/>
                                          </p:val>
                                        </p:tav>
                                      </p:tavLst>
                                    </p:anim>
                                    <p:anim calcmode="lin" valueType="num">
                                      <p:cBhvr>
                                        <p:cTn id="8" dur="500" fill="hold"/>
                                        <p:tgtEl>
                                          <p:spTgt spid="983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28" y="237744"/>
            <a:ext cx="5412780" cy="6047612"/>
          </a:xfrm>
          <a:prstGeom prst="rect">
            <a:avLst/>
          </a:prstGeom>
        </p:spPr>
      </p:pic>
      <p:sp>
        <p:nvSpPr>
          <p:cNvPr id="3" name="Tekstfelt 2"/>
          <p:cNvSpPr txBox="1"/>
          <p:nvPr/>
        </p:nvSpPr>
        <p:spPr>
          <a:xfrm>
            <a:off x="5486968" y="2292054"/>
            <a:ext cx="6042039" cy="1938992"/>
          </a:xfrm>
          <a:prstGeom prst="rect">
            <a:avLst/>
          </a:prstGeom>
          <a:noFill/>
        </p:spPr>
        <p:txBody>
          <a:bodyPr wrap="none" rtlCol="0">
            <a:spAutoFit/>
          </a:bodyPr>
          <a:lstStyle/>
          <a:p>
            <a:r>
              <a:rPr lang="da-DK" sz="6000" b="1" dirty="0" smtClean="0">
                <a:solidFill>
                  <a:srgbClr val="C00000"/>
                </a:solidFill>
              </a:rPr>
              <a:t>”Nådegaver”</a:t>
            </a:r>
          </a:p>
          <a:p>
            <a:r>
              <a:rPr lang="da-DK" sz="6000" b="1" dirty="0" smtClean="0">
                <a:solidFill>
                  <a:srgbClr val="C00000"/>
                </a:solidFill>
              </a:rPr>
              <a:t>”Åndens gaver”</a:t>
            </a:r>
            <a:endParaRPr lang="da-DK" sz="6000" b="1" dirty="0">
              <a:solidFill>
                <a:srgbClr val="C00000"/>
              </a:solidFill>
            </a:endParaRPr>
          </a:p>
        </p:txBody>
      </p:sp>
    </p:spTree>
    <p:extLst>
      <p:ext uri="{BB962C8B-B14F-4D97-AF65-F5344CB8AC3E}">
        <p14:creationId xmlns:p14="http://schemas.microsoft.com/office/powerpoint/2010/main" val="945750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1441</Words>
  <Application>Microsoft Office PowerPoint</Application>
  <PresentationFormat>Widescreen</PresentationFormat>
  <Paragraphs>251</Paragraphs>
  <Slides>54</Slides>
  <Notes>25</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54</vt:i4>
      </vt:variant>
    </vt:vector>
  </HeadingPairs>
  <TitlesOfParts>
    <vt:vector size="62" baseType="lpstr">
      <vt:lpstr>Arial</vt:lpstr>
      <vt:lpstr>Arial Black</vt:lpstr>
      <vt:lpstr>Arial Rounded MT Bold</vt:lpstr>
      <vt:lpstr>Calibri</vt:lpstr>
      <vt:lpstr>Calibri Light</vt:lpstr>
      <vt:lpstr>Showcard Gothic</vt:lpstr>
      <vt:lpstr>Wingdings</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Sprint Aagaard Korsholm</dc:creator>
  <cp:lastModifiedBy>Sprint Aagaard Korsholm</cp:lastModifiedBy>
  <cp:revision>4</cp:revision>
  <dcterms:created xsi:type="dcterms:W3CDTF">2023-08-01T05:26:01Z</dcterms:created>
  <dcterms:modified xsi:type="dcterms:W3CDTF">2023-08-01T10:32:01Z</dcterms:modified>
</cp:coreProperties>
</file>