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8" r:id="rId2"/>
    <p:sldId id="287" r:id="rId3"/>
    <p:sldId id="283" r:id="rId4"/>
    <p:sldId id="262" r:id="rId5"/>
    <p:sldId id="263" r:id="rId6"/>
    <p:sldId id="266" r:id="rId7"/>
    <p:sldId id="267" r:id="rId8"/>
    <p:sldId id="265" r:id="rId9"/>
    <p:sldId id="270" r:id="rId10"/>
    <p:sldId id="271" r:id="rId11"/>
    <p:sldId id="272" r:id="rId12"/>
    <p:sldId id="268" r:id="rId13"/>
    <p:sldId id="269" r:id="rId14"/>
    <p:sldId id="275" r:id="rId15"/>
    <p:sldId id="276" r:id="rId16"/>
    <p:sldId id="273" r:id="rId17"/>
    <p:sldId id="277" r:id="rId18"/>
    <p:sldId id="278" r:id="rId19"/>
    <p:sldId id="281" r:id="rId20"/>
    <p:sldId id="282" r:id="rId21"/>
    <p:sldId id="279" r:id="rId22"/>
    <p:sldId id="280" r:id="rId23"/>
    <p:sldId id="261" r:id="rId2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660"/>
  </p:normalViewPr>
  <p:slideViewPr>
    <p:cSldViewPr snapToGrid="0">
      <p:cViewPr varScale="1">
        <p:scale>
          <a:sx n="76" d="100"/>
          <a:sy n="76" d="100"/>
        </p:scale>
        <p:origin x="54" y="612"/>
      </p:cViewPr>
      <p:guideLst/>
    </p:cSldViewPr>
  </p:slideViewPr>
  <p:notesTextViewPr>
    <p:cViewPr>
      <p:scale>
        <a:sx n="3" d="2"/>
        <a:sy n="3" d="2"/>
      </p:scale>
      <p:origin x="0" y="0"/>
    </p:cViewPr>
  </p:notesTextViewPr>
  <p:sorterViewPr>
    <p:cViewPr>
      <p:scale>
        <a:sx n="68" d="100"/>
        <a:sy n="6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A9010F-B65B-4C6F-8381-0C713F822803}" type="datetimeFigureOut">
              <a:rPr lang="da-DK" smtClean="0"/>
              <a:t>27-06-2019</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7E4A84-5587-4585-8B11-169A03D672C7}" type="slidenum">
              <a:rPr lang="da-DK" smtClean="0"/>
              <a:t>‹nr.›</a:t>
            </a:fld>
            <a:endParaRPr lang="da-DK"/>
          </a:p>
        </p:txBody>
      </p:sp>
    </p:spTree>
    <p:extLst>
      <p:ext uri="{BB962C8B-B14F-4D97-AF65-F5344CB8AC3E}">
        <p14:creationId xmlns:p14="http://schemas.microsoft.com/office/powerpoint/2010/main" val="3962501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Det højeste</a:t>
            </a:r>
            <a:r>
              <a:rPr lang="da-DK" baseline="0" dirty="0" smtClean="0"/>
              <a:t> ”bjerg” ved Geneserat sø – så det var muligt for alle at komme ”op på bjerget” og høre Jesus. Det traditionelt udpegede sted for Bjergprædikenens afholdelse er betydeligt fladere end på billedet – nærmest en stor bakke.</a:t>
            </a:r>
            <a:endParaRPr lang="da-DK" dirty="0"/>
          </a:p>
        </p:txBody>
      </p:sp>
      <p:sp>
        <p:nvSpPr>
          <p:cNvPr id="4" name="Pladsholder til slidenummer 3"/>
          <p:cNvSpPr>
            <a:spLocks noGrp="1"/>
          </p:cNvSpPr>
          <p:nvPr>
            <p:ph type="sldNum" sz="quarter" idx="10"/>
          </p:nvPr>
        </p:nvSpPr>
        <p:spPr/>
        <p:txBody>
          <a:bodyPr/>
          <a:lstStyle/>
          <a:p>
            <a:fld id="{8B7E4A84-5587-4585-8B11-169A03D672C7}" type="slidenum">
              <a:rPr lang="da-DK" smtClean="0"/>
              <a:t>8</a:t>
            </a:fld>
            <a:endParaRPr lang="da-DK"/>
          </a:p>
        </p:txBody>
      </p:sp>
    </p:spTree>
    <p:extLst>
      <p:ext uri="{BB962C8B-B14F-4D97-AF65-F5344CB8AC3E}">
        <p14:creationId xmlns:p14="http://schemas.microsoft.com/office/powerpoint/2010/main" val="2296119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S13  </a:t>
            </a:r>
          </a:p>
          <a:p>
            <a:endParaRPr lang="da-DK" dirty="0"/>
          </a:p>
        </p:txBody>
      </p:sp>
      <p:sp>
        <p:nvSpPr>
          <p:cNvPr id="4" name="Pladsholder til slidenummer 3"/>
          <p:cNvSpPr>
            <a:spLocks noGrp="1"/>
          </p:cNvSpPr>
          <p:nvPr>
            <p:ph type="sldNum" sz="quarter" idx="10"/>
          </p:nvPr>
        </p:nvSpPr>
        <p:spPr/>
        <p:txBody>
          <a:bodyPr/>
          <a:lstStyle/>
          <a:p>
            <a:fld id="{8247823C-8B2F-4431-BEF0-3DC3604BB200}" type="slidenum">
              <a:rPr lang="da-DK" smtClean="0"/>
              <a:t>14</a:t>
            </a:fld>
            <a:endParaRPr lang="da-DK"/>
          </a:p>
        </p:txBody>
      </p:sp>
    </p:spTree>
    <p:extLst>
      <p:ext uri="{BB962C8B-B14F-4D97-AF65-F5344CB8AC3E}">
        <p14:creationId xmlns:p14="http://schemas.microsoft.com/office/powerpoint/2010/main" val="2359665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smtClean="0"/>
              <a:t>Klik for at redigere i master</a:t>
            </a:r>
            <a:endParaRPr lang="da-DK"/>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5F64FAB0-111F-49D8-AF6E-51FF90E9D0CD}" type="datetimeFigureOut">
              <a:rPr lang="da-DK" smtClean="0"/>
              <a:t>27-06-2019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4FFBF905-7520-4B17-8CD4-B0B0DF2B24DE}" type="slidenum">
              <a:rPr lang="da-DK" smtClean="0"/>
              <a:t>‹nr.›</a:t>
            </a:fld>
            <a:endParaRPr lang="da-DK"/>
          </a:p>
        </p:txBody>
      </p:sp>
    </p:spTree>
    <p:extLst>
      <p:ext uri="{BB962C8B-B14F-4D97-AF65-F5344CB8AC3E}">
        <p14:creationId xmlns:p14="http://schemas.microsoft.com/office/powerpoint/2010/main" val="3549668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5F64FAB0-111F-49D8-AF6E-51FF90E9D0CD}" type="datetimeFigureOut">
              <a:rPr lang="da-DK" smtClean="0"/>
              <a:t>27-06-2019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4FFBF905-7520-4B17-8CD4-B0B0DF2B24DE}" type="slidenum">
              <a:rPr lang="da-DK" smtClean="0"/>
              <a:t>‹nr.›</a:t>
            </a:fld>
            <a:endParaRPr lang="da-DK"/>
          </a:p>
        </p:txBody>
      </p:sp>
    </p:spTree>
    <p:extLst>
      <p:ext uri="{BB962C8B-B14F-4D97-AF65-F5344CB8AC3E}">
        <p14:creationId xmlns:p14="http://schemas.microsoft.com/office/powerpoint/2010/main" val="3808110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5F64FAB0-111F-49D8-AF6E-51FF90E9D0CD}" type="datetimeFigureOut">
              <a:rPr lang="da-DK" smtClean="0"/>
              <a:t>27-06-2019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4FFBF905-7520-4B17-8CD4-B0B0DF2B24DE}" type="slidenum">
              <a:rPr lang="da-DK" smtClean="0"/>
              <a:t>‹nr.›</a:t>
            </a:fld>
            <a:endParaRPr lang="da-DK"/>
          </a:p>
        </p:txBody>
      </p:sp>
    </p:spTree>
    <p:extLst>
      <p:ext uri="{BB962C8B-B14F-4D97-AF65-F5344CB8AC3E}">
        <p14:creationId xmlns:p14="http://schemas.microsoft.com/office/powerpoint/2010/main" val="1630588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5F64FAB0-111F-49D8-AF6E-51FF90E9D0CD}" type="datetimeFigureOut">
              <a:rPr lang="da-DK" smtClean="0"/>
              <a:t>27-06-2019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4FFBF905-7520-4B17-8CD4-B0B0DF2B24DE}" type="slidenum">
              <a:rPr lang="da-DK" smtClean="0"/>
              <a:t>‹nr.›</a:t>
            </a:fld>
            <a:endParaRPr lang="da-DK"/>
          </a:p>
        </p:txBody>
      </p:sp>
    </p:spTree>
    <p:extLst>
      <p:ext uri="{BB962C8B-B14F-4D97-AF65-F5344CB8AC3E}">
        <p14:creationId xmlns:p14="http://schemas.microsoft.com/office/powerpoint/2010/main" val="3667117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smtClean="0"/>
              <a:t>Klik for at redigere i master</a:t>
            </a:r>
            <a:endParaRPr lang="da-DK"/>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Rediger typografien i masterens</a:t>
            </a:r>
          </a:p>
        </p:txBody>
      </p:sp>
      <p:sp>
        <p:nvSpPr>
          <p:cNvPr id="4" name="Pladsholder til dato 3"/>
          <p:cNvSpPr>
            <a:spLocks noGrp="1"/>
          </p:cNvSpPr>
          <p:nvPr>
            <p:ph type="dt" sz="half" idx="10"/>
          </p:nvPr>
        </p:nvSpPr>
        <p:spPr/>
        <p:txBody>
          <a:bodyPr/>
          <a:lstStyle/>
          <a:p>
            <a:fld id="{5F64FAB0-111F-49D8-AF6E-51FF90E9D0CD}" type="datetimeFigureOut">
              <a:rPr lang="da-DK" smtClean="0"/>
              <a:t>27-06-2019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4FFBF905-7520-4B17-8CD4-B0B0DF2B24DE}" type="slidenum">
              <a:rPr lang="da-DK" smtClean="0"/>
              <a:t>‹nr.›</a:t>
            </a:fld>
            <a:endParaRPr lang="da-DK"/>
          </a:p>
        </p:txBody>
      </p:sp>
    </p:spTree>
    <p:extLst>
      <p:ext uri="{BB962C8B-B14F-4D97-AF65-F5344CB8AC3E}">
        <p14:creationId xmlns:p14="http://schemas.microsoft.com/office/powerpoint/2010/main" val="64635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838200" y="1825625"/>
            <a:ext cx="5181600" cy="435133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6172200" y="1825625"/>
            <a:ext cx="5181600" cy="435133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5F64FAB0-111F-49D8-AF6E-51FF90E9D0CD}" type="datetimeFigureOut">
              <a:rPr lang="da-DK" smtClean="0"/>
              <a:t>27-06-2019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4FFBF905-7520-4B17-8CD4-B0B0DF2B24DE}" type="slidenum">
              <a:rPr lang="da-DK" smtClean="0"/>
              <a:t>‹nr.›</a:t>
            </a:fld>
            <a:endParaRPr lang="da-DK"/>
          </a:p>
        </p:txBody>
      </p:sp>
    </p:spTree>
    <p:extLst>
      <p:ext uri="{BB962C8B-B14F-4D97-AF65-F5344CB8AC3E}">
        <p14:creationId xmlns:p14="http://schemas.microsoft.com/office/powerpoint/2010/main" val="499778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smtClean="0"/>
              <a:t>Klik for at redigere i master</a:t>
            </a:r>
            <a:endParaRPr lang="da-DK"/>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5F64FAB0-111F-49D8-AF6E-51FF90E9D0CD}" type="datetimeFigureOut">
              <a:rPr lang="da-DK" smtClean="0"/>
              <a:t>27-06-2019</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4FFBF905-7520-4B17-8CD4-B0B0DF2B24DE}" type="slidenum">
              <a:rPr lang="da-DK" smtClean="0"/>
              <a:t>‹nr.›</a:t>
            </a:fld>
            <a:endParaRPr lang="da-DK"/>
          </a:p>
        </p:txBody>
      </p:sp>
    </p:spTree>
    <p:extLst>
      <p:ext uri="{BB962C8B-B14F-4D97-AF65-F5344CB8AC3E}">
        <p14:creationId xmlns:p14="http://schemas.microsoft.com/office/powerpoint/2010/main" val="3898019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5F64FAB0-111F-49D8-AF6E-51FF90E9D0CD}" type="datetimeFigureOut">
              <a:rPr lang="da-DK" smtClean="0"/>
              <a:t>27-06-2019</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4FFBF905-7520-4B17-8CD4-B0B0DF2B24DE}" type="slidenum">
              <a:rPr lang="da-DK" smtClean="0"/>
              <a:t>‹nr.›</a:t>
            </a:fld>
            <a:endParaRPr lang="da-DK"/>
          </a:p>
        </p:txBody>
      </p:sp>
    </p:spTree>
    <p:extLst>
      <p:ext uri="{BB962C8B-B14F-4D97-AF65-F5344CB8AC3E}">
        <p14:creationId xmlns:p14="http://schemas.microsoft.com/office/powerpoint/2010/main" val="3804678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5F64FAB0-111F-49D8-AF6E-51FF90E9D0CD}" type="datetimeFigureOut">
              <a:rPr lang="da-DK" smtClean="0"/>
              <a:t>27-06-2019</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4FFBF905-7520-4B17-8CD4-B0B0DF2B24DE}" type="slidenum">
              <a:rPr lang="da-DK" smtClean="0"/>
              <a:t>‹nr.›</a:t>
            </a:fld>
            <a:endParaRPr lang="da-DK"/>
          </a:p>
        </p:txBody>
      </p:sp>
    </p:spTree>
    <p:extLst>
      <p:ext uri="{BB962C8B-B14F-4D97-AF65-F5344CB8AC3E}">
        <p14:creationId xmlns:p14="http://schemas.microsoft.com/office/powerpoint/2010/main" val="2850257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Pladsholder til dato 4"/>
          <p:cNvSpPr>
            <a:spLocks noGrp="1"/>
          </p:cNvSpPr>
          <p:nvPr>
            <p:ph type="dt" sz="half" idx="10"/>
          </p:nvPr>
        </p:nvSpPr>
        <p:spPr/>
        <p:txBody>
          <a:bodyPr/>
          <a:lstStyle/>
          <a:p>
            <a:fld id="{5F64FAB0-111F-49D8-AF6E-51FF90E9D0CD}" type="datetimeFigureOut">
              <a:rPr lang="da-DK" smtClean="0"/>
              <a:t>27-06-2019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4FFBF905-7520-4B17-8CD4-B0B0DF2B24DE}" type="slidenum">
              <a:rPr lang="da-DK" smtClean="0"/>
              <a:t>‹nr.›</a:t>
            </a:fld>
            <a:endParaRPr lang="da-DK"/>
          </a:p>
        </p:txBody>
      </p:sp>
    </p:spTree>
    <p:extLst>
      <p:ext uri="{BB962C8B-B14F-4D97-AF65-F5344CB8AC3E}">
        <p14:creationId xmlns:p14="http://schemas.microsoft.com/office/powerpoint/2010/main" val="2034084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Pladsholder til dato 4"/>
          <p:cNvSpPr>
            <a:spLocks noGrp="1"/>
          </p:cNvSpPr>
          <p:nvPr>
            <p:ph type="dt" sz="half" idx="10"/>
          </p:nvPr>
        </p:nvSpPr>
        <p:spPr/>
        <p:txBody>
          <a:bodyPr/>
          <a:lstStyle/>
          <a:p>
            <a:fld id="{5F64FAB0-111F-49D8-AF6E-51FF90E9D0CD}" type="datetimeFigureOut">
              <a:rPr lang="da-DK" smtClean="0"/>
              <a:t>27-06-2019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4FFBF905-7520-4B17-8CD4-B0B0DF2B24DE}" type="slidenum">
              <a:rPr lang="da-DK" smtClean="0"/>
              <a:t>‹nr.›</a:t>
            </a:fld>
            <a:endParaRPr lang="da-DK"/>
          </a:p>
        </p:txBody>
      </p:sp>
    </p:spTree>
    <p:extLst>
      <p:ext uri="{BB962C8B-B14F-4D97-AF65-F5344CB8AC3E}">
        <p14:creationId xmlns:p14="http://schemas.microsoft.com/office/powerpoint/2010/main" val="2314031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4FAB0-111F-49D8-AF6E-51FF90E9D0CD}" type="datetimeFigureOut">
              <a:rPr lang="da-DK" smtClean="0"/>
              <a:t>27-06-2019</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BF905-7520-4B17-8CD4-B0B0DF2B24DE}" type="slidenum">
              <a:rPr lang="da-DK" smtClean="0"/>
              <a:t>‹nr.›</a:t>
            </a:fld>
            <a:endParaRPr lang="da-DK"/>
          </a:p>
        </p:txBody>
      </p:sp>
    </p:spTree>
    <p:extLst>
      <p:ext uri="{BB962C8B-B14F-4D97-AF65-F5344CB8AC3E}">
        <p14:creationId xmlns:p14="http://schemas.microsoft.com/office/powerpoint/2010/main" val="1734346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78940" cy="6858000"/>
          </a:xfrm>
          <a:prstGeom prst="rect">
            <a:avLst/>
          </a:prstGeom>
        </p:spPr>
      </p:pic>
    </p:spTree>
    <p:extLst>
      <p:ext uri="{BB962C8B-B14F-4D97-AF65-F5344CB8AC3E}">
        <p14:creationId xmlns:p14="http://schemas.microsoft.com/office/powerpoint/2010/main" val="1214801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552" y="845508"/>
            <a:ext cx="10673231" cy="6098989"/>
          </a:xfrm>
          <a:prstGeom prst="rect">
            <a:avLst/>
          </a:prstGeom>
        </p:spPr>
      </p:pic>
    </p:spTree>
    <p:extLst>
      <p:ext uri="{BB962C8B-B14F-4D97-AF65-F5344CB8AC3E}">
        <p14:creationId xmlns:p14="http://schemas.microsoft.com/office/powerpoint/2010/main" val="3197305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222421" y="432487"/>
            <a:ext cx="11874844" cy="1323439"/>
          </a:xfrm>
          <a:prstGeom prst="rect">
            <a:avLst/>
          </a:prstGeom>
          <a:noFill/>
        </p:spPr>
        <p:txBody>
          <a:bodyPr wrap="square" rtlCol="0">
            <a:spAutoFit/>
          </a:bodyPr>
          <a:lstStyle/>
          <a:p>
            <a:pPr algn="ctr"/>
            <a:r>
              <a:rPr lang="da-DK" sz="4000" b="1" dirty="0" smtClean="0"/>
              <a:t>Jesus viser os Guds hjerte: </a:t>
            </a:r>
          </a:p>
          <a:p>
            <a:pPr algn="ctr"/>
            <a:r>
              <a:rPr lang="da-DK" sz="4000" b="1" dirty="0" smtClean="0"/>
              <a:t>sådan blev vi skabt til at være</a:t>
            </a:r>
            <a:endParaRPr lang="da-DK" sz="4000" b="1" dirty="0"/>
          </a:p>
        </p:txBody>
      </p:sp>
      <p:sp>
        <p:nvSpPr>
          <p:cNvPr id="3" name="Tekstfelt 2"/>
          <p:cNvSpPr txBox="1"/>
          <p:nvPr/>
        </p:nvSpPr>
        <p:spPr>
          <a:xfrm>
            <a:off x="222421" y="2005915"/>
            <a:ext cx="11874844" cy="1323439"/>
          </a:xfrm>
          <a:prstGeom prst="rect">
            <a:avLst/>
          </a:prstGeom>
          <a:noFill/>
        </p:spPr>
        <p:txBody>
          <a:bodyPr wrap="square" rtlCol="0">
            <a:spAutoFit/>
          </a:bodyPr>
          <a:lstStyle/>
          <a:p>
            <a:pPr algn="ctr"/>
            <a:r>
              <a:rPr lang="da-DK" sz="4000" b="1" dirty="0" smtClean="0"/>
              <a:t>Siden syndefaldet </a:t>
            </a:r>
          </a:p>
          <a:p>
            <a:pPr algn="ctr"/>
            <a:r>
              <a:rPr lang="da-DK" sz="4000" b="1" dirty="0" smtClean="0"/>
              <a:t>kan vi bruge det til at vise os vores synd</a:t>
            </a:r>
            <a:endParaRPr lang="da-DK" sz="4000" b="1" dirty="0"/>
          </a:p>
        </p:txBody>
      </p:sp>
      <p:sp>
        <p:nvSpPr>
          <p:cNvPr id="4" name="Tekstfelt 3"/>
          <p:cNvSpPr txBox="1"/>
          <p:nvPr/>
        </p:nvSpPr>
        <p:spPr>
          <a:xfrm>
            <a:off x="222421" y="3579343"/>
            <a:ext cx="11874844" cy="1323439"/>
          </a:xfrm>
          <a:prstGeom prst="rect">
            <a:avLst/>
          </a:prstGeom>
          <a:noFill/>
        </p:spPr>
        <p:txBody>
          <a:bodyPr wrap="square" rtlCol="0">
            <a:spAutoFit/>
          </a:bodyPr>
          <a:lstStyle/>
          <a:p>
            <a:pPr algn="ctr"/>
            <a:r>
              <a:rPr lang="da-DK" sz="4000" b="1" dirty="0" smtClean="0"/>
              <a:t>Og vi kan også bruge det som retningslinjer for vort</a:t>
            </a:r>
          </a:p>
          <a:p>
            <a:pPr algn="ctr"/>
            <a:r>
              <a:rPr lang="da-DK" sz="4000" b="1" dirty="0"/>
              <a:t>n</a:t>
            </a:r>
            <a:r>
              <a:rPr lang="da-DK" sz="4000" b="1" dirty="0" smtClean="0"/>
              <a:t>ye liv: sådan vil Gud, at vi skal leve i dag!</a:t>
            </a:r>
            <a:endParaRPr lang="da-DK" sz="4000" b="1" dirty="0"/>
          </a:p>
        </p:txBody>
      </p:sp>
    </p:spTree>
    <p:extLst>
      <p:ext uri="{BB962C8B-B14F-4D97-AF65-F5344CB8AC3E}">
        <p14:creationId xmlns:p14="http://schemas.microsoft.com/office/powerpoint/2010/main" val="3972124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3864" y="1798320"/>
            <a:ext cx="5013960" cy="5059680"/>
          </a:xfrm>
          <a:prstGeom prst="rect">
            <a:avLst/>
          </a:prstGeom>
        </p:spPr>
      </p:pic>
      <p:sp>
        <p:nvSpPr>
          <p:cNvPr id="5" name="Tekstfelt 4"/>
          <p:cNvSpPr txBox="1"/>
          <p:nvPr/>
        </p:nvSpPr>
        <p:spPr>
          <a:xfrm>
            <a:off x="1025610" y="228660"/>
            <a:ext cx="10725665" cy="1569660"/>
          </a:xfrm>
          <a:prstGeom prst="rect">
            <a:avLst/>
          </a:prstGeom>
          <a:noFill/>
        </p:spPr>
        <p:txBody>
          <a:bodyPr wrap="square" rtlCol="0">
            <a:spAutoFit/>
          </a:bodyPr>
          <a:lstStyle/>
          <a:p>
            <a:r>
              <a:rPr lang="da-DK" sz="4800" b="1" i="1" dirty="0">
                <a:latin typeface="Goudy Old Style" panose="02020502050305020303" pitchFamily="18" charset="0"/>
              </a:rPr>
              <a:t>[Bjergprædikenen] er et strengt krav til alle kristne uden undtagelse</a:t>
            </a:r>
            <a:endParaRPr lang="da-DK" sz="4800" b="1" dirty="0">
              <a:latin typeface="Goudy Old Style" panose="02020502050305020303" pitchFamily="18" charset="0"/>
            </a:endParaRPr>
          </a:p>
        </p:txBody>
      </p:sp>
    </p:spTree>
    <p:extLst>
      <p:ext uri="{BB962C8B-B14F-4D97-AF65-F5344CB8AC3E}">
        <p14:creationId xmlns:p14="http://schemas.microsoft.com/office/powerpoint/2010/main" val="3678537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95168"/>
            <a:ext cx="3590180" cy="5362832"/>
          </a:xfrm>
          <a:prstGeom prst="rect">
            <a:avLst/>
          </a:prstGeom>
        </p:spPr>
      </p:pic>
      <p:sp>
        <p:nvSpPr>
          <p:cNvPr id="3" name="Rektangel 2"/>
          <p:cNvSpPr/>
          <p:nvPr/>
        </p:nvSpPr>
        <p:spPr>
          <a:xfrm>
            <a:off x="2934655" y="446557"/>
            <a:ext cx="8472769" cy="2554545"/>
          </a:xfrm>
          <a:prstGeom prst="rect">
            <a:avLst/>
          </a:prstGeom>
          <a:noFill/>
        </p:spPr>
        <p:txBody>
          <a:bodyPr wrap="none" lIns="91440" tIns="45720" rIns="91440" bIns="45720">
            <a:spAutoFit/>
          </a:bodyPr>
          <a:lstStyle/>
          <a:p>
            <a:pPr algn="ctr"/>
            <a:r>
              <a:rPr lang="da-DK" sz="8000" b="1" cap="none" spc="0" dirty="0" smtClean="0">
                <a:ln/>
                <a:solidFill>
                  <a:srgbClr val="C00000"/>
                </a:solidFill>
                <a:effectLst>
                  <a:outerShdw blurRad="38100" dist="19050" dir="2700000" algn="tl" rotWithShape="0">
                    <a:schemeClr val="dk1">
                      <a:lumMod val="50000"/>
                      <a:alpha val="40000"/>
                    </a:schemeClr>
                  </a:outerShdw>
                </a:effectLst>
              </a:rPr>
              <a:t>Men ABSOLUT IKKE</a:t>
            </a:r>
          </a:p>
          <a:p>
            <a:pPr algn="ctr"/>
            <a:r>
              <a:rPr lang="da-DK" sz="8000" b="1" dirty="0">
                <a:ln/>
                <a:solidFill>
                  <a:srgbClr val="C00000"/>
                </a:solidFill>
                <a:effectLst>
                  <a:outerShdw blurRad="38100" dist="19050" dir="2700000" algn="tl" rotWithShape="0">
                    <a:schemeClr val="dk1">
                      <a:lumMod val="50000"/>
                      <a:alpha val="40000"/>
                    </a:schemeClr>
                  </a:outerShdw>
                </a:effectLst>
              </a:rPr>
              <a:t>e</a:t>
            </a:r>
            <a:r>
              <a:rPr lang="da-DK" sz="8000" b="1" dirty="0" smtClean="0">
                <a:ln/>
                <a:solidFill>
                  <a:srgbClr val="C00000"/>
                </a:solidFill>
                <a:effectLst>
                  <a:outerShdw blurRad="38100" dist="19050" dir="2700000" algn="tl" rotWithShape="0">
                    <a:schemeClr val="dk1">
                      <a:lumMod val="50000"/>
                      <a:alpha val="40000"/>
                    </a:schemeClr>
                  </a:outerShdw>
                </a:effectLst>
              </a:rPr>
              <a:t>n vej til frelse !</a:t>
            </a:r>
            <a:endParaRPr lang="da-DK" sz="8000" b="1" cap="none" spc="0" dirty="0">
              <a:ln/>
              <a:solidFill>
                <a:srgbClr val="C00000"/>
              </a:solid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1811084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735386" y="183509"/>
            <a:ext cx="3997380" cy="6266718"/>
          </a:xfrm>
          <a:prstGeom prst="rect">
            <a:avLst/>
          </a:prstGeom>
        </p:spPr>
      </p:pic>
      <p:pic>
        <p:nvPicPr>
          <p:cNvPr id="2" name="Billed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24" y="1842007"/>
            <a:ext cx="3144366" cy="4415092"/>
          </a:xfrm>
          <a:prstGeom prst="rect">
            <a:avLst/>
          </a:prstGeom>
        </p:spPr>
      </p:pic>
      <p:sp>
        <p:nvSpPr>
          <p:cNvPr id="4" name="Rektangel 3"/>
          <p:cNvSpPr/>
          <p:nvPr/>
        </p:nvSpPr>
        <p:spPr>
          <a:xfrm>
            <a:off x="1257507" y="387035"/>
            <a:ext cx="4656788" cy="923330"/>
          </a:xfrm>
          <a:prstGeom prst="rect">
            <a:avLst/>
          </a:prstGeom>
          <a:noFill/>
        </p:spPr>
        <p:txBody>
          <a:bodyPr wrap="none" lIns="91440" tIns="45720" rIns="91440" bIns="45720">
            <a:spAutoFit/>
          </a:bodyPr>
          <a:lstStyle/>
          <a:p>
            <a:pPr algn="ctr"/>
            <a:r>
              <a:rPr lang="da-DK" sz="5400" b="1" dirty="0">
                <a:ln w="9525">
                  <a:solidFill>
                    <a:schemeClr val="bg1"/>
                  </a:solidFill>
                  <a:prstDash val="solid"/>
                </a:ln>
                <a:solidFill>
                  <a:srgbClr val="C00000"/>
                </a:solidFill>
                <a:effectLst>
                  <a:outerShdw blurRad="12700" dist="38100" dir="2700000" algn="tl" rotWithShape="0">
                    <a:schemeClr val="bg1">
                      <a:lumMod val="50000"/>
                    </a:schemeClr>
                  </a:outerShdw>
                </a:effectLst>
              </a:rPr>
              <a:t>Det salige bytte</a:t>
            </a:r>
          </a:p>
        </p:txBody>
      </p:sp>
      <p:sp>
        <p:nvSpPr>
          <p:cNvPr id="5" name="Højre-venstrepil 4"/>
          <p:cNvSpPr/>
          <p:nvPr/>
        </p:nvSpPr>
        <p:spPr>
          <a:xfrm rot="21186263">
            <a:off x="5478992" y="1460830"/>
            <a:ext cx="1694278" cy="668543"/>
          </a:xfrm>
          <a:prstGeom prst="lef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ekstfelt 5"/>
          <p:cNvSpPr txBox="1"/>
          <p:nvPr/>
        </p:nvSpPr>
        <p:spPr>
          <a:xfrm>
            <a:off x="4201297" y="2279838"/>
            <a:ext cx="4738259" cy="3416320"/>
          </a:xfrm>
          <a:prstGeom prst="rect">
            <a:avLst/>
          </a:prstGeom>
          <a:noFill/>
        </p:spPr>
        <p:txBody>
          <a:bodyPr wrap="square" rtlCol="0">
            <a:spAutoFit/>
          </a:bodyPr>
          <a:lstStyle/>
          <a:p>
            <a:r>
              <a:rPr lang="da-DK" sz="3200" b="1" i="1" dirty="0"/>
              <a:t>       </a:t>
            </a:r>
            <a:r>
              <a:rPr lang="da-DK" sz="3600" b="1" i="1" dirty="0"/>
              <a:t>”Kristus </a:t>
            </a:r>
          </a:p>
          <a:p>
            <a:r>
              <a:rPr lang="da-DK" sz="3600" b="1" i="1" dirty="0"/>
              <a:t>gjorde et saligt bytte med os. Han tog vor syndige person på sig og gav os sin uskyldige og sejrende person.”</a:t>
            </a:r>
          </a:p>
        </p:txBody>
      </p:sp>
    </p:spTree>
    <p:extLst>
      <p:ext uri="{BB962C8B-B14F-4D97-AF65-F5344CB8AC3E}">
        <p14:creationId xmlns:p14="http://schemas.microsoft.com/office/powerpoint/2010/main" val="27331447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552" y="845508"/>
            <a:ext cx="10673231" cy="6098989"/>
          </a:xfrm>
          <a:prstGeom prst="rect">
            <a:avLst/>
          </a:prstGeom>
        </p:spPr>
      </p:pic>
    </p:spTree>
    <p:extLst>
      <p:ext uri="{BB962C8B-B14F-4D97-AF65-F5344CB8AC3E}">
        <p14:creationId xmlns:p14="http://schemas.microsoft.com/office/powerpoint/2010/main" val="715059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645" y="2073795"/>
            <a:ext cx="5154168" cy="4870704"/>
          </a:xfrm>
          <a:prstGeom prst="rect">
            <a:avLst/>
          </a:prstGeom>
        </p:spPr>
      </p:pic>
      <p:pic>
        <p:nvPicPr>
          <p:cNvPr id="2" name="Billede 1"/>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12775" y="497400"/>
            <a:ext cx="5565648" cy="2633472"/>
          </a:xfrm>
          <a:prstGeom prst="rect">
            <a:avLst/>
          </a:prstGeom>
        </p:spPr>
      </p:pic>
      <p:sp>
        <p:nvSpPr>
          <p:cNvPr id="5" name="Tekstfelt 4"/>
          <p:cNvSpPr txBox="1"/>
          <p:nvPr/>
        </p:nvSpPr>
        <p:spPr>
          <a:xfrm>
            <a:off x="6215449" y="1408670"/>
            <a:ext cx="5782962" cy="2554545"/>
          </a:xfrm>
          <a:prstGeom prst="rect">
            <a:avLst/>
          </a:prstGeom>
          <a:noFill/>
        </p:spPr>
        <p:txBody>
          <a:bodyPr wrap="square" rtlCol="0">
            <a:spAutoFit/>
          </a:bodyPr>
          <a:lstStyle/>
          <a:p>
            <a:r>
              <a:rPr lang="da-DK" sz="4000" b="1" i="1" dirty="0" smtClean="0"/>
              <a:t>Jesus </a:t>
            </a:r>
          </a:p>
          <a:p>
            <a:r>
              <a:rPr lang="da-DK" sz="4000" b="1" i="1" dirty="0" smtClean="0"/>
              <a:t>– man kan da sige sig selv, at så kan et samfund </a:t>
            </a:r>
          </a:p>
          <a:p>
            <a:r>
              <a:rPr lang="da-DK" sz="4000" b="1" i="1" dirty="0" smtClean="0"/>
              <a:t>slet ikke fungere !?!</a:t>
            </a:r>
            <a:endParaRPr lang="da-DK" sz="4000" b="1" i="1" dirty="0"/>
          </a:p>
        </p:txBody>
      </p:sp>
    </p:spTree>
    <p:extLst>
      <p:ext uri="{BB962C8B-B14F-4D97-AF65-F5344CB8AC3E}">
        <p14:creationId xmlns:p14="http://schemas.microsoft.com/office/powerpoint/2010/main" val="4004019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18396" cy="6858000"/>
          </a:xfrm>
          <a:prstGeom prst="rect">
            <a:avLst/>
          </a:prstGeom>
        </p:spPr>
      </p:pic>
    </p:spTree>
    <p:extLst>
      <p:ext uri="{BB962C8B-B14F-4D97-AF65-F5344CB8AC3E}">
        <p14:creationId xmlns:p14="http://schemas.microsoft.com/office/powerpoint/2010/main" val="3723923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74103"/>
          </a:xfrm>
          <a:prstGeom prst="rect">
            <a:avLst/>
          </a:prstGeom>
        </p:spPr>
      </p:pic>
    </p:spTree>
    <p:extLst>
      <p:ext uri="{BB962C8B-B14F-4D97-AF65-F5344CB8AC3E}">
        <p14:creationId xmlns:p14="http://schemas.microsoft.com/office/powerpoint/2010/main" val="1906321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74103"/>
          </a:xfrm>
          <a:prstGeom prst="rect">
            <a:avLst/>
          </a:prstGeom>
        </p:spPr>
      </p:pic>
      <p:sp>
        <p:nvSpPr>
          <p:cNvPr id="3" name="Afrundet rektangel 2"/>
          <p:cNvSpPr/>
          <p:nvPr/>
        </p:nvSpPr>
        <p:spPr>
          <a:xfrm>
            <a:off x="123567" y="3237470"/>
            <a:ext cx="3805882" cy="151988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4800" b="1" dirty="0" smtClean="0"/>
              <a:t>Den anden kind</a:t>
            </a:r>
            <a:endParaRPr lang="da-DK" sz="4800" b="1" dirty="0"/>
          </a:p>
        </p:txBody>
      </p:sp>
      <p:sp>
        <p:nvSpPr>
          <p:cNvPr id="4" name="Afrundet rektangel 3"/>
          <p:cNvSpPr/>
          <p:nvPr/>
        </p:nvSpPr>
        <p:spPr>
          <a:xfrm>
            <a:off x="8134864" y="3237470"/>
            <a:ext cx="3805882" cy="151988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4800" b="1" dirty="0" smtClean="0">
                <a:solidFill>
                  <a:schemeClr val="tx1"/>
                </a:solidFill>
              </a:rPr>
              <a:t>Lov og ret</a:t>
            </a:r>
            <a:endParaRPr lang="da-DK" sz="4800" b="1" dirty="0">
              <a:solidFill>
                <a:schemeClr val="tx1"/>
              </a:solidFill>
            </a:endParaRPr>
          </a:p>
        </p:txBody>
      </p:sp>
    </p:spTree>
    <p:extLst>
      <p:ext uri="{BB962C8B-B14F-4D97-AF65-F5344CB8AC3E}">
        <p14:creationId xmlns:p14="http://schemas.microsoft.com/office/powerpoint/2010/main" val="3515876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419" y="-942317"/>
            <a:ext cx="14042862" cy="7800317"/>
          </a:xfrm>
          <a:prstGeom prst="rect">
            <a:avLst/>
          </a:prstGeom>
        </p:spPr>
      </p:pic>
    </p:spTree>
    <p:extLst>
      <p:ext uri="{BB962C8B-B14F-4D97-AF65-F5344CB8AC3E}">
        <p14:creationId xmlns:p14="http://schemas.microsoft.com/office/powerpoint/2010/main" val="14914695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frundet rektangel 2"/>
          <p:cNvSpPr/>
          <p:nvPr/>
        </p:nvSpPr>
        <p:spPr>
          <a:xfrm>
            <a:off x="185351" y="160638"/>
            <a:ext cx="3805882" cy="151988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4800" b="1" dirty="0" smtClean="0"/>
              <a:t>Den anden kind</a:t>
            </a:r>
            <a:endParaRPr lang="da-DK" sz="4800" b="1" dirty="0"/>
          </a:p>
        </p:txBody>
      </p:sp>
      <p:sp>
        <p:nvSpPr>
          <p:cNvPr id="4" name="Afrundet rektangel 3"/>
          <p:cNvSpPr/>
          <p:nvPr/>
        </p:nvSpPr>
        <p:spPr>
          <a:xfrm>
            <a:off x="8196648" y="160638"/>
            <a:ext cx="3805882" cy="151988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4800" b="1" dirty="0" smtClean="0">
                <a:solidFill>
                  <a:schemeClr val="tx1"/>
                </a:solidFill>
              </a:rPr>
              <a:t>Lov og ret</a:t>
            </a:r>
            <a:endParaRPr lang="da-DK" sz="4800" b="1" dirty="0">
              <a:solidFill>
                <a:schemeClr val="tx1"/>
              </a:solidFill>
            </a:endParaRPr>
          </a:p>
        </p:txBody>
      </p:sp>
      <p:sp>
        <p:nvSpPr>
          <p:cNvPr id="5" name="Højre-venstrepil 4"/>
          <p:cNvSpPr/>
          <p:nvPr/>
        </p:nvSpPr>
        <p:spPr>
          <a:xfrm>
            <a:off x="4361934" y="295202"/>
            <a:ext cx="3509320" cy="1250751"/>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ekstfelt 5"/>
          <p:cNvSpPr txBox="1"/>
          <p:nvPr/>
        </p:nvSpPr>
        <p:spPr>
          <a:xfrm>
            <a:off x="4801961" y="572927"/>
            <a:ext cx="2658100" cy="769441"/>
          </a:xfrm>
          <a:prstGeom prst="rect">
            <a:avLst/>
          </a:prstGeom>
          <a:noFill/>
        </p:spPr>
        <p:txBody>
          <a:bodyPr wrap="none" rtlCol="0">
            <a:spAutoFit/>
          </a:bodyPr>
          <a:lstStyle/>
          <a:p>
            <a:r>
              <a:rPr lang="da-DK" sz="4400" dirty="0" smtClean="0">
                <a:latin typeface="Arial Black" panose="020B0A04020102020204" pitchFamily="34" charset="0"/>
              </a:rPr>
              <a:t>? ? ? ? ?</a:t>
            </a:r>
            <a:endParaRPr lang="da-DK" sz="4400" dirty="0">
              <a:latin typeface="Arial Black" panose="020B0A04020102020204" pitchFamily="34" charset="0"/>
            </a:endParaRPr>
          </a:p>
        </p:txBody>
      </p:sp>
      <p:sp>
        <p:nvSpPr>
          <p:cNvPr id="7" name="Tekstfelt 6"/>
          <p:cNvSpPr txBox="1"/>
          <p:nvPr/>
        </p:nvSpPr>
        <p:spPr>
          <a:xfrm>
            <a:off x="448962" y="1723466"/>
            <a:ext cx="11553568" cy="5016758"/>
          </a:xfrm>
          <a:prstGeom prst="rect">
            <a:avLst/>
          </a:prstGeom>
          <a:noFill/>
        </p:spPr>
        <p:txBody>
          <a:bodyPr wrap="square" rtlCol="0">
            <a:spAutoFit/>
          </a:bodyPr>
          <a:lstStyle/>
          <a:p>
            <a:r>
              <a:rPr lang="da-DK" sz="3200" b="1" dirty="0"/>
              <a:t>Asger Højlund samler det op således (Urimeligt Godt Nyt side 141):</a:t>
            </a:r>
          </a:p>
          <a:p>
            <a:r>
              <a:rPr lang="da-DK" sz="3200" b="1" dirty="0"/>
              <a:t>Det kan selvfølgelig i det praktiske liv være svært at skelne mellem, hvornår det er ens egene interesser, der er på spil, og hvornår det berører andre, for eksempel dem man har i sit brød, og som er afhængig af, at virksomheden fungerer og økonomien er i orden. Men Luther insisterer på, at man ikke </a:t>
            </a:r>
            <a:r>
              <a:rPr lang="da-DK" sz="3200" b="1" dirty="0" smtClean="0"/>
              <a:t>bruger </a:t>
            </a:r>
            <a:r>
              <a:rPr lang="da-DK" sz="3200" b="1" dirty="0"/>
              <a:t>det, at man har ansvar for andre, som en undskyldning for at hævde sin ret og kræve sit. For Bjergprædikenens radikale bud er til for at praktiseres, ikke bare for at stå som smukke, men uopnåelige idealer.</a:t>
            </a:r>
          </a:p>
        </p:txBody>
      </p:sp>
    </p:spTree>
    <p:extLst>
      <p:ext uri="{BB962C8B-B14F-4D97-AF65-F5344CB8AC3E}">
        <p14:creationId xmlns:p14="http://schemas.microsoft.com/office/powerpoint/2010/main" val="4127821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69523" cy="6858000"/>
          </a:xfrm>
          <a:prstGeom prst="rect">
            <a:avLst/>
          </a:prstGeom>
        </p:spPr>
      </p:pic>
    </p:spTree>
    <p:extLst>
      <p:ext uri="{BB962C8B-B14F-4D97-AF65-F5344CB8AC3E}">
        <p14:creationId xmlns:p14="http://schemas.microsoft.com/office/powerpoint/2010/main" val="1088406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69523" cy="6858000"/>
          </a:xfrm>
          <a:prstGeom prst="rect">
            <a:avLst/>
          </a:prstGeom>
        </p:spPr>
      </p:pic>
    </p:spTree>
    <p:extLst>
      <p:ext uri="{BB962C8B-B14F-4D97-AF65-F5344CB8AC3E}">
        <p14:creationId xmlns:p14="http://schemas.microsoft.com/office/powerpoint/2010/main" val="439609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313423" y="285822"/>
            <a:ext cx="11365906" cy="6340197"/>
          </a:xfrm>
          <a:prstGeom prst="rect">
            <a:avLst/>
          </a:prstGeom>
          <a:noFill/>
        </p:spPr>
        <p:txBody>
          <a:bodyPr wrap="square" rtlCol="0">
            <a:spAutoFit/>
          </a:bodyPr>
          <a:lstStyle/>
          <a:p>
            <a:r>
              <a:rPr lang="da-DK" sz="3200" dirty="0" smtClean="0"/>
              <a:t>Asger Højlund samler det op således (Urimeligt Godt Nyt side 141):</a:t>
            </a:r>
          </a:p>
          <a:p>
            <a:r>
              <a:rPr lang="da-DK" sz="3200" dirty="0" smtClean="0"/>
              <a:t>Det kan selvfølgelig i det praktiske liv være svært at skelne mellem, hvornår det er ens </a:t>
            </a:r>
            <a:r>
              <a:rPr lang="da-DK" sz="3200" dirty="0" smtClean="0"/>
              <a:t>egne </a:t>
            </a:r>
            <a:r>
              <a:rPr lang="da-DK" sz="3200" dirty="0" smtClean="0"/>
              <a:t>interesser, der er på spil, og hvornår det berører andre, for eksempel dem man har i sit brød, </a:t>
            </a:r>
          </a:p>
          <a:p>
            <a:r>
              <a:rPr lang="da-DK" sz="3200" dirty="0" smtClean="0"/>
              <a:t>og som er afhængig af, at virksomheden fungerer </a:t>
            </a:r>
          </a:p>
          <a:p>
            <a:r>
              <a:rPr lang="da-DK" sz="3200" dirty="0" smtClean="0"/>
              <a:t>og økonomien er i orden. Men Luther insisterer på, </a:t>
            </a:r>
          </a:p>
          <a:p>
            <a:r>
              <a:rPr lang="da-DK" sz="3200" dirty="0" smtClean="0"/>
              <a:t>at man ikke bruger det, at man har ansvar for andre, </a:t>
            </a:r>
          </a:p>
          <a:p>
            <a:r>
              <a:rPr lang="da-DK" sz="3200" dirty="0" smtClean="0"/>
              <a:t>som en undskyldning for at hævde sin ret og kræve </a:t>
            </a:r>
          </a:p>
          <a:p>
            <a:r>
              <a:rPr lang="da-DK" sz="3200" dirty="0" smtClean="0"/>
              <a:t>sit. For Bjergprædikenens radikale bud er til for at </a:t>
            </a:r>
          </a:p>
          <a:p>
            <a:r>
              <a:rPr lang="da-DK" sz="3200" dirty="0" smtClean="0"/>
              <a:t>praktiseres, ikke bare for at stå som smukke, men </a:t>
            </a:r>
          </a:p>
          <a:p>
            <a:r>
              <a:rPr lang="da-DK" sz="3200" dirty="0" smtClean="0"/>
              <a:t>uopnåelige idealer.</a:t>
            </a:r>
          </a:p>
          <a:p>
            <a:endParaRPr lang="da-DK" dirty="0"/>
          </a:p>
          <a:p>
            <a:endParaRPr lang="da-DK" dirty="0" smtClean="0"/>
          </a:p>
          <a:p>
            <a:endParaRPr lang="da-DK" dirty="0"/>
          </a:p>
        </p:txBody>
      </p:sp>
      <p:pic>
        <p:nvPicPr>
          <p:cNvPr id="3" name="Billed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244320">
            <a:off x="8791584" y="2547010"/>
            <a:ext cx="2999774" cy="5050415"/>
          </a:xfrm>
          <a:prstGeom prst="rect">
            <a:avLst/>
          </a:prstGeom>
        </p:spPr>
      </p:pic>
    </p:spTree>
    <p:extLst>
      <p:ext uri="{BB962C8B-B14F-4D97-AF65-F5344CB8AC3E}">
        <p14:creationId xmlns:p14="http://schemas.microsoft.com/office/powerpoint/2010/main" val="3642844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33" y="-1524347"/>
            <a:ext cx="13789682" cy="8382348"/>
          </a:xfrm>
          <a:prstGeom prst="rect">
            <a:avLst/>
          </a:prstGeom>
        </p:spPr>
      </p:pic>
    </p:spTree>
    <p:extLst>
      <p:ext uri="{BB962C8B-B14F-4D97-AF65-F5344CB8AC3E}">
        <p14:creationId xmlns:p14="http://schemas.microsoft.com/office/powerpoint/2010/main" val="4286719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773" y="338833"/>
            <a:ext cx="11855458" cy="6346172"/>
          </a:xfrm>
          <a:prstGeom prst="rect">
            <a:avLst/>
          </a:prstGeom>
        </p:spPr>
      </p:pic>
    </p:spTree>
    <p:extLst>
      <p:ext uri="{BB962C8B-B14F-4D97-AF65-F5344CB8AC3E}">
        <p14:creationId xmlns:p14="http://schemas.microsoft.com/office/powerpoint/2010/main" val="2371342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418744"/>
            <a:ext cx="4064000" cy="642216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u="sng"/>
          </a:p>
        </p:txBody>
      </p:sp>
      <p:sp>
        <p:nvSpPr>
          <p:cNvPr id="5" name="Rektangel 4"/>
          <p:cNvSpPr/>
          <p:nvPr/>
        </p:nvSpPr>
        <p:spPr>
          <a:xfrm>
            <a:off x="4064000" y="418744"/>
            <a:ext cx="4064000" cy="642216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u="sng"/>
          </a:p>
        </p:txBody>
      </p:sp>
      <p:sp>
        <p:nvSpPr>
          <p:cNvPr id="6" name="Rektangel 5"/>
          <p:cNvSpPr/>
          <p:nvPr/>
        </p:nvSpPr>
        <p:spPr>
          <a:xfrm>
            <a:off x="8128000" y="418744"/>
            <a:ext cx="4064000" cy="642216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u="sng"/>
          </a:p>
        </p:txBody>
      </p:sp>
      <p:sp>
        <p:nvSpPr>
          <p:cNvPr id="2" name="Tekstfelt 1"/>
          <p:cNvSpPr txBox="1"/>
          <p:nvPr/>
        </p:nvSpPr>
        <p:spPr>
          <a:xfrm>
            <a:off x="162371" y="-1"/>
            <a:ext cx="3901629" cy="5539978"/>
          </a:xfrm>
          <a:prstGeom prst="rect">
            <a:avLst/>
          </a:prstGeom>
          <a:noFill/>
        </p:spPr>
        <p:txBody>
          <a:bodyPr wrap="square" rtlCol="0">
            <a:spAutoFit/>
          </a:bodyPr>
          <a:lstStyle/>
          <a:p>
            <a:endParaRPr lang="da-DK" sz="2400" b="1" dirty="0" smtClean="0">
              <a:solidFill>
                <a:srgbClr val="FF0000"/>
              </a:solidFill>
            </a:endParaRPr>
          </a:p>
          <a:p>
            <a:r>
              <a:rPr lang="da-DK" sz="2400" b="1" dirty="0" smtClean="0">
                <a:solidFill>
                  <a:srgbClr val="FF0000"/>
                </a:solidFill>
              </a:rPr>
              <a:t>Kapitel 5:</a:t>
            </a:r>
          </a:p>
          <a:p>
            <a:endParaRPr lang="da-DK" sz="2400" b="1" dirty="0" smtClean="0"/>
          </a:p>
          <a:p>
            <a:r>
              <a:rPr lang="da-DK" sz="2400" b="1" dirty="0" smtClean="0"/>
              <a:t>Saligprisningerne      </a:t>
            </a:r>
          </a:p>
          <a:p>
            <a:endParaRPr lang="da-DK" sz="2400" b="1" dirty="0" smtClean="0"/>
          </a:p>
          <a:p>
            <a:r>
              <a:rPr lang="da-DK" sz="2400" b="1" dirty="0" smtClean="0"/>
              <a:t>Verdens salt og lys</a:t>
            </a:r>
          </a:p>
          <a:p>
            <a:endParaRPr lang="da-DK" sz="2400" b="1" dirty="0" smtClean="0"/>
          </a:p>
          <a:p>
            <a:r>
              <a:rPr lang="da-DK" sz="2400" b="1" dirty="0" smtClean="0"/>
              <a:t>I har hørt – men jeg siger jer!:</a:t>
            </a:r>
          </a:p>
          <a:p>
            <a:r>
              <a:rPr lang="da-DK" sz="2400" b="1" dirty="0" smtClean="0"/>
              <a:t>Vrede * ægteskabsbrud *  </a:t>
            </a:r>
          </a:p>
          <a:p>
            <a:r>
              <a:rPr lang="da-DK" sz="2400" b="1" dirty="0" smtClean="0"/>
              <a:t>skilsmisse * sværge * </a:t>
            </a:r>
          </a:p>
          <a:p>
            <a:r>
              <a:rPr lang="da-DK" sz="2400" b="1" dirty="0" smtClean="0"/>
              <a:t>den anden kind * </a:t>
            </a:r>
          </a:p>
          <a:p>
            <a:endParaRPr lang="da-DK" sz="2400" b="1" dirty="0" smtClean="0"/>
          </a:p>
          <a:p>
            <a:r>
              <a:rPr lang="da-DK" sz="2400" b="1" dirty="0" smtClean="0"/>
              <a:t>Elske sin fjende</a:t>
            </a:r>
          </a:p>
          <a:p>
            <a:endParaRPr lang="da-DK" b="1" dirty="0"/>
          </a:p>
        </p:txBody>
      </p:sp>
      <p:sp>
        <p:nvSpPr>
          <p:cNvPr id="8" name="Tekstfelt 7"/>
          <p:cNvSpPr txBox="1"/>
          <p:nvPr/>
        </p:nvSpPr>
        <p:spPr>
          <a:xfrm>
            <a:off x="4145185" y="-1"/>
            <a:ext cx="3901629" cy="6001643"/>
          </a:xfrm>
          <a:prstGeom prst="rect">
            <a:avLst/>
          </a:prstGeom>
          <a:noFill/>
        </p:spPr>
        <p:txBody>
          <a:bodyPr wrap="square" rtlCol="0">
            <a:spAutoFit/>
          </a:bodyPr>
          <a:lstStyle/>
          <a:p>
            <a:endParaRPr lang="da-DK" sz="2400" dirty="0" smtClean="0"/>
          </a:p>
          <a:p>
            <a:r>
              <a:rPr lang="da-DK" sz="2400" b="1" dirty="0" smtClean="0">
                <a:solidFill>
                  <a:srgbClr val="FF0000"/>
                </a:solidFill>
              </a:rPr>
              <a:t>Kapitel 6: </a:t>
            </a:r>
            <a:endParaRPr lang="da-DK" sz="2400" b="1" dirty="0">
              <a:solidFill>
                <a:srgbClr val="FF0000"/>
              </a:solidFill>
            </a:endParaRPr>
          </a:p>
          <a:p>
            <a:endParaRPr lang="da-DK" sz="2400" b="1" dirty="0" smtClean="0"/>
          </a:p>
          <a:p>
            <a:r>
              <a:rPr lang="da-DK" sz="2400" b="1" dirty="0" smtClean="0"/>
              <a:t>Venstre hånd ved ikke hvad højre hånd giver til andre</a:t>
            </a:r>
          </a:p>
          <a:p>
            <a:endParaRPr lang="da-DK" sz="2400" b="1" dirty="0" smtClean="0"/>
          </a:p>
          <a:p>
            <a:r>
              <a:rPr lang="da-DK" sz="2400" b="1" dirty="0" smtClean="0"/>
              <a:t>Bøn + Fadervor</a:t>
            </a:r>
          </a:p>
          <a:p>
            <a:endParaRPr lang="da-DK" sz="2400" b="1" dirty="0" smtClean="0"/>
          </a:p>
          <a:p>
            <a:r>
              <a:rPr lang="da-DK" sz="2400" b="1" dirty="0" smtClean="0"/>
              <a:t>Faste</a:t>
            </a:r>
          </a:p>
          <a:p>
            <a:endParaRPr lang="da-DK" sz="2400" b="1" dirty="0" smtClean="0"/>
          </a:p>
          <a:p>
            <a:r>
              <a:rPr lang="da-DK" sz="2400" b="1" dirty="0" smtClean="0"/>
              <a:t>Skatten i himlen</a:t>
            </a:r>
          </a:p>
          <a:p>
            <a:endParaRPr lang="da-DK" sz="2400" b="1" dirty="0" smtClean="0"/>
          </a:p>
          <a:p>
            <a:r>
              <a:rPr lang="da-DK" sz="2400" b="1" dirty="0" smtClean="0"/>
              <a:t>Øjet er legemets lys</a:t>
            </a:r>
          </a:p>
          <a:p>
            <a:endParaRPr lang="da-DK" sz="2400" b="1" dirty="0" smtClean="0"/>
          </a:p>
          <a:p>
            <a:r>
              <a:rPr lang="da-DK" sz="2400" b="1" dirty="0" smtClean="0"/>
              <a:t>Bekymringer: se til himlens fugle og markens liljer</a:t>
            </a:r>
          </a:p>
        </p:txBody>
      </p:sp>
      <p:sp>
        <p:nvSpPr>
          <p:cNvPr id="10" name="Tekstfelt 9"/>
          <p:cNvSpPr txBox="1"/>
          <p:nvPr/>
        </p:nvSpPr>
        <p:spPr>
          <a:xfrm>
            <a:off x="8235630" y="-1"/>
            <a:ext cx="3901629" cy="6647974"/>
          </a:xfrm>
          <a:prstGeom prst="rect">
            <a:avLst/>
          </a:prstGeom>
          <a:noFill/>
        </p:spPr>
        <p:txBody>
          <a:bodyPr wrap="square" rtlCol="0">
            <a:spAutoFit/>
          </a:bodyPr>
          <a:lstStyle/>
          <a:p>
            <a:endParaRPr lang="da-DK" sz="2400" dirty="0" smtClean="0">
              <a:solidFill>
                <a:srgbClr val="FF0000"/>
              </a:solidFill>
            </a:endParaRPr>
          </a:p>
          <a:p>
            <a:r>
              <a:rPr lang="da-DK" sz="2400" b="1" dirty="0" smtClean="0">
                <a:solidFill>
                  <a:srgbClr val="FF0000"/>
                </a:solidFill>
              </a:rPr>
              <a:t>Kapitel 7:</a:t>
            </a:r>
          </a:p>
          <a:p>
            <a:endParaRPr lang="da-DK" sz="2400" b="1" dirty="0" smtClean="0"/>
          </a:p>
          <a:p>
            <a:r>
              <a:rPr lang="da-DK" sz="2400" b="1" dirty="0" smtClean="0"/>
              <a:t>Bjælken i øjet</a:t>
            </a:r>
          </a:p>
          <a:p>
            <a:endParaRPr lang="da-DK" sz="2400" b="1" dirty="0" smtClean="0"/>
          </a:p>
          <a:p>
            <a:r>
              <a:rPr lang="da-DK" sz="2400" b="1" dirty="0" smtClean="0"/>
              <a:t>Perler for svin</a:t>
            </a:r>
          </a:p>
          <a:p>
            <a:endParaRPr lang="da-DK" sz="2400" b="1" dirty="0" smtClean="0"/>
          </a:p>
          <a:p>
            <a:r>
              <a:rPr lang="da-DK" sz="2400" b="1" dirty="0" smtClean="0"/>
              <a:t>Bed, så skal der gives jer …</a:t>
            </a:r>
          </a:p>
          <a:p>
            <a:endParaRPr lang="da-DK" sz="2400" b="1" dirty="0" smtClean="0"/>
          </a:p>
          <a:p>
            <a:r>
              <a:rPr lang="da-DK" sz="2400" b="1" dirty="0" smtClean="0"/>
              <a:t>Den gyldne regel</a:t>
            </a:r>
          </a:p>
          <a:p>
            <a:endParaRPr lang="da-DK" sz="2400" b="1" dirty="0" smtClean="0"/>
          </a:p>
          <a:p>
            <a:r>
              <a:rPr lang="da-DK" sz="2400" b="1" dirty="0" smtClean="0"/>
              <a:t>Den snævre og den brede vej</a:t>
            </a:r>
          </a:p>
          <a:p>
            <a:endParaRPr lang="da-DK" sz="2400" b="1" dirty="0" smtClean="0"/>
          </a:p>
          <a:p>
            <a:r>
              <a:rPr lang="da-DK" sz="2400" b="1" dirty="0" smtClean="0"/>
              <a:t>Falske profeter</a:t>
            </a:r>
          </a:p>
          <a:p>
            <a:endParaRPr lang="da-DK" sz="2400" b="1" dirty="0" smtClean="0"/>
          </a:p>
          <a:p>
            <a:r>
              <a:rPr lang="da-DK" sz="2400" b="1" dirty="0" smtClean="0"/>
              <a:t>De to huset med hver sit fundament</a:t>
            </a:r>
          </a:p>
          <a:p>
            <a:endParaRPr lang="da-DK" b="1" dirty="0"/>
          </a:p>
        </p:txBody>
      </p:sp>
      <p:sp>
        <p:nvSpPr>
          <p:cNvPr id="11" name="Tekstfelt 10"/>
          <p:cNvSpPr txBox="1"/>
          <p:nvPr/>
        </p:nvSpPr>
        <p:spPr>
          <a:xfrm>
            <a:off x="2266957" y="-52238"/>
            <a:ext cx="7097328" cy="523220"/>
          </a:xfrm>
          <a:prstGeom prst="rect">
            <a:avLst/>
          </a:prstGeom>
          <a:noFill/>
        </p:spPr>
        <p:txBody>
          <a:bodyPr wrap="none" rtlCol="0">
            <a:spAutoFit/>
          </a:bodyPr>
          <a:lstStyle/>
          <a:p>
            <a:r>
              <a:rPr lang="da-DK" sz="2800" b="1" dirty="0" smtClean="0"/>
              <a:t>”Bjergprædikenen”     Matthæusevangeliet 5-7</a:t>
            </a:r>
            <a:endParaRPr lang="da-DK" sz="2800" b="1" dirty="0"/>
          </a:p>
        </p:txBody>
      </p:sp>
    </p:spTree>
    <p:extLst>
      <p:ext uri="{BB962C8B-B14F-4D97-AF65-F5344CB8AC3E}">
        <p14:creationId xmlns:p14="http://schemas.microsoft.com/office/powerpoint/2010/main" val="82309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438961" y="377567"/>
            <a:ext cx="9574609" cy="1754326"/>
          </a:xfrm>
          <a:prstGeom prst="rect">
            <a:avLst/>
          </a:prstGeom>
        </p:spPr>
        <p:txBody>
          <a:bodyPr wrap="none">
            <a:spAutoFit/>
          </a:bodyPr>
          <a:lstStyle/>
          <a:p>
            <a:r>
              <a:rPr lang="da-DK" sz="3600" b="1" dirty="0"/>
              <a:t>”Bjergprædikenen”     </a:t>
            </a:r>
            <a:r>
              <a:rPr lang="da-DK" sz="3600" b="1" dirty="0" smtClean="0"/>
              <a:t>Matt 5-7           </a:t>
            </a:r>
            <a:r>
              <a:rPr lang="da-DK" sz="3600" dirty="0" smtClean="0"/>
              <a:t>(bjerg: 5,1)</a:t>
            </a:r>
          </a:p>
          <a:p>
            <a:endParaRPr lang="da-DK" sz="3600" b="1" dirty="0"/>
          </a:p>
          <a:p>
            <a:r>
              <a:rPr lang="da-DK" sz="3600" b="1" dirty="0" smtClean="0"/>
              <a:t>”Sletteprædikenen”    Lukas 6,20-49  </a:t>
            </a:r>
            <a:r>
              <a:rPr lang="da-DK" sz="3600" dirty="0" smtClean="0"/>
              <a:t>(slette: 6,17)</a:t>
            </a:r>
            <a:endParaRPr lang="da-DK" sz="3600" dirty="0"/>
          </a:p>
        </p:txBody>
      </p:sp>
      <p:pic>
        <p:nvPicPr>
          <p:cNvPr id="3" name="Billed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2361" y="3200401"/>
            <a:ext cx="1532916" cy="2520778"/>
          </a:xfrm>
          <a:prstGeom prst="rect">
            <a:avLst/>
          </a:prstGeom>
        </p:spPr>
      </p:pic>
      <p:sp>
        <p:nvSpPr>
          <p:cNvPr id="4" name="Tekstfelt 3"/>
          <p:cNvSpPr txBox="1"/>
          <p:nvPr/>
        </p:nvSpPr>
        <p:spPr>
          <a:xfrm>
            <a:off x="3398108" y="3336324"/>
            <a:ext cx="7821827" cy="2677656"/>
          </a:xfrm>
          <a:prstGeom prst="rect">
            <a:avLst/>
          </a:prstGeom>
          <a:noFill/>
        </p:spPr>
        <p:txBody>
          <a:bodyPr wrap="square" rtlCol="0">
            <a:spAutoFit/>
          </a:bodyPr>
          <a:lstStyle/>
          <a:p>
            <a:r>
              <a:rPr lang="da-DK" sz="2800" b="1" i="1" dirty="0" smtClean="0"/>
              <a:t>Jesus har givetvis sagt stort set det samme mange gange – nogle gange i kort form, andre gange</a:t>
            </a:r>
          </a:p>
          <a:p>
            <a:r>
              <a:rPr lang="da-DK" sz="2800" b="1" i="1" dirty="0"/>
              <a:t>h</a:t>
            </a:r>
            <a:r>
              <a:rPr lang="da-DK" sz="2800" b="1" i="1" dirty="0" smtClean="0"/>
              <a:t>avde han god tid …</a:t>
            </a:r>
          </a:p>
          <a:p>
            <a:endParaRPr lang="da-DK" sz="2800" b="1" i="1" dirty="0" smtClean="0"/>
          </a:p>
          <a:p>
            <a:r>
              <a:rPr lang="da-DK" sz="2800" b="1" i="1" dirty="0" smtClean="0"/>
              <a:t>Viser vel bl.a. at det er INDHOLDET, der er det afgørende, ikke den helt præcise ordlyd. </a:t>
            </a:r>
            <a:endParaRPr lang="da-DK" sz="2800" b="1" i="1" dirty="0"/>
          </a:p>
        </p:txBody>
      </p:sp>
    </p:spTree>
    <p:extLst>
      <p:ext uri="{BB962C8B-B14F-4D97-AF65-F5344CB8AC3E}">
        <p14:creationId xmlns:p14="http://schemas.microsoft.com/office/powerpoint/2010/main" val="4173803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58262"/>
            <a:ext cx="12819185" cy="7430552"/>
          </a:xfrm>
          <a:prstGeom prst="rect">
            <a:avLst/>
          </a:prstGeom>
        </p:spPr>
      </p:pic>
    </p:spTree>
    <p:extLst>
      <p:ext uri="{BB962C8B-B14F-4D97-AF65-F5344CB8AC3E}">
        <p14:creationId xmlns:p14="http://schemas.microsoft.com/office/powerpoint/2010/main" val="3202588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3"/>
            <a:ext cx="12192000" cy="6856973"/>
          </a:xfrm>
          <a:prstGeom prst="rect">
            <a:avLst/>
          </a:prstGeom>
        </p:spPr>
      </p:pic>
    </p:spTree>
    <p:extLst>
      <p:ext uri="{BB962C8B-B14F-4D97-AF65-F5344CB8AC3E}">
        <p14:creationId xmlns:p14="http://schemas.microsoft.com/office/powerpoint/2010/main" val="3279230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0517" y="1631092"/>
            <a:ext cx="2512866" cy="5069789"/>
          </a:xfrm>
          <a:prstGeom prst="rect">
            <a:avLst/>
          </a:prstGeom>
        </p:spPr>
      </p:pic>
      <p:sp>
        <p:nvSpPr>
          <p:cNvPr id="3" name="Tekstfelt 2"/>
          <p:cNvSpPr txBox="1"/>
          <p:nvPr/>
        </p:nvSpPr>
        <p:spPr>
          <a:xfrm>
            <a:off x="185352" y="135924"/>
            <a:ext cx="11244648" cy="4524315"/>
          </a:xfrm>
          <a:prstGeom prst="rect">
            <a:avLst/>
          </a:prstGeom>
          <a:noFill/>
        </p:spPr>
        <p:txBody>
          <a:bodyPr wrap="square" rtlCol="0">
            <a:spAutoFit/>
          </a:bodyPr>
          <a:lstStyle/>
          <a:p>
            <a:r>
              <a:rPr lang="da-DK" sz="3200" i="1" dirty="0"/>
              <a:t> I har hørt, at der er sagt: ›Øje for øje og tand for tand.‹  Men jeg siger jer, at I ikke må sætte jer til modværge mod den, der vil jer noget ondt. Men slår nogen dig på din højre kind, så vend også den anden til. Og vil nogen ved rettens hjælp tage din </a:t>
            </a:r>
            <a:endParaRPr lang="da-DK" sz="3200" i="1" dirty="0" smtClean="0"/>
          </a:p>
          <a:p>
            <a:r>
              <a:rPr lang="da-DK" sz="3200" i="1" dirty="0" smtClean="0"/>
              <a:t>kjortel</a:t>
            </a:r>
            <a:r>
              <a:rPr lang="da-DK" sz="3200" i="1" dirty="0"/>
              <a:t>, så lad ham også få kappen.  </a:t>
            </a:r>
            <a:endParaRPr lang="da-DK" sz="3200" i="1" dirty="0" smtClean="0"/>
          </a:p>
          <a:p>
            <a:r>
              <a:rPr lang="da-DK" sz="3200" i="1" dirty="0" smtClean="0"/>
              <a:t>Og </a:t>
            </a:r>
            <a:r>
              <a:rPr lang="da-DK" sz="3200" i="1" dirty="0"/>
              <a:t>vil nogen tvinge dig til at følge ham én mil, </a:t>
            </a:r>
            <a:endParaRPr lang="da-DK" sz="3200" i="1" dirty="0" smtClean="0"/>
          </a:p>
          <a:p>
            <a:r>
              <a:rPr lang="da-DK" sz="3200" i="1" dirty="0" smtClean="0"/>
              <a:t>så </a:t>
            </a:r>
            <a:r>
              <a:rPr lang="da-DK" sz="3200" i="1" dirty="0"/>
              <a:t>gå to mil med ham.  Giv den, der beder dig; </a:t>
            </a:r>
            <a:endParaRPr lang="da-DK" sz="3200" i="1" dirty="0" smtClean="0"/>
          </a:p>
          <a:p>
            <a:r>
              <a:rPr lang="da-DK" sz="3200" i="1" dirty="0" smtClean="0"/>
              <a:t>og </a:t>
            </a:r>
            <a:r>
              <a:rPr lang="da-DK" sz="3200" i="1" dirty="0"/>
              <a:t>vend ikke ryggen til den, der vil låne af dig</a:t>
            </a:r>
            <a:r>
              <a:rPr lang="da-DK" sz="3200" i="1" dirty="0" smtClean="0"/>
              <a:t>. </a:t>
            </a:r>
          </a:p>
          <a:p>
            <a:r>
              <a:rPr lang="da-DK" sz="3200" i="1" dirty="0" smtClean="0"/>
              <a:t>Matt 5,41-48</a:t>
            </a:r>
            <a:endParaRPr lang="da-DK" sz="3200" i="1" dirty="0"/>
          </a:p>
        </p:txBody>
      </p:sp>
    </p:spTree>
    <p:extLst>
      <p:ext uri="{BB962C8B-B14F-4D97-AF65-F5344CB8AC3E}">
        <p14:creationId xmlns:p14="http://schemas.microsoft.com/office/powerpoint/2010/main" val="441737657"/>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598</TotalTime>
  <Words>590</Words>
  <Application>Microsoft Office PowerPoint</Application>
  <PresentationFormat>Widescreen</PresentationFormat>
  <Paragraphs>93</Paragraphs>
  <Slides>23</Slides>
  <Notes>2</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23</vt:i4>
      </vt:variant>
    </vt:vector>
  </HeadingPairs>
  <TitlesOfParts>
    <vt:vector size="29" baseType="lpstr">
      <vt:lpstr>Arial</vt:lpstr>
      <vt:lpstr>Arial Black</vt:lpstr>
      <vt:lpstr>Calibri</vt:lpstr>
      <vt:lpstr>Calibri Light</vt:lpstr>
      <vt:lpstr>Goudy Old Style</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Sprint Aagaard Korsholm</dc:creator>
  <cp:lastModifiedBy>Sprint Aagaard Korsholm</cp:lastModifiedBy>
  <cp:revision>33</cp:revision>
  <dcterms:created xsi:type="dcterms:W3CDTF">2019-06-21T07:55:44Z</dcterms:created>
  <dcterms:modified xsi:type="dcterms:W3CDTF">2019-06-27T07:31:48Z</dcterms:modified>
</cp:coreProperties>
</file>