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669" r:id="rId2"/>
    <p:sldId id="686" r:id="rId3"/>
    <p:sldId id="736" r:id="rId4"/>
    <p:sldId id="624" r:id="rId5"/>
    <p:sldId id="256" r:id="rId6"/>
    <p:sldId id="687" r:id="rId7"/>
    <p:sldId id="674" r:id="rId8"/>
    <p:sldId id="675" r:id="rId9"/>
    <p:sldId id="678" r:id="rId10"/>
    <p:sldId id="679" r:id="rId11"/>
    <p:sldId id="682" r:id="rId12"/>
    <p:sldId id="683" r:id="rId13"/>
    <p:sldId id="676" r:id="rId14"/>
    <p:sldId id="670" r:id="rId15"/>
    <p:sldId id="628" r:id="rId16"/>
    <p:sldId id="629" r:id="rId17"/>
    <p:sldId id="685" r:id="rId18"/>
    <p:sldId id="688" r:id="rId19"/>
    <p:sldId id="630" r:id="rId20"/>
    <p:sldId id="625" r:id="rId21"/>
    <p:sldId id="647" r:id="rId22"/>
    <p:sldId id="648" r:id="rId23"/>
    <p:sldId id="650" r:id="rId24"/>
    <p:sldId id="646" r:id="rId25"/>
    <p:sldId id="652" r:id="rId26"/>
    <p:sldId id="653" r:id="rId27"/>
    <p:sldId id="737" r:id="rId28"/>
    <p:sldId id="620" r:id="rId29"/>
    <p:sldId id="689" r:id="rId30"/>
    <p:sldId id="632" r:id="rId31"/>
    <p:sldId id="267" r:id="rId32"/>
    <p:sldId id="266" r:id="rId33"/>
    <p:sldId id="259" r:id="rId34"/>
    <p:sldId id="260" r:id="rId35"/>
    <p:sldId id="263" r:id="rId36"/>
    <p:sldId id="438" r:id="rId37"/>
    <p:sldId id="439" r:id="rId38"/>
    <p:sldId id="440" r:id="rId39"/>
    <p:sldId id="344" r:id="rId40"/>
    <p:sldId id="345" r:id="rId41"/>
    <p:sldId id="346" r:id="rId42"/>
    <p:sldId id="643" r:id="rId43"/>
    <p:sldId id="644" r:id="rId44"/>
    <p:sldId id="447" r:id="rId45"/>
    <p:sldId id="671" r:id="rId46"/>
    <p:sldId id="637" r:id="rId47"/>
    <p:sldId id="655" r:id="rId48"/>
    <p:sldId id="638" r:id="rId49"/>
    <p:sldId id="639" r:id="rId50"/>
    <p:sldId id="640" r:id="rId51"/>
    <p:sldId id="635" r:id="rId52"/>
    <p:sldId id="642" r:id="rId53"/>
    <p:sldId id="695" r:id="rId54"/>
    <p:sldId id="672" r:id="rId55"/>
    <p:sldId id="696" r:id="rId56"/>
    <p:sldId id="697" r:id="rId57"/>
    <p:sldId id="698" r:id="rId58"/>
    <p:sldId id="673" r:id="rId59"/>
    <p:sldId id="699" r:id="rId60"/>
    <p:sldId id="734" r:id="rId61"/>
    <p:sldId id="733" r:id="rId62"/>
    <p:sldId id="728" r:id="rId63"/>
    <p:sldId id="729" r:id="rId64"/>
    <p:sldId id="731" r:id="rId65"/>
    <p:sldId id="732" r:id="rId66"/>
    <p:sldId id="735" r:id="rId67"/>
    <p:sldId id="730" r:id="rId68"/>
    <p:sldId id="691" r:id="rId69"/>
    <p:sldId id="700" r:id="rId70"/>
    <p:sldId id="706" r:id="rId71"/>
    <p:sldId id="701" r:id="rId72"/>
    <p:sldId id="431" r:id="rId73"/>
    <p:sldId id="428" r:id="rId74"/>
    <p:sldId id="692" r:id="rId75"/>
    <p:sldId id="709" r:id="rId76"/>
    <p:sldId id="556" r:id="rId77"/>
    <p:sldId id="486" r:id="rId78"/>
    <p:sldId id="710" r:id="rId79"/>
    <p:sldId id="707" r:id="rId80"/>
    <p:sldId id="690" r:id="rId81"/>
    <p:sldId id="667" r:id="rId82"/>
    <p:sldId id="704" r:id="rId83"/>
    <p:sldId id="702" r:id="rId84"/>
    <p:sldId id="422" r:id="rId85"/>
    <p:sldId id="423" r:id="rId86"/>
    <p:sldId id="265" r:id="rId87"/>
    <p:sldId id="424" r:id="rId88"/>
    <p:sldId id="425" r:id="rId89"/>
    <p:sldId id="268" r:id="rId90"/>
    <p:sldId id="426" r:id="rId91"/>
    <p:sldId id="347" r:id="rId92"/>
    <p:sldId id="627" r:id="rId93"/>
    <p:sldId id="660" r:id="rId94"/>
    <p:sldId id="661" r:id="rId95"/>
    <p:sldId id="718" r:id="rId96"/>
    <p:sldId id="662" r:id="rId97"/>
    <p:sldId id="663" r:id="rId98"/>
    <p:sldId id="719" r:id="rId99"/>
    <p:sldId id="664" r:id="rId100"/>
    <p:sldId id="665" r:id="rId101"/>
    <p:sldId id="634" r:id="rId102"/>
    <p:sldId id="659" r:id="rId103"/>
    <p:sldId id="720" r:id="rId104"/>
    <p:sldId id="721" r:id="rId105"/>
    <p:sldId id="722" r:id="rId106"/>
    <p:sldId id="658" r:id="rId107"/>
    <p:sldId id="725" r:id="rId108"/>
    <p:sldId id="621" r:id="rId109"/>
    <p:sldId id="726" r:id="rId110"/>
    <p:sldId id="727" r:id="rId11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8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2716" autoAdjust="0"/>
  </p:normalViewPr>
  <p:slideViewPr>
    <p:cSldViewPr snapToGrid="0">
      <p:cViewPr varScale="1">
        <p:scale>
          <a:sx n="48" d="100"/>
          <a:sy n="48" d="100"/>
        </p:scale>
        <p:origin x="1364" y="28"/>
      </p:cViewPr>
      <p:guideLst/>
    </p:cSldViewPr>
  </p:slideViewPr>
  <p:notesTextViewPr>
    <p:cViewPr>
      <p:scale>
        <a:sx n="1" d="1"/>
        <a:sy n="1" d="1"/>
      </p:scale>
      <p:origin x="0" y="0"/>
    </p:cViewPr>
  </p:notesTextViewPr>
  <p:sorterViewPr>
    <p:cViewPr>
      <p:scale>
        <a:sx n="84" d="100"/>
        <a:sy n="84" d="100"/>
      </p:scale>
      <p:origin x="0" y="-31456"/>
    </p:cViewPr>
  </p:sorterViewPr>
  <p:notesViewPr>
    <p:cSldViewPr snapToGrid="0">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45AE1-8807-4992-9395-C5F4B7B524D2}" type="datetimeFigureOut">
              <a:rPr lang="da-DK" smtClean="0"/>
              <a:t>21-07-2025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67E6C-0A0A-46A8-98AF-53D62EBAE0D7}" type="slidenum">
              <a:rPr lang="da-DK" smtClean="0"/>
              <a:t>‹nr.›</a:t>
            </a:fld>
            <a:endParaRPr lang="da-DK"/>
          </a:p>
        </p:txBody>
      </p:sp>
    </p:spTree>
    <p:extLst>
      <p:ext uri="{BB962C8B-B14F-4D97-AF65-F5344CB8AC3E}">
        <p14:creationId xmlns:p14="http://schemas.microsoft.com/office/powerpoint/2010/main" val="1631944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at se alt, hvad der står på </a:t>
            </a:r>
            <a:r>
              <a:rPr lang="da-DK" sz="1200" b="1" dirty="0">
                <a:solidFill>
                  <a:schemeClr val="accent5">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indremission.dk/temaundervisning  om Tema 2025</a:t>
            </a:r>
            <a:endParaRPr lang="da-DK" dirty="0"/>
          </a:p>
        </p:txBody>
      </p:sp>
      <p:sp>
        <p:nvSpPr>
          <p:cNvPr id="4" name="Pladsholder til slidenummer 3"/>
          <p:cNvSpPr>
            <a:spLocks noGrp="1"/>
          </p:cNvSpPr>
          <p:nvPr>
            <p:ph type="sldNum" sz="quarter" idx="5"/>
          </p:nvPr>
        </p:nvSpPr>
        <p:spPr/>
        <p:txBody>
          <a:bodyPr/>
          <a:lstStyle/>
          <a:p>
            <a:fld id="{1EF67E6C-0A0A-46A8-98AF-53D62EBAE0D7}" type="slidenum">
              <a:rPr lang="da-DK" smtClean="0"/>
              <a:t>2</a:t>
            </a:fld>
            <a:endParaRPr lang="da-DK"/>
          </a:p>
        </p:txBody>
      </p:sp>
    </p:spTree>
    <p:extLst>
      <p:ext uri="{BB962C8B-B14F-4D97-AF65-F5344CB8AC3E}">
        <p14:creationId xmlns:p14="http://schemas.microsoft.com/office/powerpoint/2010/main" val="3296902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Nemlig NT</a:t>
            </a:r>
          </a:p>
        </p:txBody>
      </p:sp>
      <p:sp>
        <p:nvSpPr>
          <p:cNvPr id="4" name="Pladsholder til slidenummer 3"/>
          <p:cNvSpPr>
            <a:spLocks noGrp="1"/>
          </p:cNvSpPr>
          <p:nvPr>
            <p:ph type="sldNum" sz="quarter" idx="5"/>
          </p:nvPr>
        </p:nvSpPr>
        <p:spPr/>
        <p:txBody>
          <a:bodyPr/>
          <a:lstStyle/>
          <a:p>
            <a:fld id="{1EF67E6C-0A0A-46A8-98AF-53D62EBAE0D7}" type="slidenum">
              <a:rPr lang="da-DK" smtClean="0"/>
              <a:t>38</a:t>
            </a:fld>
            <a:endParaRPr lang="da-DK"/>
          </a:p>
        </p:txBody>
      </p:sp>
    </p:spTree>
    <p:extLst>
      <p:ext uri="{BB962C8B-B14F-4D97-AF65-F5344CB8AC3E}">
        <p14:creationId xmlns:p14="http://schemas.microsoft.com/office/powerpoint/2010/main" val="1565111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3D-biller og biograffilm: man kunne med 3D-briller på se noget, man ikke kunne se uden.</a:t>
            </a:r>
          </a:p>
        </p:txBody>
      </p:sp>
      <p:sp>
        <p:nvSpPr>
          <p:cNvPr id="4" name="Pladsholder til slidenummer 3"/>
          <p:cNvSpPr>
            <a:spLocks noGrp="1"/>
          </p:cNvSpPr>
          <p:nvPr>
            <p:ph type="sldNum" sz="quarter" idx="5"/>
          </p:nvPr>
        </p:nvSpPr>
        <p:spPr/>
        <p:txBody>
          <a:bodyPr/>
          <a:lstStyle/>
          <a:p>
            <a:fld id="{1EF67E6C-0A0A-46A8-98AF-53D62EBAE0D7}" type="slidenum">
              <a:rPr lang="da-DK" smtClean="0"/>
              <a:t>39</a:t>
            </a:fld>
            <a:endParaRPr lang="da-DK"/>
          </a:p>
        </p:txBody>
      </p:sp>
    </p:spTree>
    <p:extLst>
      <p:ext uri="{BB962C8B-B14F-4D97-AF65-F5344CB8AC3E}">
        <p14:creationId xmlns:p14="http://schemas.microsoft.com/office/powerpoint/2010/main" val="371591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samme måde: de to disciple manglede ”3D-brillerne”</a:t>
            </a:r>
          </a:p>
        </p:txBody>
      </p:sp>
      <p:sp>
        <p:nvSpPr>
          <p:cNvPr id="4" name="Pladsholder til slidenummer 3"/>
          <p:cNvSpPr>
            <a:spLocks noGrp="1"/>
          </p:cNvSpPr>
          <p:nvPr>
            <p:ph type="sldNum" sz="quarter" idx="5"/>
          </p:nvPr>
        </p:nvSpPr>
        <p:spPr/>
        <p:txBody>
          <a:bodyPr/>
          <a:lstStyle/>
          <a:p>
            <a:fld id="{1EF67E6C-0A0A-46A8-98AF-53D62EBAE0D7}" type="slidenum">
              <a:rPr lang="da-DK" smtClean="0"/>
              <a:t>42</a:t>
            </a:fld>
            <a:endParaRPr lang="da-DK"/>
          </a:p>
        </p:txBody>
      </p:sp>
    </p:spTree>
    <p:extLst>
      <p:ext uri="{BB962C8B-B14F-4D97-AF65-F5344CB8AC3E}">
        <p14:creationId xmlns:p14="http://schemas.microsoft.com/office/powerpoint/2010/main" val="1057054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Helligånden gir os et nyt syn at læse Guds ord med! Fx gir NT os – læst med Helligåndens hjælp – lys over GT!</a:t>
            </a:r>
          </a:p>
        </p:txBody>
      </p:sp>
      <p:sp>
        <p:nvSpPr>
          <p:cNvPr id="4" name="Pladsholder til slidenummer 3"/>
          <p:cNvSpPr>
            <a:spLocks noGrp="1"/>
          </p:cNvSpPr>
          <p:nvPr>
            <p:ph type="sldNum" sz="quarter" idx="5"/>
          </p:nvPr>
        </p:nvSpPr>
        <p:spPr/>
        <p:txBody>
          <a:bodyPr/>
          <a:lstStyle/>
          <a:p>
            <a:fld id="{1EF67E6C-0A0A-46A8-98AF-53D62EBAE0D7}" type="slidenum">
              <a:rPr lang="da-DK" smtClean="0"/>
              <a:t>43</a:t>
            </a:fld>
            <a:endParaRPr lang="da-DK"/>
          </a:p>
        </p:txBody>
      </p:sp>
    </p:spTree>
    <p:extLst>
      <p:ext uri="{BB962C8B-B14F-4D97-AF65-F5344CB8AC3E}">
        <p14:creationId xmlns:p14="http://schemas.microsoft.com/office/powerpoint/2010/main" val="209146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skal vi nu se nogle eksempler på..</a:t>
            </a:r>
          </a:p>
        </p:txBody>
      </p:sp>
      <p:sp>
        <p:nvSpPr>
          <p:cNvPr id="4" name="Pladsholder til slidenummer 3"/>
          <p:cNvSpPr>
            <a:spLocks noGrp="1"/>
          </p:cNvSpPr>
          <p:nvPr>
            <p:ph type="sldNum" sz="quarter" idx="5"/>
          </p:nvPr>
        </p:nvSpPr>
        <p:spPr/>
        <p:txBody>
          <a:bodyPr/>
          <a:lstStyle/>
          <a:p>
            <a:fld id="{1EF67E6C-0A0A-46A8-98AF-53D62EBAE0D7}" type="slidenum">
              <a:rPr lang="da-DK" smtClean="0"/>
              <a:t>44</a:t>
            </a:fld>
            <a:endParaRPr lang="da-DK"/>
          </a:p>
        </p:txBody>
      </p:sp>
    </p:spTree>
    <p:extLst>
      <p:ext uri="{BB962C8B-B14F-4D97-AF65-F5344CB8AC3E}">
        <p14:creationId xmlns:p14="http://schemas.microsoft.com/office/powerpoint/2010/main" val="45860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Telthelligdommen, min tegning</a:t>
            </a:r>
          </a:p>
        </p:txBody>
      </p:sp>
      <p:sp>
        <p:nvSpPr>
          <p:cNvPr id="4" name="Pladsholder til slidenummer 3"/>
          <p:cNvSpPr>
            <a:spLocks noGrp="1"/>
          </p:cNvSpPr>
          <p:nvPr>
            <p:ph type="sldNum" sz="quarter" idx="5"/>
          </p:nvPr>
        </p:nvSpPr>
        <p:spPr/>
        <p:txBody>
          <a:bodyPr/>
          <a:lstStyle/>
          <a:p>
            <a:fld id="{1EF67E6C-0A0A-46A8-98AF-53D62EBAE0D7}" type="slidenum">
              <a:rPr lang="da-DK" smtClean="0"/>
              <a:t>47</a:t>
            </a:fld>
            <a:endParaRPr lang="da-DK"/>
          </a:p>
        </p:txBody>
      </p:sp>
    </p:spTree>
    <p:extLst>
      <p:ext uri="{BB962C8B-B14F-4D97-AF65-F5344CB8AC3E}">
        <p14:creationId xmlns:p14="http://schemas.microsoft.com/office/powerpoint/2010/main" val="1016586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1EF67E6C-0A0A-46A8-98AF-53D62EBAE0D7}" type="slidenum">
              <a:rPr lang="da-DK" smtClean="0"/>
              <a:t>59</a:t>
            </a:fld>
            <a:endParaRPr lang="da-DK"/>
          </a:p>
        </p:txBody>
      </p:sp>
    </p:spTree>
    <p:extLst>
      <p:ext uri="{BB962C8B-B14F-4D97-AF65-F5344CB8AC3E}">
        <p14:creationId xmlns:p14="http://schemas.microsoft.com/office/powerpoint/2010/main" val="2211630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1EF67E6C-0A0A-46A8-98AF-53D62EBAE0D7}" type="slidenum">
              <a:rPr lang="da-DK" smtClean="0"/>
              <a:t>61</a:t>
            </a:fld>
            <a:endParaRPr lang="da-DK"/>
          </a:p>
        </p:txBody>
      </p:sp>
    </p:spTree>
    <p:extLst>
      <p:ext uri="{BB962C8B-B14F-4D97-AF65-F5344CB8AC3E}">
        <p14:creationId xmlns:p14="http://schemas.microsoft.com/office/powerpoint/2010/main" val="1118982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Gud er kærlighed (1 Joh 4) og lige fra Bibelens første til dens sidste blad omtales disse tre personer. </a:t>
            </a:r>
          </a:p>
        </p:txBody>
      </p:sp>
      <p:sp>
        <p:nvSpPr>
          <p:cNvPr id="4" name="Pladsholder til slidenummer 3"/>
          <p:cNvSpPr>
            <a:spLocks noGrp="1"/>
          </p:cNvSpPr>
          <p:nvPr>
            <p:ph type="sldNum" sz="quarter" idx="10"/>
          </p:nvPr>
        </p:nvSpPr>
        <p:spPr/>
        <p:txBody>
          <a:bodyPr/>
          <a:lstStyle/>
          <a:p>
            <a:fld id="{C76AC7B5-EAAD-4E2B-9672-7B799C13A0F8}" type="slidenum">
              <a:rPr lang="da-DK" smtClean="0"/>
              <a:t>63</a:t>
            </a:fld>
            <a:endParaRPr lang="da-DK"/>
          </a:p>
        </p:txBody>
      </p:sp>
    </p:spTree>
    <p:extLst>
      <p:ext uri="{BB962C8B-B14F-4D97-AF65-F5344CB8AC3E}">
        <p14:creationId xmlns:p14="http://schemas.microsoft.com/office/powerpoint/2010/main" val="2373870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Gud er kærlighed (1 Joh 4) og lige fra Bibelens første til dens sidste blad omtales disse tre personer. </a:t>
            </a:r>
          </a:p>
        </p:txBody>
      </p:sp>
      <p:sp>
        <p:nvSpPr>
          <p:cNvPr id="4" name="Pladsholder til slidenummer 3"/>
          <p:cNvSpPr>
            <a:spLocks noGrp="1"/>
          </p:cNvSpPr>
          <p:nvPr>
            <p:ph type="sldNum" sz="quarter" idx="10"/>
          </p:nvPr>
        </p:nvSpPr>
        <p:spPr/>
        <p:txBody>
          <a:bodyPr/>
          <a:lstStyle/>
          <a:p>
            <a:fld id="{C76AC7B5-EAAD-4E2B-9672-7B799C13A0F8}" type="slidenum">
              <a:rPr lang="da-DK" smtClean="0"/>
              <a:t>71</a:t>
            </a:fld>
            <a:endParaRPr lang="da-DK"/>
          </a:p>
        </p:txBody>
      </p:sp>
    </p:spTree>
    <p:extLst>
      <p:ext uri="{BB962C8B-B14F-4D97-AF65-F5344CB8AC3E}">
        <p14:creationId xmlns:p14="http://schemas.microsoft.com/office/powerpoint/2010/main" val="3357262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Mit eget kort – ikke særligt præcist, men velegnet til oversigt…</a:t>
            </a:r>
          </a:p>
        </p:txBody>
      </p:sp>
      <p:sp>
        <p:nvSpPr>
          <p:cNvPr id="4" name="Pladsholder til slidenummer 3"/>
          <p:cNvSpPr>
            <a:spLocks noGrp="1"/>
          </p:cNvSpPr>
          <p:nvPr>
            <p:ph type="sldNum" sz="quarter" idx="5"/>
          </p:nvPr>
        </p:nvSpPr>
        <p:spPr/>
        <p:txBody>
          <a:bodyPr/>
          <a:lstStyle/>
          <a:p>
            <a:fld id="{1EF67E6C-0A0A-46A8-98AF-53D62EBAE0D7}" type="slidenum">
              <a:rPr lang="da-DK" smtClean="0"/>
              <a:t>13</a:t>
            </a:fld>
            <a:endParaRPr lang="da-DK"/>
          </a:p>
        </p:txBody>
      </p:sp>
    </p:spTree>
    <p:extLst>
      <p:ext uri="{BB962C8B-B14F-4D97-AF65-F5344CB8AC3E}">
        <p14:creationId xmlns:p14="http://schemas.microsoft.com/office/powerpoint/2010/main" val="3742362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ku man se og høre og røre</a:t>
            </a:r>
          </a:p>
        </p:txBody>
      </p:sp>
      <p:sp>
        <p:nvSpPr>
          <p:cNvPr id="4" name="Pladsholder til slidenummer 3"/>
          <p:cNvSpPr>
            <a:spLocks noGrp="1"/>
          </p:cNvSpPr>
          <p:nvPr>
            <p:ph type="sldNum" sz="quarter" idx="10"/>
          </p:nvPr>
        </p:nvSpPr>
        <p:spPr/>
        <p:txBody>
          <a:bodyPr/>
          <a:lstStyle/>
          <a:p>
            <a:fld id="{C76AC7B5-EAAD-4E2B-9672-7B799C13A0F8}" type="slidenum">
              <a:rPr lang="da-DK" smtClean="0"/>
              <a:t>77</a:t>
            </a:fld>
            <a:endParaRPr lang="da-DK"/>
          </a:p>
        </p:txBody>
      </p:sp>
    </p:spTree>
    <p:extLst>
      <p:ext uri="{BB962C8B-B14F-4D97-AF65-F5344CB8AC3E}">
        <p14:creationId xmlns:p14="http://schemas.microsoft.com/office/powerpoint/2010/main" val="2589558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dirty="0" err="1"/>
              <a:t>En</a:t>
            </a:r>
            <a:r>
              <a:rPr lang="en-US" dirty="0"/>
              <a:t> </a:t>
            </a:r>
            <a:r>
              <a:rPr lang="en-US" dirty="0" err="1"/>
              <a:t>serie</a:t>
            </a:r>
            <a:r>
              <a:rPr lang="en-US" dirty="0"/>
              <a:t> med </a:t>
            </a:r>
            <a:r>
              <a:rPr lang="en-US" dirty="0" err="1"/>
              <a:t>fuld</a:t>
            </a:r>
            <a:r>
              <a:rPr lang="en-US" dirty="0"/>
              <a:t> copyright </a:t>
            </a:r>
            <a:r>
              <a:rPr lang="en-US" dirty="0" err="1"/>
              <a:t>fra</a:t>
            </a:r>
            <a:r>
              <a:rPr lang="en-US" dirty="0"/>
              <a:t> https://www.freebibleimages.org/</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043746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dirty="0"/>
              <a:t>That night Mary gave birth ...</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571404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 to a baby boy ...</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371492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 just as the angel had told her she would.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306881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baby was wrapped in swaddling clothes ...</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853044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 and laid in a manger.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857583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 and laid in a manger.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90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689982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Mit oversigtsbillede af Jesus´ liv her på jorden</a:t>
            </a:r>
          </a:p>
        </p:txBody>
      </p:sp>
      <p:sp>
        <p:nvSpPr>
          <p:cNvPr id="4" name="Pladsholder til slidenummer 3"/>
          <p:cNvSpPr>
            <a:spLocks noGrp="1"/>
          </p:cNvSpPr>
          <p:nvPr>
            <p:ph type="sldNum" sz="quarter" idx="5"/>
          </p:nvPr>
        </p:nvSpPr>
        <p:spPr/>
        <p:txBody>
          <a:bodyPr/>
          <a:lstStyle/>
          <a:p>
            <a:fld id="{1EF67E6C-0A0A-46A8-98AF-53D62EBAE0D7}" type="slidenum">
              <a:rPr lang="da-DK" smtClean="0"/>
              <a:t>24</a:t>
            </a:fld>
            <a:endParaRPr lang="da-DK"/>
          </a:p>
        </p:txBody>
      </p:sp>
    </p:spTree>
    <p:extLst>
      <p:ext uri="{BB962C8B-B14F-4D97-AF65-F5344CB8AC3E}">
        <p14:creationId xmlns:p14="http://schemas.microsoft.com/office/powerpoint/2010/main" val="157626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Eller var Jesus bare</a:t>
            </a:r>
          </a:p>
        </p:txBody>
      </p:sp>
      <p:sp>
        <p:nvSpPr>
          <p:cNvPr id="4" name="Pladsholder til slidenummer 3"/>
          <p:cNvSpPr>
            <a:spLocks noGrp="1"/>
          </p:cNvSpPr>
          <p:nvPr>
            <p:ph type="sldNum" sz="quarter" idx="5"/>
          </p:nvPr>
        </p:nvSpPr>
        <p:spPr/>
        <p:txBody>
          <a:bodyPr/>
          <a:lstStyle/>
          <a:p>
            <a:fld id="{1EF67E6C-0A0A-46A8-98AF-53D62EBAE0D7}" type="slidenum">
              <a:rPr lang="da-DK" smtClean="0"/>
              <a:t>26</a:t>
            </a:fld>
            <a:endParaRPr lang="da-DK"/>
          </a:p>
        </p:txBody>
      </p:sp>
    </p:spTree>
    <p:extLst>
      <p:ext uri="{BB962C8B-B14F-4D97-AF65-F5344CB8AC3E}">
        <p14:creationId xmlns:p14="http://schemas.microsoft.com/office/powerpoint/2010/main" val="148037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disciple mangler tro på Jesus som den opstandne Frelser</a:t>
            </a:r>
          </a:p>
        </p:txBody>
      </p:sp>
      <p:sp>
        <p:nvSpPr>
          <p:cNvPr id="4" name="Pladsholder til slidenummer 3"/>
          <p:cNvSpPr>
            <a:spLocks noGrp="1"/>
          </p:cNvSpPr>
          <p:nvPr>
            <p:ph type="sldNum" sz="quarter" idx="5"/>
          </p:nvPr>
        </p:nvSpPr>
        <p:spPr/>
        <p:txBody>
          <a:bodyPr/>
          <a:lstStyle/>
          <a:p>
            <a:fld id="{1EF67E6C-0A0A-46A8-98AF-53D62EBAE0D7}" type="slidenum">
              <a:rPr lang="da-DK" smtClean="0"/>
              <a:t>33</a:t>
            </a:fld>
            <a:endParaRPr lang="da-DK"/>
          </a:p>
        </p:txBody>
      </p:sp>
    </p:spTree>
    <p:extLst>
      <p:ext uri="{BB962C8B-B14F-4D97-AF65-F5344CB8AC3E}">
        <p14:creationId xmlns:p14="http://schemas.microsoft.com/office/powerpoint/2010/main" val="267535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Jesus´ ord og nadveren giver dem troen</a:t>
            </a:r>
          </a:p>
        </p:txBody>
      </p:sp>
      <p:sp>
        <p:nvSpPr>
          <p:cNvPr id="4" name="Pladsholder til slidenummer 3"/>
          <p:cNvSpPr>
            <a:spLocks noGrp="1"/>
          </p:cNvSpPr>
          <p:nvPr>
            <p:ph type="sldNum" sz="quarter" idx="5"/>
          </p:nvPr>
        </p:nvSpPr>
        <p:spPr/>
        <p:txBody>
          <a:bodyPr/>
          <a:lstStyle/>
          <a:p>
            <a:fld id="{1EF67E6C-0A0A-46A8-98AF-53D62EBAE0D7}" type="slidenum">
              <a:rPr lang="da-DK" smtClean="0"/>
              <a:t>34</a:t>
            </a:fld>
            <a:endParaRPr lang="da-DK"/>
          </a:p>
        </p:txBody>
      </p:sp>
    </p:spTree>
    <p:extLst>
      <p:ext uri="{BB962C8B-B14F-4D97-AF65-F5344CB8AC3E}">
        <p14:creationId xmlns:p14="http://schemas.microsoft.com/office/powerpoint/2010/main" val="2647879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Jesus går ikke fysisk mellem os i dag – men hans ord er her også i dag: de sammen skrifter, som han den dag udlagde for de to, så de fik troen!</a:t>
            </a:r>
          </a:p>
        </p:txBody>
      </p:sp>
      <p:sp>
        <p:nvSpPr>
          <p:cNvPr id="4" name="Pladsholder til slidenummer 3"/>
          <p:cNvSpPr>
            <a:spLocks noGrp="1"/>
          </p:cNvSpPr>
          <p:nvPr>
            <p:ph type="sldNum" sz="quarter" idx="5"/>
          </p:nvPr>
        </p:nvSpPr>
        <p:spPr/>
        <p:txBody>
          <a:bodyPr/>
          <a:lstStyle/>
          <a:p>
            <a:fld id="{1EF67E6C-0A0A-46A8-98AF-53D62EBAE0D7}" type="slidenum">
              <a:rPr lang="da-DK" smtClean="0"/>
              <a:t>35</a:t>
            </a:fld>
            <a:endParaRPr lang="da-DK"/>
          </a:p>
        </p:txBody>
      </p:sp>
    </p:spTree>
    <p:extLst>
      <p:ext uri="{BB962C8B-B14F-4D97-AF65-F5344CB8AC3E}">
        <p14:creationId xmlns:p14="http://schemas.microsoft.com/office/powerpoint/2010/main" val="421411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dels de skrifter, de havde den gang (GT)</a:t>
            </a:r>
          </a:p>
        </p:txBody>
      </p:sp>
      <p:sp>
        <p:nvSpPr>
          <p:cNvPr id="4" name="Pladsholder til slidenummer 3"/>
          <p:cNvSpPr>
            <a:spLocks noGrp="1"/>
          </p:cNvSpPr>
          <p:nvPr>
            <p:ph type="sldNum" sz="quarter" idx="5"/>
          </p:nvPr>
        </p:nvSpPr>
        <p:spPr/>
        <p:txBody>
          <a:bodyPr/>
          <a:lstStyle/>
          <a:p>
            <a:fld id="{1EF67E6C-0A0A-46A8-98AF-53D62EBAE0D7}" type="slidenum">
              <a:rPr lang="da-DK" smtClean="0"/>
              <a:t>36</a:t>
            </a:fld>
            <a:endParaRPr lang="da-DK"/>
          </a:p>
        </p:txBody>
      </p:sp>
    </p:spTree>
    <p:extLst>
      <p:ext uri="{BB962C8B-B14F-4D97-AF65-F5344CB8AC3E}">
        <p14:creationId xmlns:p14="http://schemas.microsoft.com/office/powerpoint/2010/main" val="111875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så kom Jesus, og der med kom den sidste del at Bibelen (Guds bibliotek til os)</a:t>
            </a:r>
          </a:p>
        </p:txBody>
      </p:sp>
      <p:sp>
        <p:nvSpPr>
          <p:cNvPr id="4" name="Pladsholder til slidenummer 3"/>
          <p:cNvSpPr>
            <a:spLocks noGrp="1"/>
          </p:cNvSpPr>
          <p:nvPr>
            <p:ph type="sldNum" sz="quarter" idx="5"/>
          </p:nvPr>
        </p:nvSpPr>
        <p:spPr/>
        <p:txBody>
          <a:bodyPr/>
          <a:lstStyle/>
          <a:p>
            <a:fld id="{1EF67E6C-0A0A-46A8-98AF-53D62EBAE0D7}" type="slidenum">
              <a:rPr lang="da-DK" smtClean="0"/>
              <a:t>37</a:t>
            </a:fld>
            <a:endParaRPr lang="da-DK"/>
          </a:p>
        </p:txBody>
      </p:sp>
    </p:spTree>
    <p:extLst>
      <p:ext uri="{BB962C8B-B14F-4D97-AF65-F5344CB8AC3E}">
        <p14:creationId xmlns:p14="http://schemas.microsoft.com/office/powerpoint/2010/main" val="203584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2F6E3-4794-455D-B857-1EB2D12CE4D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6661E4A-D8B1-4C2D-AB45-FA4C1DBEE5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B4CC696-755B-4E1A-A0BC-C7BCA00652EB}"/>
              </a:ext>
            </a:extLst>
          </p:cNvPr>
          <p:cNvSpPr>
            <a:spLocks noGrp="1"/>
          </p:cNvSpPr>
          <p:nvPr>
            <p:ph type="dt" sz="half" idx="10"/>
          </p:nvPr>
        </p:nvSpPr>
        <p:spPr/>
        <p:txBody>
          <a:bodyPr/>
          <a:lstStyle/>
          <a:p>
            <a:fld id="{D49D1165-02C8-438C-A186-F5ED82ADB568}" type="datetimeFigureOut">
              <a:rPr lang="da-DK" smtClean="0"/>
              <a:t>21-07-2025</a:t>
            </a:fld>
            <a:endParaRPr lang="da-DK"/>
          </a:p>
        </p:txBody>
      </p:sp>
      <p:sp>
        <p:nvSpPr>
          <p:cNvPr id="5" name="Pladsholder til sidefod 4">
            <a:extLst>
              <a:ext uri="{FF2B5EF4-FFF2-40B4-BE49-F238E27FC236}">
                <a16:creationId xmlns:a16="http://schemas.microsoft.com/office/drawing/2014/main" id="{241DED8B-AA75-4BBC-AD90-110CD52124A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80B9D2C-9EBC-4A00-9B68-19B9A837CC5A}"/>
              </a:ext>
            </a:extLst>
          </p:cNvPr>
          <p:cNvSpPr>
            <a:spLocks noGrp="1"/>
          </p:cNvSpPr>
          <p:nvPr>
            <p:ph type="sldNum" sz="quarter" idx="12"/>
          </p:nvPr>
        </p:nvSpPr>
        <p:spPr/>
        <p:txBody>
          <a:bodyPr/>
          <a:lstStyle/>
          <a:p>
            <a:fld id="{9AC70154-7AAA-4822-93E7-AABC5B883209}" type="slidenum">
              <a:rPr lang="da-DK" smtClean="0"/>
              <a:t>‹nr.›</a:t>
            </a:fld>
            <a:endParaRPr lang="da-DK"/>
          </a:p>
        </p:txBody>
      </p:sp>
    </p:spTree>
    <p:extLst>
      <p:ext uri="{BB962C8B-B14F-4D97-AF65-F5344CB8AC3E}">
        <p14:creationId xmlns:p14="http://schemas.microsoft.com/office/powerpoint/2010/main" val="2012662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14578-845C-4BC2-98FA-F56D21D82C2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6902D062-0C2B-459C-BDC7-C49C54B28BF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B5DD757-2FBD-4318-A88E-DE6CA49A6A83}"/>
              </a:ext>
            </a:extLst>
          </p:cNvPr>
          <p:cNvSpPr>
            <a:spLocks noGrp="1"/>
          </p:cNvSpPr>
          <p:nvPr>
            <p:ph type="dt" sz="half" idx="10"/>
          </p:nvPr>
        </p:nvSpPr>
        <p:spPr/>
        <p:txBody>
          <a:bodyPr/>
          <a:lstStyle/>
          <a:p>
            <a:fld id="{D49D1165-02C8-438C-A186-F5ED82ADB568}" type="datetimeFigureOut">
              <a:rPr lang="da-DK" smtClean="0"/>
              <a:t>21-07-2025</a:t>
            </a:fld>
            <a:endParaRPr lang="da-DK"/>
          </a:p>
        </p:txBody>
      </p:sp>
      <p:sp>
        <p:nvSpPr>
          <p:cNvPr id="5" name="Pladsholder til sidefod 4">
            <a:extLst>
              <a:ext uri="{FF2B5EF4-FFF2-40B4-BE49-F238E27FC236}">
                <a16:creationId xmlns:a16="http://schemas.microsoft.com/office/drawing/2014/main" id="{44AD079D-9C71-4224-904B-258CB99ADA9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1170E36-611E-496C-ADA6-C0B31C86E7AA}"/>
              </a:ext>
            </a:extLst>
          </p:cNvPr>
          <p:cNvSpPr>
            <a:spLocks noGrp="1"/>
          </p:cNvSpPr>
          <p:nvPr>
            <p:ph type="sldNum" sz="quarter" idx="12"/>
          </p:nvPr>
        </p:nvSpPr>
        <p:spPr/>
        <p:txBody>
          <a:bodyPr/>
          <a:lstStyle/>
          <a:p>
            <a:fld id="{9AC70154-7AAA-4822-93E7-AABC5B883209}" type="slidenum">
              <a:rPr lang="da-DK" smtClean="0"/>
              <a:t>‹nr.›</a:t>
            </a:fld>
            <a:endParaRPr lang="da-DK"/>
          </a:p>
        </p:txBody>
      </p:sp>
    </p:spTree>
    <p:extLst>
      <p:ext uri="{BB962C8B-B14F-4D97-AF65-F5344CB8AC3E}">
        <p14:creationId xmlns:p14="http://schemas.microsoft.com/office/powerpoint/2010/main" val="3211544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9B60C69-F619-479E-919D-1C4C3B485B81}"/>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5B53EB4-5C5C-49D0-A916-2F9B58EC652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8F8ACCD-73B4-437D-9BDF-C3B254A9706B}"/>
              </a:ext>
            </a:extLst>
          </p:cNvPr>
          <p:cNvSpPr>
            <a:spLocks noGrp="1"/>
          </p:cNvSpPr>
          <p:nvPr>
            <p:ph type="dt" sz="half" idx="10"/>
          </p:nvPr>
        </p:nvSpPr>
        <p:spPr/>
        <p:txBody>
          <a:bodyPr/>
          <a:lstStyle/>
          <a:p>
            <a:fld id="{D49D1165-02C8-438C-A186-F5ED82ADB568}" type="datetimeFigureOut">
              <a:rPr lang="da-DK" smtClean="0"/>
              <a:t>21-07-2025</a:t>
            </a:fld>
            <a:endParaRPr lang="da-DK"/>
          </a:p>
        </p:txBody>
      </p:sp>
      <p:sp>
        <p:nvSpPr>
          <p:cNvPr id="5" name="Pladsholder til sidefod 4">
            <a:extLst>
              <a:ext uri="{FF2B5EF4-FFF2-40B4-BE49-F238E27FC236}">
                <a16:creationId xmlns:a16="http://schemas.microsoft.com/office/drawing/2014/main" id="{ED9B30ED-4702-48A1-AEE2-BB27B883BE8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A6F30B8-8493-4238-AE54-B9C54BEEAD38}"/>
              </a:ext>
            </a:extLst>
          </p:cNvPr>
          <p:cNvSpPr>
            <a:spLocks noGrp="1"/>
          </p:cNvSpPr>
          <p:nvPr>
            <p:ph type="sldNum" sz="quarter" idx="12"/>
          </p:nvPr>
        </p:nvSpPr>
        <p:spPr/>
        <p:txBody>
          <a:bodyPr/>
          <a:lstStyle/>
          <a:p>
            <a:fld id="{9AC70154-7AAA-4822-93E7-AABC5B883209}" type="slidenum">
              <a:rPr lang="da-DK" smtClean="0"/>
              <a:t>‹nr.›</a:t>
            </a:fld>
            <a:endParaRPr lang="da-DK"/>
          </a:p>
        </p:txBody>
      </p:sp>
    </p:spTree>
    <p:extLst>
      <p:ext uri="{BB962C8B-B14F-4D97-AF65-F5344CB8AC3E}">
        <p14:creationId xmlns:p14="http://schemas.microsoft.com/office/powerpoint/2010/main" val="2313037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24A82F-BF78-4834-9984-3B237CED73C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250063E-11BE-46DD-B7F8-5D8B445D70E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4FD47CA-8A31-4FA9-B8FC-60110019C199}"/>
              </a:ext>
            </a:extLst>
          </p:cNvPr>
          <p:cNvSpPr>
            <a:spLocks noGrp="1"/>
          </p:cNvSpPr>
          <p:nvPr>
            <p:ph type="dt" sz="half" idx="10"/>
          </p:nvPr>
        </p:nvSpPr>
        <p:spPr/>
        <p:txBody>
          <a:bodyPr/>
          <a:lstStyle/>
          <a:p>
            <a:fld id="{D49D1165-02C8-438C-A186-F5ED82ADB568}" type="datetimeFigureOut">
              <a:rPr lang="da-DK" smtClean="0"/>
              <a:t>21-07-2025</a:t>
            </a:fld>
            <a:endParaRPr lang="da-DK"/>
          </a:p>
        </p:txBody>
      </p:sp>
      <p:sp>
        <p:nvSpPr>
          <p:cNvPr id="5" name="Pladsholder til sidefod 4">
            <a:extLst>
              <a:ext uri="{FF2B5EF4-FFF2-40B4-BE49-F238E27FC236}">
                <a16:creationId xmlns:a16="http://schemas.microsoft.com/office/drawing/2014/main" id="{D2DE382C-0EB3-4A05-95F8-1AA8C21ABF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71BBB85-6608-486D-A9C0-251BA910C3CF}"/>
              </a:ext>
            </a:extLst>
          </p:cNvPr>
          <p:cNvSpPr>
            <a:spLocks noGrp="1"/>
          </p:cNvSpPr>
          <p:nvPr>
            <p:ph type="sldNum" sz="quarter" idx="12"/>
          </p:nvPr>
        </p:nvSpPr>
        <p:spPr/>
        <p:txBody>
          <a:bodyPr/>
          <a:lstStyle/>
          <a:p>
            <a:fld id="{9AC70154-7AAA-4822-93E7-AABC5B883209}" type="slidenum">
              <a:rPr lang="da-DK" smtClean="0"/>
              <a:t>‹nr.›</a:t>
            </a:fld>
            <a:endParaRPr lang="da-DK"/>
          </a:p>
        </p:txBody>
      </p:sp>
    </p:spTree>
    <p:extLst>
      <p:ext uri="{BB962C8B-B14F-4D97-AF65-F5344CB8AC3E}">
        <p14:creationId xmlns:p14="http://schemas.microsoft.com/office/powerpoint/2010/main" val="2764061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8500A-0E6F-44A7-981E-BFA694BDB938}"/>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97EA9E5-C054-413D-9455-02EABFB4A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35DB3592-0061-405A-921D-431C27E842B5}"/>
              </a:ext>
            </a:extLst>
          </p:cNvPr>
          <p:cNvSpPr>
            <a:spLocks noGrp="1"/>
          </p:cNvSpPr>
          <p:nvPr>
            <p:ph type="dt" sz="half" idx="10"/>
          </p:nvPr>
        </p:nvSpPr>
        <p:spPr/>
        <p:txBody>
          <a:bodyPr/>
          <a:lstStyle/>
          <a:p>
            <a:fld id="{D49D1165-02C8-438C-A186-F5ED82ADB568}" type="datetimeFigureOut">
              <a:rPr lang="da-DK" smtClean="0"/>
              <a:t>21-07-2025</a:t>
            </a:fld>
            <a:endParaRPr lang="da-DK"/>
          </a:p>
        </p:txBody>
      </p:sp>
      <p:sp>
        <p:nvSpPr>
          <p:cNvPr id="5" name="Pladsholder til sidefod 4">
            <a:extLst>
              <a:ext uri="{FF2B5EF4-FFF2-40B4-BE49-F238E27FC236}">
                <a16:creationId xmlns:a16="http://schemas.microsoft.com/office/drawing/2014/main" id="{27A6583B-F63E-464E-809F-C10791AF461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D8D2E23-BA49-4FBB-844F-BF9DE90FFB49}"/>
              </a:ext>
            </a:extLst>
          </p:cNvPr>
          <p:cNvSpPr>
            <a:spLocks noGrp="1"/>
          </p:cNvSpPr>
          <p:nvPr>
            <p:ph type="sldNum" sz="quarter" idx="12"/>
          </p:nvPr>
        </p:nvSpPr>
        <p:spPr/>
        <p:txBody>
          <a:bodyPr/>
          <a:lstStyle/>
          <a:p>
            <a:fld id="{9AC70154-7AAA-4822-93E7-AABC5B883209}" type="slidenum">
              <a:rPr lang="da-DK" smtClean="0"/>
              <a:t>‹nr.›</a:t>
            </a:fld>
            <a:endParaRPr lang="da-DK"/>
          </a:p>
        </p:txBody>
      </p:sp>
    </p:spTree>
    <p:extLst>
      <p:ext uri="{BB962C8B-B14F-4D97-AF65-F5344CB8AC3E}">
        <p14:creationId xmlns:p14="http://schemas.microsoft.com/office/powerpoint/2010/main" val="914237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9BB61C-25CC-44E1-97D7-71CBB7FC7DA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000E1BA-12AF-4671-80E4-3A63267C167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5B3B31A-5D8E-4577-BE2C-0611DF93FDDB}"/>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5B07B08-8B51-41D7-BC24-317DE1FF6FDC}"/>
              </a:ext>
            </a:extLst>
          </p:cNvPr>
          <p:cNvSpPr>
            <a:spLocks noGrp="1"/>
          </p:cNvSpPr>
          <p:nvPr>
            <p:ph type="dt" sz="half" idx="10"/>
          </p:nvPr>
        </p:nvSpPr>
        <p:spPr/>
        <p:txBody>
          <a:bodyPr/>
          <a:lstStyle/>
          <a:p>
            <a:fld id="{D49D1165-02C8-438C-A186-F5ED82ADB568}" type="datetimeFigureOut">
              <a:rPr lang="da-DK" smtClean="0"/>
              <a:t>21-07-2025</a:t>
            </a:fld>
            <a:endParaRPr lang="da-DK"/>
          </a:p>
        </p:txBody>
      </p:sp>
      <p:sp>
        <p:nvSpPr>
          <p:cNvPr id="6" name="Pladsholder til sidefod 5">
            <a:extLst>
              <a:ext uri="{FF2B5EF4-FFF2-40B4-BE49-F238E27FC236}">
                <a16:creationId xmlns:a16="http://schemas.microsoft.com/office/drawing/2014/main" id="{C04ED749-1901-4A89-9469-975D92A8F78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5F1C52B-F192-40EC-9BE9-532F8AF209F1}"/>
              </a:ext>
            </a:extLst>
          </p:cNvPr>
          <p:cNvSpPr>
            <a:spLocks noGrp="1"/>
          </p:cNvSpPr>
          <p:nvPr>
            <p:ph type="sldNum" sz="quarter" idx="12"/>
          </p:nvPr>
        </p:nvSpPr>
        <p:spPr/>
        <p:txBody>
          <a:bodyPr/>
          <a:lstStyle/>
          <a:p>
            <a:fld id="{9AC70154-7AAA-4822-93E7-AABC5B883209}" type="slidenum">
              <a:rPr lang="da-DK" smtClean="0"/>
              <a:t>‹nr.›</a:t>
            </a:fld>
            <a:endParaRPr lang="da-DK"/>
          </a:p>
        </p:txBody>
      </p:sp>
    </p:spTree>
    <p:extLst>
      <p:ext uri="{BB962C8B-B14F-4D97-AF65-F5344CB8AC3E}">
        <p14:creationId xmlns:p14="http://schemas.microsoft.com/office/powerpoint/2010/main" val="426572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6AE27-E9E4-46E6-BBA3-5DE27A03349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10D3AB9-AE80-4005-A534-96F168576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EF5317BA-6558-4689-A028-B5F89E5618A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819FBDBA-22F8-46DA-8261-D0653CFC1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4E54675-AA11-4E3D-BA35-3A098DFCC558}"/>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1E550DA-5998-4A46-A8E8-7EEE8EDAAEE8}"/>
              </a:ext>
            </a:extLst>
          </p:cNvPr>
          <p:cNvSpPr>
            <a:spLocks noGrp="1"/>
          </p:cNvSpPr>
          <p:nvPr>
            <p:ph type="dt" sz="half" idx="10"/>
          </p:nvPr>
        </p:nvSpPr>
        <p:spPr/>
        <p:txBody>
          <a:bodyPr/>
          <a:lstStyle/>
          <a:p>
            <a:fld id="{D49D1165-02C8-438C-A186-F5ED82ADB568}" type="datetimeFigureOut">
              <a:rPr lang="da-DK" smtClean="0"/>
              <a:t>21-07-2025</a:t>
            </a:fld>
            <a:endParaRPr lang="da-DK"/>
          </a:p>
        </p:txBody>
      </p:sp>
      <p:sp>
        <p:nvSpPr>
          <p:cNvPr id="8" name="Pladsholder til sidefod 7">
            <a:extLst>
              <a:ext uri="{FF2B5EF4-FFF2-40B4-BE49-F238E27FC236}">
                <a16:creationId xmlns:a16="http://schemas.microsoft.com/office/drawing/2014/main" id="{AA0B7796-05DD-4E30-8752-32AA278115C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E21042B-C78A-45CD-8DA0-40AF16DF450E}"/>
              </a:ext>
            </a:extLst>
          </p:cNvPr>
          <p:cNvSpPr>
            <a:spLocks noGrp="1"/>
          </p:cNvSpPr>
          <p:nvPr>
            <p:ph type="sldNum" sz="quarter" idx="12"/>
          </p:nvPr>
        </p:nvSpPr>
        <p:spPr/>
        <p:txBody>
          <a:bodyPr/>
          <a:lstStyle/>
          <a:p>
            <a:fld id="{9AC70154-7AAA-4822-93E7-AABC5B883209}" type="slidenum">
              <a:rPr lang="da-DK" smtClean="0"/>
              <a:t>‹nr.›</a:t>
            </a:fld>
            <a:endParaRPr lang="da-DK"/>
          </a:p>
        </p:txBody>
      </p:sp>
    </p:spTree>
    <p:extLst>
      <p:ext uri="{BB962C8B-B14F-4D97-AF65-F5344CB8AC3E}">
        <p14:creationId xmlns:p14="http://schemas.microsoft.com/office/powerpoint/2010/main" val="58137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3B9D4E-25CB-483B-913B-3C7B685EC94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0D975B8C-14E4-415A-82E8-18F0F6D68877}"/>
              </a:ext>
            </a:extLst>
          </p:cNvPr>
          <p:cNvSpPr>
            <a:spLocks noGrp="1"/>
          </p:cNvSpPr>
          <p:nvPr>
            <p:ph type="dt" sz="half" idx="10"/>
          </p:nvPr>
        </p:nvSpPr>
        <p:spPr/>
        <p:txBody>
          <a:bodyPr/>
          <a:lstStyle/>
          <a:p>
            <a:fld id="{D49D1165-02C8-438C-A186-F5ED82ADB568}" type="datetimeFigureOut">
              <a:rPr lang="da-DK" smtClean="0"/>
              <a:t>21-07-2025</a:t>
            </a:fld>
            <a:endParaRPr lang="da-DK"/>
          </a:p>
        </p:txBody>
      </p:sp>
      <p:sp>
        <p:nvSpPr>
          <p:cNvPr id="4" name="Pladsholder til sidefod 3">
            <a:extLst>
              <a:ext uri="{FF2B5EF4-FFF2-40B4-BE49-F238E27FC236}">
                <a16:creationId xmlns:a16="http://schemas.microsoft.com/office/drawing/2014/main" id="{82D9A04B-6769-48EF-A3F8-916D1652008F}"/>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9FE0AF3-9C20-4F7A-8E97-DE05906590A2}"/>
              </a:ext>
            </a:extLst>
          </p:cNvPr>
          <p:cNvSpPr>
            <a:spLocks noGrp="1"/>
          </p:cNvSpPr>
          <p:nvPr>
            <p:ph type="sldNum" sz="quarter" idx="12"/>
          </p:nvPr>
        </p:nvSpPr>
        <p:spPr/>
        <p:txBody>
          <a:bodyPr/>
          <a:lstStyle/>
          <a:p>
            <a:fld id="{9AC70154-7AAA-4822-93E7-AABC5B883209}" type="slidenum">
              <a:rPr lang="da-DK" smtClean="0"/>
              <a:t>‹nr.›</a:t>
            </a:fld>
            <a:endParaRPr lang="da-DK"/>
          </a:p>
        </p:txBody>
      </p:sp>
    </p:spTree>
    <p:extLst>
      <p:ext uri="{BB962C8B-B14F-4D97-AF65-F5344CB8AC3E}">
        <p14:creationId xmlns:p14="http://schemas.microsoft.com/office/powerpoint/2010/main" val="211995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BC98053-558B-4B2D-8D58-AC604D6B06E5}"/>
              </a:ext>
            </a:extLst>
          </p:cNvPr>
          <p:cNvSpPr>
            <a:spLocks noGrp="1"/>
          </p:cNvSpPr>
          <p:nvPr>
            <p:ph type="dt" sz="half" idx="10"/>
          </p:nvPr>
        </p:nvSpPr>
        <p:spPr/>
        <p:txBody>
          <a:bodyPr/>
          <a:lstStyle/>
          <a:p>
            <a:fld id="{D49D1165-02C8-438C-A186-F5ED82ADB568}" type="datetimeFigureOut">
              <a:rPr lang="da-DK" smtClean="0"/>
              <a:t>21-07-2025</a:t>
            </a:fld>
            <a:endParaRPr lang="da-DK"/>
          </a:p>
        </p:txBody>
      </p:sp>
      <p:sp>
        <p:nvSpPr>
          <p:cNvPr id="3" name="Pladsholder til sidefod 2">
            <a:extLst>
              <a:ext uri="{FF2B5EF4-FFF2-40B4-BE49-F238E27FC236}">
                <a16:creationId xmlns:a16="http://schemas.microsoft.com/office/drawing/2014/main" id="{2CBC9986-30AC-4608-8053-C2B528FCF8F2}"/>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8B9B3AF-5ECF-4735-9BD2-408A3B2F5C94}"/>
              </a:ext>
            </a:extLst>
          </p:cNvPr>
          <p:cNvSpPr>
            <a:spLocks noGrp="1"/>
          </p:cNvSpPr>
          <p:nvPr>
            <p:ph type="sldNum" sz="quarter" idx="12"/>
          </p:nvPr>
        </p:nvSpPr>
        <p:spPr/>
        <p:txBody>
          <a:bodyPr/>
          <a:lstStyle/>
          <a:p>
            <a:fld id="{9AC70154-7AAA-4822-93E7-AABC5B883209}" type="slidenum">
              <a:rPr lang="da-DK" smtClean="0"/>
              <a:t>‹nr.›</a:t>
            </a:fld>
            <a:endParaRPr lang="da-DK"/>
          </a:p>
        </p:txBody>
      </p:sp>
    </p:spTree>
    <p:extLst>
      <p:ext uri="{BB962C8B-B14F-4D97-AF65-F5344CB8AC3E}">
        <p14:creationId xmlns:p14="http://schemas.microsoft.com/office/powerpoint/2010/main" val="2903764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470119-540E-40C2-9F29-8A186AE9B24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CA9ABD9-73AF-4229-9149-762AE4F1C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575C96-A2DC-46BB-B6B1-41A67D20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8B5B14C-344E-4EB7-A663-EDCA673874ED}"/>
              </a:ext>
            </a:extLst>
          </p:cNvPr>
          <p:cNvSpPr>
            <a:spLocks noGrp="1"/>
          </p:cNvSpPr>
          <p:nvPr>
            <p:ph type="dt" sz="half" idx="10"/>
          </p:nvPr>
        </p:nvSpPr>
        <p:spPr/>
        <p:txBody>
          <a:bodyPr/>
          <a:lstStyle/>
          <a:p>
            <a:fld id="{D49D1165-02C8-438C-A186-F5ED82ADB568}" type="datetimeFigureOut">
              <a:rPr lang="da-DK" smtClean="0"/>
              <a:t>21-07-2025</a:t>
            </a:fld>
            <a:endParaRPr lang="da-DK"/>
          </a:p>
        </p:txBody>
      </p:sp>
      <p:sp>
        <p:nvSpPr>
          <p:cNvPr id="6" name="Pladsholder til sidefod 5">
            <a:extLst>
              <a:ext uri="{FF2B5EF4-FFF2-40B4-BE49-F238E27FC236}">
                <a16:creationId xmlns:a16="http://schemas.microsoft.com/office/drawing/2014/main" id="{26CD1D87-269E-4366-B5B5-E14A21030CB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E054E54-33DE-4437-9CD6-9B6714369068}"/>
              </a:ext>
            </a:extLst>
          </p:cNvPr>
          <p:cNvSpPr>
            <a:spLocks noGrp="1"/>
          </p:cNvSpPr>
          <p:nvPr>
            <p:ph type="sldNum" sz="quarter" idx="12"/>
          </p:nvPr>
        </p:nvSpPr>
        <p:spPr/>
        <p:txBody>
          <a:bodyPr/>
          <a:lstStyle/>
          <a:p>
            <a:fld id="{9AC70154-7AAA-4822-93E7-AABC5B883209}" type="slidenum">
              <a:rPr lang="da-DK" smtClean="0"/>
              <a:t>‹nr.›</a:t>
            </a:fld>
            <a:endParaRPr lang="da-DK"/>
          </a:p>
        </p:txBody>
      </p:sp>
    </p:spTree>
    <p:extLst>
      <p:ext uri="{BB962C8B-B14F-4D97-AF65-F5344CB8AC3E}">
        <p14:creationId xmlns:p14="http://schemas.microsoft.com/office/powerpoint/2010/main" val="1900626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6B845-E5C3-4E36-954A-4A437A8953C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20ECCF71-31B6-4123-919B-0749EFA9FE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CFB8DEA-F700-4BC8-9539-B5205A491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C4BDE20-6BF0-4D41-92D0-2A0654DE1DB4}"/>
              </a:ext>
            </a:extLst>
          </p:cNvPr>
          <p:cNvSpPr>
            <a:spLocks noGrp="1"/>
          </p:cNvSpPr>
          <p:nvPr>
            <p:ph type="dt" sz="half" idx="10"/>
          </p:nvPr>
        </p:nvSpPr>
        <p:spPr/>
        <p:txBody>
          <a:bodyPr/>
          <a:lstStyle/>
          <a:p>
            <a:fld id="{D49D1165-02C8-438C-A186-F5ED82ADB568}" type="datetimeFigureOut">
              <a:rPr lang="da-DK" smtClean="0"/>
              <a:t>21-07-2025</a:t>
            </a:fld>
            <a:endParaRPr lang="da-DK"/>
          </a:p>
        </p:txBody>
      </p:sp>
      <p:sp>
        <p:nvSpPr>
          <p:cNvPr id="6" name="Pladsholder til sidefod 5">
            <a:extLst>
              <a:ext uri="{FF2B5EF4-FFF2-40B4-BE49-F238E27FC236}">
                <a16:creationId xmlns:a16="http://schemas.microsoft.com/office/drawing/2014/main" id="{02A432A8-56FC-46FF-8611-FC553202A11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CA8EEAD-98EB-4B10-AAA6-2592B73B5833}"/>
              </a:ext>
            </a:extLst>
          </p:cNvPr>
          <p:cNvSpPr>
            <a:spLocks noGrp="1"/>
          </p:cNvSpPr>
          <p:nvPr>
            <p:ph type="sldNum" sz="quarter" idx="12"/>
          </p:nvPr>
        </p:nvSpPr>
        <p:spPr/>
        <p:txBody>
          <a:bodyPr/>
          <a:lstStyle/>
          <a:p>
            <a:fld id="{9AC70154-7AAA-4822-93E7-AABC5B883209}" type="slidenum">
              <a:rPr lang="da-DK" smtClean="0"/>
              <a:t>‹nr.›</a:t>
            </a:fld>
            <a:endParaRPr lang="da-DK"/>
          </a:p>
        </p:txBody>
      </p:sp>
    </p:spTree>
    <p:extLst>
      <p:ext uri="{BB962C8B-B14F-4D97-AF65-F5344CB8AC3E}">
        <p14:creationId xmlns:p14="http://schemas.microsoft.com/office/powerpoint/2010/main" val="238407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ADDA285-967D-46AD-84CF-3EEFEEC70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7E43134-F208-4593-A0EA-CF63BC758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5FCC16C-00E3-41B0-B372-8BBDF1FD3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D1165-02C8-438C-A186-F5ED82ADB568}" type="datetimeFigureOut">
              <a:rPr lang="da-DK" smtClean="0"/>
              <a:t>21-07-2025</a:t>
            </a:fld>
            <a:endParaRPr lang="da-DK"/>
          </a:p>
        </p:txBody>
      </p:sp>
      <p:sp>
        <p:nvSpPr>
          <p:cNvPr id="5" name="Pladsholder til sidefod 4">
            <a:extLst>
              <a:ext uri="{FF2B5EF4-FFF2-40B4-BE49-F238E27FC236}">
                <a16:creationId xmlns:a16="http://schemas.microsoft.com/office/drawing/2014/main" id="{21918C84-27D3-45C9-8C42-4414BF2639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E943E46-7AB8-4A39-B7CF-DACEECC643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70154-7AAA-4822-93E7-AABC5B883209}" type="slidenum">
              <a:rPr lang="da-DK" smtClean="0"/>
              <a:t>‹nr.›</a:t>
            </a:fld>
            <a:endParaRPr lang="da-DK"/>
          </a:p>
        </p:txBody>
      </p:sp>
    </p:spTree>
    <p:extLst>
      <p:ext uri="{BB962C8B-B14F-4D97-AF65-F5344CB8AC3E}">
        <p14:creationId xmlns:p14="http://schemas.microsoft.com/office/powerpoint/2010/main" val="3906516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4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http://old.bibelselskabet.dk/danbib/web/matt/ch22/v44.htm" TargetMode="External"/><Relationship Id="rId3" Type="http://schemas.openxmlformats.org/officeDocument/2006/relationships/hyperlink" Target="http://old.bibelselskabet.dk/danbib/web/apg/ch2/v34.htm" TargetMode="External"/><Relationship Id="rId7" Type="http://schemas.openxmlformats.org/officeDocument/2006/relationships/hyperlink" Target="http://old.bibelselskabet.dk/danbib/web/matt/ch22/v43.htm" TargetMode="External"/><Relationship Id="rId2" Type="http://schemas.openxmlformats.org/officeDocument/2006/relationships/hyperlink" Target="http://old.bibelselskabet.dk/danbib/web/apg/ch2/v33.htm" TargetMode="External"/><Relationship Id="rId1" Type="http://schemas.openxmlformats.org/officeDocument/2006/relationships/slideLayout" Target="../slideLayouts/slideLayout7.xml"/><Relationship Id="rId6" Type="http://schemas.openxmlformats.org/officeDocument/2006/relationships/hyperlink" Target="http://old.bibelselskabet.dk/danbib/web/matt/ch22/v42.htm" TargetMode="External"/><Relationship Id="rId5" Type="http://schemas.openxmlformats.org/officeDocument/2006/relationships/hyperlink" Target="http://old.bibelselskabet.dk/danbib/web/apg/ch2/v36.htm" TargetMode="External"/><Relationship Id="rId10" Type="http://schemas.openxmlformats.org/officeDocument/2006/relationships/hyperlink" Target="http://old.bibelselskabet.dk/danbib/web/matt/ch22/v46.htm" TargetMode="External"/><Relationship Id="rId4" Type="http://schemas.openxmlformats.org/officeDocument/2006/relationships/hyperlink" Target="http://old.bibelselskabet.dk/danbib/web/apg/ch2/v35.htm" TargetMode="External"/><Relationship Id="rId9" Type="http://schemas.openxmlformats.org/officeDocument/2006/relationships/hyperlink" Target="http://old.bibelselskabet.dk/danbib/web/matt/ch22/v45.ht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old.bibelselskabet.dk/danbib/web/joh/ch4/v26.htm" TargetMode="External"/><Relationship Id="rId2" Type="http://schemas.openxmlformats.org/officeDocument/2006/relationships/hyperlink" Target="http://old.bibelselskabet.dk/danbib/web/joh/ch4/v25.htm"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CF991227-D9EE-44AA-A2F3-D16BFB271704}"/>
              </a:ext>
            </a:extLst>
          </p:cNvPr>
          <p:cNvSpPr/>
          <p:nvPr/>
        </p:nvSpPr>
        <p:spPr>
          <a:xfrm>
            <a:off x="389467" y="491067"/>
            <a:ext cx="11319933" cy="59859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6D945E56-4630-4DD7-AF72-580F85C6FDB3}"/>
              </a:ext>
            </a:extLst>
          </p:cNvPr>
          <p:cNvSpPr/>
          <p:nvPr/>
        </p:nvSpPr>
        <p:spPr>
          <a:xfrm>
            <a:off x="317634" y="455141"/>
            <a:ext cx="11280808" cy="4247317"/>
          </a:xfrm>
          <a:prstGeom prst="rect">
            <a:avLst/>
          </a:prstGeom>
          <a:noFill/>
        </p:spPr>
        <p:txBody>
          <a:bodyPr wrap="square" lIns="91440" tIns="45720" rIns="91440" bIns="45720">
            <a:spAutoFit/>
          </a:bodyPr>
          <a:lstStyle/>
          <a:p>
            <a:pPr algn="ctr"/>
            <a:r>
              <a:rPr lang="da-DK" sz="5400" dirty="0" err="1">
                <a:ln w="0"/>
                <a:effectLst>
                  <a:outerShdw blurRad="38100" dist="19050" dir="2700000" algn="tl" rotWithShape="0">
                    <a:schemeClr val="dk1">
                      <a:alpha val="40000"/>
                    </a:schemeClr>
                  </a:outerShdw>
                </a:effectLst>
              </a:rPr>
              <a:t>Powerpoints</a:t>
            </a:r>
            <a:r>
              <a:rPr lang="da-DK" sz="5400" dirty="0">
                <a:ln w="0"/>
                <a:effectLst>
                  <a:outerShdw blurRad="38100" dist="19050" dir="2700000" algn="tl" rotWithShape="0">
                    <a:schemeClr val="dk1">
                      <a:alpha val="40000"/>
                    </a:schemeClr>
                  </a:outerShdw>
                </a:effectLst>
              </a:rPr>
              <a:t> til inspiration til TEMA2025-undevisning.</a:t>
            </a:r>
          </a:p>
          <a:p>
            <a:pPr algn="ctr"/>
            <a:r>
              <a:rPr lang="da-DK" sz="5400" b="0" cap="none" spc="0" dirty="0">
                <a:ln w="0"/>
                <a:solidFill>
                  <a:schemeClr val="tx1"/>
                </a:solidFill>
                <a:effectLst>
                  <a:outerShdw blurRad="38100" dist="19050" dir="2700000" algn="tl" rotWithShape="0">
                    <a:schemeClr val="dk1">
                      <a:alpha val="40000"/>
                    </a:schemeClr>
                  </a:outerShdw>
                </a:effectLst>
              </a:rPr>
              <a:t>Pluk hvad du kan bruge,</a:t>
            </a:r>
          </a:p>
          <a:p>
            <a:pPr algn="ctr"/>
            <a:r>
              <a:rPr lang="da-DK" sz="5400" dirty="0">
                <a:ln w="0"/>
                <a:effectLst>
                  <a:outerShdw blurRad="38100" dist="19050" dir="2700000" algn="tl" rotWithShape="0">
                    <a:schemeClr val="dk1">
                      <a:alpha val="40000"/>
                    </a:schemeClr>
                  </a:outerShdw>
                </a:effectLst>
              </a:rPr>
              <a:t>Lav om, som du har lyst til</a:t>
            </a:r>
          </a:p>
          <a:p>
            <a:pPr algn="ctr"/>
            <a:r>
              <a:rPr lang="da-DK" sz="5400" b="0" cap="none" spc="0" dirty="0">
                <a:ln w="0"/>
                <a:solidFill>
                  <a:schemeClr val="tx1"/>
                </a:solidFill>
                <a:effectLst>
                  <a:outerShdw blurRad="38100" dist="19050" dir="2700000" algn="tl" rotWithShape="0">
                    <a:schemeClr val="dk1">
                      <a:alpha val="40000"/>
                    </a:schemeClr>
                  </a:outerShdw>
                </a:effectLst>
              </a:rPr>
              <a:t>- Eller brug slet ikke nogen </a:t>
            </a:r>
            <a:r>
              <a:rPr lang="da-DK"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a:t>
            </a:r>
            <a:endParaRPr lang="da-DK"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84836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F95CBDD-D8D8-4FDF-9C7E-150233C02120}"/>
              </a:ext>
            </a:extLst>
          </p:cNvPr>
          <p:cNvSpPr txBox="1"/>
          <p:nvPr/>
        </p:nvSpPr>
        <p:spPr>
          <a:xfrm>
            <a:off x="368859" y="468052"/>
            <a:ext cx="11823141" cy="4893647"/>
          </a:xfrm>
          <a:prstGeom prst="rect">
            <a:avLst/>
          </a:prstGeom>
          <a:noFill/>
        </p:spPr>
        <p:txBody>
          <a:bodyPr wrap="square" rtlCol="0">
            <a:spAutoFit/>
          </a:bodyPr>
          <a:lstStyle/>
          <a:p>
            <a:pPr marL="742950" indent="-742950">
              <a:buAutoNum type="arabicPeriod"/>
            </a:pPr>
            <a:r>
              <a:rPr lang="da-DK" sz="3600" b="1" dirty="0">
                <a:latin typeface="Arial" panose="020B0604020202020204" pitchFamily="34" charset="0"/>
                <a:cs typeface="Arial" panose="020B0604020202020204" pitchFamily="34" charset="0"/>
              </a:rPr>
              <a:t>Den Apostolske Trosbekendelse</a:t>
            </a:r>
          </a:p>
          <a:p>
            <a:r>
              <a:rPr lang="da-DK" sz="3200" b="1" dirty="0">
                <a:latin typeface="Arial" panose="020B0604020202020204" pitchFamily="34" charset="0"/>
                <a:cs typeface="Arial" panose="020B0604020202020204" pitchFamily="34" charset="0"/>
              </a:rPr>
              <a:t>      </a:t>
            </a:r>
            <a:r>
              <a:rPr lang="da-DK" sz="3200" b="1" dirty="0">
                <a:solidFill>
                  <a:srgbClr val="C00000"/>
                </a:solidFill>
                <a:latin typeface="Arial" panose="020B0604020202020204" pitchFamily="34" charset="0"/>
                <a:cs typeface="Arial" panose="020B0604020202020204" pitchFamily="34" charset="0"/>
              </a:rPr>
              <a:t>[Stammer fra de første århundreder af kirkens historie]</a:t>
            </a:r>
          </a:p>
          <a:p>
            <a:endParaRPr lang="da-DK" sz="3600" b="1" dirty="0">
              <a:latin typeface="Arial" panose="020B0604020202020204" pitchFamily="34" charset="0"/>
              <a:cs typeface="Arial" panose="020B0604020202020204" pitchFamily="34" charset="0"/>
            </a:endParaRPr>
          </a:p>
          <a:p>
            <a:pPr marL="742950" indent="-742950">
              <a:buAutoNum type="arabicPeriod" startAt="2"/>
            </a:pPr>
            <a:r>
              <a:rPr lang="da-DK" sz="3600" b="1" dirty="0">
                <a:latin typeface="Arial" panose="020B0604020202020204" pitchFamily="34" charset="0"/>
                <a:cs typeface="Arial" panose="020B0604020202020204" pitchFamily="34" charset="0"/>
              </a:rPr>
              <a:t>Den </a:t>
            </a:r>
            <a:r>
              <a:rPr lang="da-DK" sz="3600" b="1" dirty="0" err="1">
                <a:latin typeface="Arial" panose="020B0604020202020204" pitchFamily="34" charset="0"/>
                <a:cs typeface="Arial" panose="020B0604020202020204" pitchFamily="34" charset="0"/>
              </a:rPr>
              <a:t>Nikænske</a:t>
            </a:r>
            <a:r>
              <a:rPr lang="da-DK" sz="3600" b="1" dirty="0">
                <a:latin typeface="Arial" panose="020B0604020202020204" pitchFamily="34" charset="0"/>
                <a:cs typeface="Arial" panose="020B0604020202020204" pitchFamily="34" charset="0"/>
              </a:rPr>
              <a:t> Trosbekendelse</a:t>
            </a:r>
          </a:p>
          <a:p>
            <a:r>
              <a:rPr lang="da-DK" sz="3200" b="1" dirty="0">
                <a:latin typeface="Arial" panose="020B0604020202020204" pitchFamily="34" charset="0"/>
                <a:cs typeface="Arial" panose="020B0604020202020204" pitchFamily="34" charset="0"/>
              </a:rPr>
              <a:t>      </a:t>
            </a:r>
            <a:r>
              <a:rPr lang="da-DK" sz="3200" b="1" dirty="0">
                <a:solidFill>
                  <a:srgbClr val="C00000"/>
                </a:solidFill>
                <a:latin typeface="Arial" panose="020B0604020202020204" pitchFamily="34" charset="0"/>
                <a:cs typeface="Arial" panose="020B0604020202020204" pitchFamily="34" charset="0"/>
              </a:rPr>
              <a:t>[Stammer fra to kirkemøder i 325 og 381]</a:t>
            </a:r>
          </a:p>
          <a:p>
            <a:endParaRPr lang="da-DK" sz="3200" b="1" dirty="0">
              <a:solidFill>
                <a:srgbClr val="C00000"/>
              </a:solidFill>
              <a:latin typeface="Arial" panose="020B0604020202020204" pitchFamily="34" charset="0"/>
              <a:cs typeface="Arial" panose="020B0604020202020204" pitchFamily="34" charset="0"/>
            </a:endParaRPr>
          </a:p>
          <a:p>
            <a:pPr marL="742950" indent="-742950">
              <a:buAutoNum type="arabicPeriod" startAt="3"/>
            </a:pPr>
            <a:r>
              <a:rPr lang="da-DK" sz="3600" b="1" dirty="0">
                <a:latin typeface="Arial" panose="020B0604020202020204" pitchFamily="34" charset="0"/>
                <a:cs typeface="Arial" panose="020B0604020202020204" pitchFamily="34" charset="0"/>
              </a:rPr>
              <a:t>Den </a:t>
            </a:r>
            <a:r>
              <a:rPr lang="da-DK" sz="3600" b="1" dirty="0" err="1">
                <a:latin typeface="Arial" panose="020B0604020202020204" pitchFamily="34" charset="0"/>
                <a:cs typeface="Arial" panose="020B0604020202020204" pitchFamily="34" charset="0"/>
              </a:rPr>
              <a:t>Athanasianske</a:t>
            </a:r>
            <a:r>
              <a:rPr lang="da-DK" sz="3600" b="1" dirty="0">
                <a:latin typeface="Arial" panose="020B0604020202020204" pitchFamily="34" charset="0"/>
                <a:cs typeface="Arial" panose="020B0604020202020204" pitchFamily="34" charset="0"/>
              </a:rPr>
              <a:t> Trosbekendelse</a:t>
            </a:r>
          </a:p>
          <a:p>
            <a:r>
              <a:rPr lang="da-DK" sz="3200" b="1" dirty="0">
                <a:solidFill>
                  <a:srgbClr val="C00000"/>
                </a:solidFill>
                <a:latin typeface="Arial" panose="020B0604020202020204" pitchFamily="34" charset="0"/>
                <a:cs typeface="Arial" panose="020B0604020202020204" pitchFamily="34" charset="0"/>
              </a:rPr>
              <a:t>      [Stammer fra </a:t>
            </a:r>
            <a:r>
              <a:rPr lang="da-DK" sz="3200" b="1" dirty="0" err="1">
                <a:solidFill>
                  <a:srgbClr val="C00000"/>
                </a:solidFill>
                <a:latin typeface="Arial" panose="020B0604020202020204" pitchFamily="34" charset="0"/>
                <a:cs typeface="Arial" panose="020B0604020202020204" pitchFamily="34" charset="0"/>
              </a:rPr>
              <a:t>ca</a:t>
            </a:r>
            <a:r>
              <a:rPr lang="da-DK" sz="3200" b="1" dirty="0">
                <a:solidFill>
                  <a:srgbClr val="C00000"/>
                </a:solidFill>
                <a:latin typeface="Arial" panose="020B0604020202020204" pitchFamily="34" charset="0"/>
                <a:cs typeface="Arial" panose="020B0604020202020204" pitchFamily="34" charset="0"/>
              </a:rPr>
              <a:t> 435… bekræfter den </a:t>
            </a:r>
            <a:r>
              <a:rPr lang="da-DK" sz="3200" b="1" dirty="0" err="1">
                <a:solidFill>
                  <a:srgbClr val="C00000"/>
                </a:solidFill>
                <a:latin typeface="Arial" panose="020B0604020202020204" pitchFamily="34" charset="0"/>
                <a:cs typeface="Arial" panose="020B0604020202020204" pitchFamily="34" charset="0"/>
              </a:rPr>
              <a:t>Nikænske</a:t>
            </a:r>
            <a:r>
              <a:rPr lang="da-DK" sz="3200" b="1" dirty="0">
                <a:solidFill>
                  <a:srgbClr val="C00000"/>
                </a:solidFill>
                <a:latin typeface="Arial" panose="020B0604020202020204" pitchFamily="34" charset="0"/>
                <a:cs typeface="Arial" panose="020B0604020202020204" pitchFamily="34" charset="0"/>
              </a:rPr>
              <a:t>]</a:t>
            </a:r>
          </a:p>
          <a:p>
            <a:endParaRPr lang="da-DK"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1691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0CE4871-A692-4FE0-AC90-B47E5B467CA5}"/>
              </a:ext>
            </a:extLst>
          </p:cNvPr>
          <p:cNvSpPr txBox="1"/>
          <p:nvPr/>
        </p:nvSpPr>
        <p:spPr>
          <a:xfrm>
            <a:off x="237066" y="177800"/>
            <a:ext cx="11455400" cy="4524315"/>
          </a:xfrm>
          <a:prstGeom prst="rect">
            <a:avLst/>
          </a:prstGeom>
          <a:noFill/>
        </p:spPr>
        <p:txBody>
          <a:bodyPr wrap="square" rtlCol="0">
            <a:spAutoFit/>
          </a:bodyPr>
          <a:lstStyle/>
          <a:p>
            <a:pPr algn="l" fontAlgn="base"/>
            <a:r>
              <a:rPr lang="da-DK" sz="3600" b="1" i="0" dirty="0">
                <a:solidFill>
                  <a:srgbClr val="000000"/>
                </a:solidFill>
                <a:effectLst/>
                <a:latin typeface="inherit"/>
              </a:rPr>
              <a:t> Derfor giver jeg ham del med de store,</a:t>
            </a:r>
          </a:p>
          <a:p>
            <a:pPr algn="l" fontAlgn="base"/>
            <a:r>
              <a:rPr lang="da-DK" sz="3600" b="1" i="0" dirty="0">
                <a:solidFill>
                  <a:srgbClr val="000000"/>
                </a:solidFill>
                <a:effectLst/>
                <a:latin typeface="inherit"/>
              </a:rPr>
              <a:t>med de mægtige deler han bytte,</a:t>
            </a:r>
          </a:p>
          <a:p>
            <a:pPr algn="l" fontAlgn="base"/>
            <a:r>
              <a:rPr lang="da-DK" sz="3600" b="1" i="0" dirty="0">
                <a:solidFill>
                  <a:srgbClr val="000000"/>
                </a:solidFill>
                <a:effectLst/>
                <a:latin typeface="inherit"/>
              </a:rPr>
              <a:t>fordi han hengav sit liv til døden</a:t>
            </a:r>
          </a:p>
          <a:p>
            <a:pPr algn="l" fontAlgn="base"/>
            <a:r>
              <a:rPr lang="da-DK" sz="3600" b="1" i="0" dirty="0">
                <a:solidFill>
                  <a:srgbClr val="000000"/>
                </a:solidFill>
                <a:effectLst/>
                <a:latin typeface="inherit"/>
              </a:rPr>
              <a:t>og blev regnet blandt lovbrydere.</a:t>
            </a:r>
          </a:p>
          <a:p>
            <a:pPr algn="l" fontAlgn="base"/>
            <a:r>
              <a:rPr lang="da-DK" sz="3600" b="1" i="0" dirty="0">
                <a:solidFill>
                  <a:srgbClr val="000000"/>
                </a:solidFill>
                <a:effectLst/>
                <a:latin typeface="inherit"/>
              </a:rPr>
              <a:t>Men han bar de manges synd</a:t>
            </a:r>
          </a:p>
          <a:p>
            <a:pPr algn="l" fontAlgn="base"/>
            <a:r>
              <a:rPr lang="da-DK" sz="3600" b="1" i="0" dirty="0">
                <a:solidFill>
                  <a:srgbClr val="000000"/>
                </a:solidFill>
                <a:effectLst/>
                <a:latin typeface="inherit"/>
              </a:rPr>
              <a:t>og trådte i stedet for syndere.</a:t>
            </a:r>
          </a:p>
          <a:p>
            <a:br>
              <a:rPr lang="da-DK" sz="3600" b="1" dirty="0"/>
            </a:br>
            <a:endParaRPr lang="da-DK" sz="3600" b="1" i="0" dirty="0">
              <a:solidFill>
                <a:srgbClr val="000000"/>
              </a:solidFill>
              <a:effectLst/>
              <a:latin typeface="inherit"/>
            </a:endParaRPr>
          </a:p>
        </p:txBody>
      </p:sp>
    </p:spTree>
    <p:extLst>
      <p:ext uri="{BB962C8B-B14F-4D97-AF65-F5344CB8AC3E}">
        <p14:creationId xmlns:p14="http://schemas.microsoft.com/office/powerpoint/2010/main" val="938046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49283" y="404751"/>
            <a:ext cx="11293433" cy="3970318"/>
          </a:xfrm>
          <a:prstGeom prst="rect">
            <a:avLst/>
          </a:prstGeom>
          <a:noFill/>
        </p:spPr>
        <p:txBody>
          <a:bodyPr wrap="square" rtlCol="0">
            <a:spAutoFit/>
          </a:bodyPr>
          <a:lstStyle/>
          <a:p>
            <a:r>
              <a:rPr lang="da-DK" sz="3600" b="1" dirty="0">
                <a:solidFill>
                  <a:srgbClr val="7030A0"/>
                </a:solidFill>
                <a:latin typeface="Verdana" panose="020B0604030504040204" pitchFamily="34" charset="0"/>
                <a:ea typeface="Verdana" panose="020B0604030504040204" pitchFamily="34" charset="0"/>
              </a:rPr>
              <a:t>NT viser os, at Es 52,13-53,12 handler om Jesus!</a:t>
            </a:r>
          </a:p>
          <a:p>
            <a:r>
              <a:rPr lang="da-DK" sz="3600" b="1" dirty="0">
                <a:solidFill>
                  <a:srgbClr val="7030A0"/>
                </a:solidFill>
                <a:latin typeface="Verdana" panose="020B0604030504040204" pitchFamily="34" charset="0"/>
                <a:ea typeface="Verdana" panose="020B0604030504040204" pitchFamily="34" charset="0"/>
              </a:rPr>
              <a:t>Og her beskrives tydeligvis et menneske, endda et meget lidende og ynkværdigt menneske!</a:t>
            </a:r>
          </a:p>
          <a:p>
            <a:endParaRPr lang="da-DK" sz="3600" b="1" dirty="0">
              <a:solidFill>
                <a:srgbClr val="7030A0"/>
              </a:solidFill>
              <a:latin typeface="Verdana" panose="020B0604030504040204" pitchFamily="34" charset="0"/>
              <a:ea typeface="Verdana" panose="020B0604030504040204" pitchFamily="34" charset="0"/>
            </a:endParaRPr>
          </a:p>
          <a:p>
            <a:r>
              <a:rPr lang="da-DK" sz="3600" b="1" dirty="0">
                <a:solidFill>
                  <a:srgbClr val="7030A0"/>
                </a:solidFill>
                <a:latin typeface="Verdana" panose="020B0604030504040204" pitchFamily="34" charset="0"/>
                <a:ea typeface="Verdana" panose="020B0604030504040204" pitchFamily="34" charset="0"/>
              </a:rPr>
              <a:t>Salme 22,1-22 gør præcist det samme:</a:t>
            </a:r>
          </a:p>
        </p:txBody>
      </p:sp>
    </p:spTree>
    <p:extLst>
      <p:ext uri="{BB962C8B-B14F-4D97-AF65-F5344CB8AC3E}">
        <p14:creationId xmlns:p14="http://schemas.microsoft.com/office/powerpoint/2010/main" val="33479562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A3520FEE-C171-41AE-BDC4-7C9A2DF6E9DD}"/>
              </a:ext>
            </a:extLst>
          </p:cNvPr>
          <p:cNvSpPr txBox="1"/>
          <p:nvPr/>
        </p:nvSpPr>
        <p:spPr>
          <a:xfrm>
            <a:off x="279401" y="127000"/>
            <a:ext cx="11099800" cy="19297590"/>
          </a:xfrm>
          <a:prstGeom prst="rect">
            <a:avLst/>
          </a:prstGeom>
          <a:noFill/>
        </p:spPr>
        <p:txBody>
          <a:bodyPr wrap="square" rtlCol="0">
            <a:spAutoFit/>
          </a:bodyPr>
          <a:lstStyle/>
          <a:p>
            <a:pPr algn="l"/>
            <a:r>
              <a:rPr lang="da-DK" sz="2400" b="0" i="0" dirty="0">
                <a:solidFill>
                  <a:srgbClr val="000000"/>
                </a:solidFill>
                <a:effectLst/>
                <a:latin typeface="Verdana" panose="020B0604030504040204" pitchFamily="34" charset="0"/>
              </a:rPr>
              <a:t>For korlederen. Al-</a:t>
            </a:r>
            <a:r>
              <a:rPr lang="da-DK" sz="2400" b="0" i="0" dirty="0" err="1">
                <a:solidFill>
                  <a:srgbClr val="000000"/>
                </a:solidFill>
                <a:effectLst/>
                <a:latin typeface="Verdana" panose="020B0604030504040204" pitchFamily="34" charset="0"/>
              </a:rPr>
              <a:t>ajjelet</a:t>
            </a:r>
            <a:r>
              <a:rPr lang="da-DK" sz="2400" b="0" i="0" dirty="0">
                <a:solidFill>
                  <a:srgbClr val="000000"/>
                </a:solidFill>
                <a:effectLst/>
                <a:latin typeface="Verdana" panose="020B0604030504040204" pitchFamily="34" charset="0"/>
              </a:rPr>
              <a:t>-ha-</a:t>
            </a:r>
            <a:r>
              <a:rPr lang="da-DK" sz="2400" b="0" i="0" dirty="0" err="1">
                <a:solidFill>
                  <a:srgbClr val="000000"/>
                </a:solidFill>
                <a:effectLst/>
                <a:latin typeface="Verdana" panose="020B0604030504040204" pitchFamily="34" charset="0"/>
              </a:rPr>
              <a:t>shahar</a:t>
            </a:r>
            <a:r>
              <a:rPr lang="da-DK" sz="2400" b="0" i="0" dirty="0">
                <a:solidFill>
                  <a:srgbClr val="000000"/>
                </a:solidFill>
                <a:effectLst/>
                <a:latin typeface="Verdana" panose="020B0604030504040204" pitchFamily="34" charset="0"/>
              </a:rPr>
              <a:t>. Salme af David.</a:t>
            </a:r>
          </a:p>
          <a:p>
            <a:pPr algn="l"/>
            <a:r>
              <a:rPr lang="da-DK" sz="2400" b="0" i="0" dirty="0">
                <a:solidFill>
                  <a:srgbClr val="000000"/>
                </a:solidFill>
                <a:effectLst/>
                <a:latin typeface="Verdana" panose="020B0604030504040204" pitchFamily="34" charset="0"/>
              </a:rPr>
              <a:t>Min Gud, min Gud! Hvorfor har du forladt mig?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Du er langt borte fra mit råb om hjælp og fra mit skrig.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Min Gud, jeg råber om dagen, men du svarer ikke,</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og om natten, men jeg finder ikke ro.</a:t>
            </a:r>
          </a:p>
          <a:p>
            <a:pPr algn="l"/>
            <a:r>
              <a:rPr lang="da-DK" sz="2400" b="0" i="0" dirty="0">
                <a:solidFill>
                  <a:srgbClr val="000000"/>
                </a:solidFill>
                <a:effectLst/>
                <a:latin typeface="Verdana" panose="020B0604030504040204" pitchFamily="34" charset="0"/>
              </a:rPr>
              <a:t>Du troner som den hellige,</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du, som Israel lovsynger.</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Vore fædre stolede på dig,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stolede på dig, og du udfriede dem.</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klagede til dig og blev reddet,</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stolede på dig og blev ikke gjort til skamme.</a:t>
            </a:r>
          </a:p>
          <a:p>
            <a:pPr algn="l"/>
            <a:r>
              <a:rPr lang="da-DK" sz="2400" b="1" i="0" dirty="0">
                <a:solidFill>
                  <a:srgbClr val="C00000"/>
                </a:solidFill>
                <a:effectLst/>
                <a:latin typeface="Verdana" panose="020B0604030504040204" pitchFamily="34" charset="0"/>
              </a:rPr>
              <a:t>Men jeg er en orm, ikke en mand,</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en skændsel for mennesker, foragtet af folk.</a:t>
            </a:r>
            <a:br>
              <a:rPr lang="da-DK" sz="2400" b="1" i="0" dirty="0">
                <a:solidFill>
                  <a:srgbClr val="C00000"/>
                </a:solidFill>
                <a:effectLst/>
                <a:latin typeface="Verdana" panose="020B0604030504040204" pitchFamily="34" charset="0"/>
              </a:rPr>
            </a:br>
            <a:r>
              <a:rPr lang="da-DK" sz="2400" b="0" i="0" dirty="0">
                <a:solidFill>
                  <a:srgbClr val="000000"/>
                </a:solidFill>
                <a:effectLst/>
                <a:latin typeface="Verdana" panose="020B0604030504040204" pitchFamily="34" charset="0"/>
              </a:rPr>
              <a:t>Alle, der ser mig, spotter mig,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vrænger mund og ryster på hovedet:</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»Han har overgivet sin sag til Herren, lad ham udfri ham,</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han må redde ham, han holder jo af ham!«</a:t>
            </a:r>
          </a:p>
          <a:p>
            <a:pPr algn="l"/>
            <a:endParaRPr lang="da-DK" sz="2400" dirty="0">
              <a:solidFill>
                <a:srgbClr val="000000"/>
              </a:solidFill>
              <a:latin typeface="Verdana" panose="020B0604030504040204" pitchFamily="34" charset="0"/>
            </a:endParaRPr>
          </a:p>
          <a:p>
            <a:pPr algn="l"/>
            <a:endParaRPr lang="da-DK" sz="2400" b="0" i="0" dirty="0">
              <a:solidFill>
                <a:srgbClr val="000000"/>
              </a:solidFill>
              <a:effectLst/>
              <a:latin typeface="Verdana" panose="020B0604030504040204" pitchFamily="34" charset="0"/>
            </a:endParaRPr>
          </a:p>
          <a:p>
            <a:pPr algn="l"/>
            <a:r>
              <a:rPr lang="da-DK" sz="2400" b="1" i="0" dirty="0">
                <a:solidFill>
                  <a:srgbClr val="C00000"/>
                </a:solidFill>
                <a:effectLst/>
                <a:latin typeface="Verdana" panose="020B0604030504040204" pitchFamily="34" charset="0"/>
              </a:rPr>
              <a:t>Det var dig, der hjalp mig ud af moders liv</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og gav mig tryghed ved moders bryst.</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Til dig var jeg overladt fra min fødsel,</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fra moders liv var du min Gud.</a:t>
            </a:r>
            <a:br>
              <a:rPr lang="da-DK" sz="2400" b="1" i="0" dirty="0">
                <a:solidFill>
                  <a:srgbClr val="C00000"/>
                </a:solidFill>
                <a:effectLst/>
                <a:latin typeface="Verdana" panose="020B0604030504040204" pitchFamily="34" charset="0"/>
              </a:rPr>
            </a:br>
            <a:r>
              <a:rPr lang="da-DK" sz="2400" b="0" i="0" dirty="0">
                <a:solidFill>
                  <a:srgbClr val="000000"/>
                </a:solidFill>
                <a:effectLst/>
                <a:latin typeface="Verdana" panose="020B0604030504040204" pitchFamily="34" charset="0"/>
              </a:rPr>
              <a:t>Hold dig ikke borte fra mig,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for nøden er nær,</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og ingen hjælper mig!</a:t>
            </a:r>
          </a:p>
          <a:p>
            <a:pPr algn="l"/>
            <a:r>
              <a:rPr lang="da-DK" sz="2400" b="0" i="0" dirty="0">
                <a:solidFill>
                  <a:srgbClr val="000000"/>
                </a:solidFill>
                <a:effectLst/>
                <a:latin typeface="Verdana" panose="020B0604030504040204" pitchFamily="34" charset="0"/>
              </a:rPr>
              <a:t>Stærke tyre omgiver mig,</a:t>
            </a:r>
            <a:br>
              <a:rPr lang="da-DK" sz="2400" b="0" i="0" dirty="0">
                <a:solidFill>
                  <a:srgbClr val="000000"/>
                </a:solidFill>
                <a:effectLst/>
                <a:latin typeface="Verdana" panose="020B0604030504040204" pitchFamily="34" charset="0"/>
              </a:rPr>
            </a:br>
            <a:r>
              <a:rPr lang="da-DK" sz="2400" b="0" i="0" dirty="0" err="1">
                <a:solidFill>
                  <a:srgbClr val="000000"/>
                </a:solidFill>
                <a:effectLst/>
                <a:latin typeface="Verdana" panose="020B0604030504040204" pitchFamily="34" charset="0"/>
              </a:rPr>
              <a:t>Bashanbøfler</a:t>
            </a:r>
            <a:r>
              <a:rPr lang="da-DK" sz="2400" b="0" i="0" dirty="0">
                <a:solidFill>
                  <a:srgbClr val="000000"/>
                </a:solidFill>
                <a:effectLst/>
                <a:latin typeface="Verdana" panose="020B0604030504040204" pitchFamily="34" charset="0"/>
              </a:rPr>
              <a:t> omringer mig;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rovgriske og brølende løver</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spærrer gabet op mod mig.</a:t>
            </a:r>
            <a:br>
              <a:rPr lang="da-DK" sz="2400" b="0" i="0" dirty="0">
                <a:solidFill>
                  <a:srgbClr val="000000"/>
                </a:solidFill>
                <a:effectLst/>
                <a:latin typeface="Verdana" panose="020B0604030504040204" pitchFamily="34" charset="0"/>
              </a:rPr>
            </a:br>
            <a:r>
              <a:rPr lang="da-DK" sz="2400" b="1" i="0" dirty="0">
                <a:solidFill>
                  <a:srgbClr val="C00000"/>
                </a:solidFill>
                <a:effectLst/>
                <a:latin typeface="Verdana" panose="020B0604030504040204" pitchFamily="34" charset="0"/>
              </a:rPr>
              <a:t>Jeg er som vand, der hældes ud,</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alle mine knogler falder fra hinanden,</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mit hjerte er som voks,</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det smelter i livet på mig.</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Min gane er tør som et potteskår,</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min tunge klæber til gummerne,</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du lægger mig i dødens støv.</a:t>
            </a:r>
          </a:p>
          <a:p>
            <a:pPr algn="l"/>
            <a:r>
              <a:rPr lang="da-DK" sz="2400" b="0" i="0" dirty="0">
                <a:solidFill>
                  <a:srgbClr val="000000"/>
                </a:solidFill>
                <a:effectLst/>
                <a:latin typeface="Verdana" panose="020B0604030504040204" pitchFamily="34" charset="0"/>
              </a:rPr>
              <a:t>Hunde omgiver mig,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en flok af forbrydere står omkring mig;</a:t>
            </a:r>
            <a:br>
              <a:rPr lang="da-DK" sz="2400" b="0" i="0" dirty="0">
                <a:solidFill>
                  <a:srgbClr val="000000"/>
                </a:solidFill>
                <a:effectLst/>
                <a:latin typeface="Verdana" panose="020B0604030504040204" pitchFamily="34" charset="0"/>
              </a:rPr>
            </a:br>
            <a:r>
              <a:rPr lang="da-DK" sz="2400" b="1" i="0" dirty="0">
                <a:solidFill>
                  <a:srgbClr val="C00000"/>
                </a:solidFill>
                <a:effectLst/>
                <a:latin typeface="Verdana" panose="020B0604030504040204" pitchFamily="34" charset="0"/>
              </a:rPr>
              <a:t>de har gennemboret mine hænder og fødder,</a:t>
            </a:r>
            <a:br>
              <a:rPr lang="da-DK" sz="2400" b="1" i="0" dirty="0">
                <a:solidFill>
                  <a:srgbClr val="C00000"/>
                </a:solidFill>
                <a:effectLst/>
                <a:latin typeface="Verdana" panose="020B0604030504040204" pitchFamily="34" charset="0"/>
              </a:rPr>
            </a:br>
            <a:r>
              <a:rPr lang="da-DK" sz="2400" b="0" i="0" dirty="0">
                <a:solidFill>
                  <a:srgbClr val="000000"/>
                </a:solidFill>
                <a:effectLst/>
                <a:latin typeface="Verdana" panose="020B0604030504040204" pitchFamily="34" charset="0"/>
              </a:rPr>
              <a:t>jeg kan tælle alle mine knogler.</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ser på mig med skadefryd,</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deler mine klæder mellem sig,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kaster lod om min klædning.</a:t>
            </a:r>
          </a:p>
          <a:p>
            <a:pPr algn="l"/>
            <a:r>
              <a:rPr lang="da-DK" sz="2400" b="1" i="0" dirty="0">
                <a:solidFill>
                  <a:srgbClr val="C00000"/>
                </a:solidFill>
                <a:effectLst/>
                <a:latin typeface="Verdana" panose="020B0604030504040204" pitchFamily="34" charset="0"/>
              </a:rPr>
              <a:t>Men du, Herre, hold dig ikke borte,</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du, min styrke, skynd dig til hjælp!</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Red mit liv fra sværdet,</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mit dyrebare liv fra hundene,</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frels mig fra løvens gab,</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fra vildoksernes horn!</a:t>
            </a:r>
          </a:p>
          <a:p>
            <a:br>
              <a:rPr lang="da-DK" sz="2400" dirty="0"/>
            </a:br>
            <a:endParaRPr lang="da-DK" sz="2400" dirty="0"/>
          </a:p>
        </p:txBody>
      </p:sp>
      <p:sp>
        <p:nvSpPr>
          <p:cNvPr id="3" name="Tekstfelt 2">
            <a:extLst>
              <a:ext uri="{FF2B5EF4-FFF2-40B4-BE49-F238E27FC236}">
                <a16:creationId xmlns:a16="http://schemas.microsoft.com/office/drawing/2014/main" id="{BA068592-0406-49B6-A8AA-8690E3602B5B}"/>
              </a:ext>
            </a:extLst>
          </p:cNvPr>
          <p:cNvSpPr txBox="1"/>
          <p:nvPr/>
        </p:nvSpPr>
        <p:spPr>
          <a:xfrm rot="21200075">
            <a:off x="7026830" y="1811866"/>
            <a:ext cx="4810932" cy="1569660"/>
          </a:xfrm>
          <a:prstGeom prst="rect">
            <a:avLst/>
          </a:prstGeom>
          <a:noFill/>
          <a:ln w="57150">
            <a:solidFill>
              <a:srgbClr val="7030A0"/>
            </a:solidFill>
          </a:ln>
        </p:spPr>
        <p:txBody>
          <a:bodyPr wrap="none" rtlCol="0">
            <a:spAutoFit/>
          </a:bodyPr>
          <a:lstStyle/>
          <a:p>
            <a:pPr algn="ctr"/>
            <a:r>
              <a:rPr lang="da-DK" sz="3200" b="1" dirty="0">
                <a:solidFill>
                  <a:srgbClr val="C00000"/>
                </a:solidFill>
                <a:highlight>
                  <a:srgbClr val="FFFF00"/>
                </a:highlight>
              </a:rPr>
              <a:t>Et pint menneske, </a:t>
            </a:r>
          </a:p>
          <a:p>
            <a:pPr algn="ctr"/>
            <a:r>
              <a:rPr lang="da-DK" sz="3200" b="1" dirty="0">
                <a:solidFill>
                  <a:srgbClr val="C00000"/>
                </a:solidFill>
                <a:highlight>
                  <a:srgbClr val="FFFF00"/>
                </a:highlight>
              </a:rPr>
              <a:t>Der beder Gud om hjælp –</a:t>
            </a:r>
          </a:p>
          <a:p>
            <a:pPr algn="ctr"/>
            <a:r>
              <a:rPr lang="da-DK" sz="3200" b="1" dirty="0">
                <a:solidFill>
                  <a:srgbClr val="C00000"/>
                </a:solidFill>
                <a:highlight>
                  <a:srgbClr val="FFFF00"/>
                </a:highlight>
              </a:rPr>
              <a:t>Altså absolut et menneske!</a:t>
            </a:r>
          </a:p>
        </p:txBody>
      </p:sp>
    </p:spTree>
    <p:extLst>
      <p:ext uri="{BB962C8B-B14F-4D97-AF65-F5344CB8AC3E}">
        <p14:creationId xmlns:p14="http://schemas.microsoft.com/office/powerpoint/2010/main" val="20722101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A3520FEE-C171-41AE-BDC4-7C9A2DF6E9DD}"/>
              </a:ext>
            </a:extLst>
          </p:cNvPr>
          <p:cNvSpPr txBox="1"/>
          <p:nvPr/>
        </p:nvSpPr>
        <p:spPr>
          <a:xfrm>
            <a:off x="279401" y="127000"/>
            <a:ext cx="11099800" cy="12649617"/>
          </a:xfrm>
          <a:prstGeom prst="rect">
            <a:avLst/>
          </a:prstGeom>
          <a:noFill/>
        </p:spPr>
        <p:txBody>
          <a:bodyPr wrap="square" rtlCol="0">
            <a:spAutoFit/>
          </a:bodyPr>
          <a:lstStyle/>
          <a:p>
            <a:pPr algn="l"/>
            <a:r>
              <a:rPr lang="da-DK" sz="2400" b="1" i="0" dirty="0">
                <a:solidFill>
                  <a:srgbClr val="C00000"/>
                </a:solidFill>
                <a:effectLst/>
                <a:latin typeface="Verdana" panose="020B0604030504040204" pitchFamily="34" charset="0"/>
              </a:rPr>
              <a:t>Det var dig, der hjalp mig ud af moders liv</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og gav mig tryghed ved moders bryst.</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Til dig var jeg overladt fra min fødsel,</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fra moders liv var du min Gud.</a:t>
            </a:r>
            <a:br>
              <a:rPr lang="da-DK" sz="2400" b="1" i="0" dirty="0">
                <a:solidFill>
                  <a:srgbClr val="C00000"/>
                </a:solidFill>
                <a:effectLst/>
                <a:latin typeface="Verdana" panose="020B0604030504040204" pitchFamily="34" charset="0"/>
              </a:rPr>
            </a:br>
            <a:r>
              <a:rPr lang="da-DK" sz="2400" b="0" i="0" dirty="0">
                <a:solidFill>
                  <a:srgbClr val="000000"/>
                </a:solidFill>
                <a:effectLst/>
                <a:latin typeface="Verdana" panose="020B0604030504040204" pitchFamily="34" charset="0"/>
              </a:rPr>
              <a:t>Hold dig ikke borte fra mig,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for nøden er nær,</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og ingen hjælper mig!</a:t>
            </a:r>
          </a:p>
          <a:p>
            <a:pPr algn="l"/>
            <a:r>
              <a:rPr lang="da-DK" sz="2400" b="0" i="0" dirty="0">
                <a:solidFill>
                  <a:srgbClr val="000000"/>
                </a:solidFill>
                <a:effectLst/>
                <a:latin typeface="Verdana" panose="020B0604030504040204" pitchFamily="34" charset="0"/>
              </a:rPr>
              <a:t>Stærke tyre omgiver mig,</a:t>
            </a:r>
            <a:br>
              <a:rPr lang="da-DK" sz="2400" b="0" i="0" dirty="0">
                <a:solidFill>
                  <a:srgbClr val="000000"/>
                </a:solidFill>
                <a:effectLst/>
                <a:latin typeface="Verdana" panose="020B0604030504040204" pitchFamily="34" charset="0"/>
              </a:rPr>
            </a:br>
            <a:r>
              <a:rPr lang="da-DK" sz="2400" b="0" i="0" dirty="0" err="1">
                <a:solidFill>
                  <a:srgbClr val="000000"/>
                </a:solidFill>
                <a:effectLst/>
                <a:latin typeface="Verdana" panose="020B0604030504040204" pitchFamily="34" charset="0"/>
              </a:rPr>
              <a:t>Bashanbøfler</a:t>
            </a:r>
            <a:r>
              <a:rPr lang="da-DK" sz="2400" b="0" i="0" dirty="0">
                <a:solidFill>
                  <a:srgbClr val="000000"/>
                </a:solidFill>
                <a:effectLst/>
                <a:latin typeface="Verdana" panose="020B0604030504040204" pitchFamily="34" charset="0"/>
              </a:rPr>
              <a:t> omringer mig;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rovgriske og brølende løver</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spærrer gabet op mod mig.</a:t>
            </a:r>
            <a:br>
              <a:rPr lang="da-DK" sz="2400" b="0" i="0" dirty="0">
                <a:solidFill>
                  <a:srgbClr val="000000"/>
                </a:solidFill>
                <a:effectLst/>
                <a:latin typeface="Verdana" panose="020B0604030504040204" pitchFamily="34" charset="0"/>
              </a:rPr>
            </a:br>
            <a:r>
              <a:rPr lang="da-DK" sz="2400" b="1" i="0" dirty="0">
                <a:solidFill>
                  <a:srgbClr val="C00000"/>
                </a:solidFill>
                <a:effectLst/>
                <a:latin typeface="Verdana" panose="020B0604030504040204" pitchFamily="34" charset="0"/>
              </a:rPr>
              <a:t>Jeg er som vand, der hældes ud,</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alle mine knogler falder fra hinanden,</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mit hjerte er som voks,</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det smelter i livet på mig.</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Min gane er tør som et potteskår,</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min tunge klæber til gummerne,</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du lægger mig i dødens støv.</a:t>
            </a:r>
          </a:p>
          <a:p>
            <a:pPr algn="l"/>
            <a:endParaRPr lang="da-DK" sz="2400" b="1" i="0" dirty="0">
              <a:solidFill>
                <a:srgbClr val="C00000"/>
              </a:solidFill>
              <a:effectLst/>
              <a:latin typeface="Verdana" panose="020B0604030504040204" pitchFamily="34" charset="0"/>
            </a:endParaRPr>
          </a:p>
          <a:p>
            <a:pPr algn="l"/>
            <a:r>
              <a:rPr lang="da-DK" sz="2400" b="0" i="0" dirty="0">
                <a:solidFill>
                  <a:srgbClr val="000000"/>
                </a:solidFill>
                <a:effectLst/>
                <a:latin typeface="Verdana" panose="020B0604030504040204" pitchFamily="34" charset="0"/>
              </a:rPr>
              <a:t>Hunde omgiver mig,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en flok af forbrydere står omkring mig;</a:t>
            </a:r>
            <a:br>
              <a:rPr lang="da-DK" sz="2400" b="0" i="0" dirty="0">
                <a:solidFill>
                  <a:srgbClr val="000000"/>
                </a:solidFill>
                <a:effectLst/>
                <a:latin typeface="Verdana" panose="020B0604030504040204" pitchFamily="34" charset="0"/>
              </a:rPr>
            </a:br>
            <a:r>
              <a:rPr lang="da-DK" sz="2400" b="1" i="0" dirty="0">
                <a:solidFill>
                  <a:srgbClr val="C00000"/>
                </a:solidFill>
                <a:effectLst/>
                <a:latin typeface="Verdana" panose="020B0604030504040204" pitchFamily="34" charset="0"/>
              </a:rPr>
              <a:t>de har gennemboret mine hænder og fødder,</a:t>
            </a:r>
            <a:br>
              <a:rPr lang="da-DK" sz="2400" b="1" i="0" dirty="0">
                <a:solidFill>
                  <a:srgbClr val="C00000"/>
                </a:solidFill>
                <a:effectLst/>
                <a:latin typeface="Verdana" panose="020B0604030504040204" pitchFamily="34" charset="0"/>
              </a:rPr>
            </a:br>
            <a:r>
              <a:rPr lang="da-DK" sz="2400" b="0" i="0" dirty="0">
                <a:solidFill>
                  <a:srgbClr val="000000"/>
                </a:solidFill>
                <a:effectLst/>
                <a:latin typeface="Verdana" panose="020B0604030504040204" pitchFamily="34" charset="0"/>
              </a:rPr>
              <a:t>jeg kan tælle alle mine knogler.</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ser på mig med skadefryd,</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deler mine klæder mellem sig,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kaster lod om min klædning.</a:t>
            </a:r>
          </a:p>
          <a:p>
            <a:pPr algn="l"/>
            <a:r>
              <a:rPr lang="da-DK" sz="2400" b="1" i="0" dirty="0">
                <a:solidFill>
                  <a:srgbClr val="C00000"/>
                </a:solidFill>
                <a:effectLst/>
                <a:latin typeface="Verdana" panose="020B0604030504040204" pitchFamily="34" charset="0"/>
              </a:rPr>
              <a:t>Men du, Herre, hold dig ikke borte,</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du, min styrke, skynd dig til hjælp!</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Red mit liv fra sværdet,</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mit dyrebare liv fra hundene,</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frels mig fra løvens gab,</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fra vildoksernes horn!</a:t>
            </a:r>
          </a:p>
          <a:p>
            <a:br>
              <a:rPr lang="da-DK" sz="2400" dirty="0"/>
            </a:br>
            <a:endParaRPr lang="da-DK" sz="2400" dirty="0"/>
          </a:p>
        </p:txBody>
      </p:sp>
      <p:sp>
        <p:nvSpPr>
          <p:cNvPr id="3" name="Tekstfelt 2">
            <a:extLst>
              <a:ext uri="{FF2B5EF4-FFF2-40B4-BE49-F238E27FC236}">
                <a16:creationId xmlns:a16="http://schemas.microsoft.com/office/drawing/2014/main" id="{BA068592-0406-49B6-A8AA-8690E3602B5B}"/>
              </a:ext>
            </a:extLst>
          </p:cNvPr>
          <p:cNvSpPr txBox="1"/>
          <p:nvPr/>
        </p:nvSpPr>
        <p:spPr>
          <a:xfrm rot="21200075">
            <a:off x="7026830" y="1811866"/>
            <a:ext cx="4810932" cy="1569660"/>
          </a:xfrm>
          <a:prstGeom prst="rect">
            <a:avLst/>
          </a:prstGeom>
          <a:noFill/>
          <a:ln w="57150">
            <a:solidFill>
              <a:srgbClr val="7030A0"/>
            </a:solidFill>
          </a:ln>
        </p:spPr>
        <p:txBody>
          <a:bodyPr wrap="none" rtlCol="0">
            <a:spAutoFit/>
          </a:bodyPr>
          <a:lstStyle/>
          <a:p>
            <a:pPr algn="ctr"/>
            <a:r>
              <a:rPr lang="da-DK" sz="3200" b="1" dirty="0">
                <a:solidFill>
                  <a:srgbClr val="C00000"/>
                </a:solidFill>
                <a:highlight>
                  <a:srgbClr val="FFFF00"/>
                </a:highlight>
              </a:rPr>
              <a:t>Et pint menneske, </a:t>
            </a:r>
          </a:p>
          <a:p>
            <a:pPr algn="ctr"/>
            <a:r>
              <a:rPr lang="da-DK" sz="3200" b="1" dirty="0">
                <a:solidFill>
                  <a:srgbClr val="C00000"/>
                </a:solidFill>
                <a:highlight>
                  <a:srgbClr val="FFFF00"/>
                </a:highlight>
              </a:rPr>
              <a:t>Der beder Gud om hjælp –</a:t>
            </a:r>
          </a:p>
          <a:p>
            <a:pPr algn="ctr"/>
            <a:r>
              <a:rPr lang="da-DK" sz="3200" b="1" dirty="0">
                <a:solidFill>
                  <a:srgbClr val="C00000"/>
                </a:solidFill>
                <a:highlight>
                  <a:srgbClr val="FFFF00"/>
                </a:highlight>
              </a:rPr>
              <a:t>Altså absolut et menneske!</a:t>
            </a:r>
          </a:p>
        </p:txBody>
      </p:sp>
    </p:spTree>
    <p:extLst>
      <p:ext uri="{BB962C8B-B14F-4D97-AF65-F5344CB8AC3E}">
        <p14:creationId xmlns:p14="http://schemas.microsoft.com/office/powerpoint/2010/main" val="562161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A3520FEE-C171-41AE-BDC4-7C9A2DF6E9DD}"/>
              </a:ext>
            </a:extLst>
          </p:cNvPr>
          <p:cNvSpPr txBox="1"/>
          <p:nvPr/>
        </p:nvSpPr>
        <p:spPr>
          <a:xfrm>
            <a:off x="279401" y="127000"/>
            <a:ext cx="11099800" cy="5632311"/>
          </a:xfrm>
          <a:prstGeom prst="rect">
            <a:avLst/>
          </a:prstGeom>
          <a:noFill/>
        </p:spPr>
        <p:txBody>
          <a:bodyPr wrap="square" rtlCol="0">
            <a:spAutoFit/>
          </a:bodyPr>
          <a:lstStyle/>
          <a:p>
            <a:pPr algn="l"/>
            <a:r>
              <a:rPr lang="da-DK" sz="2400" b="0" i="0" dirty="0">
                <a:solidFill>
                  <a:srgbClr val="000000"/>
                </a:solidFill>
                <a:effectLst/>
                <a:latin typeface="Verdana" panose="020B0604030504040204" pitchFamily="34" charset="0"/>
              </a:rPr>
              <a:t>Hunde omgiver mig,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en flok af forbrydere står omkring mig;</a:t>
            </a:r>
            <a:br>
              <a:rPr lang="da-DK" sz="2400" b="0" i="0" dirty="0">
                <a:solidFill>
                  <a:srgbClr val="000000"/>
                </a:solidFill>
                <a:effectLst/>
                <a:latin typeface="Verdana" panose="020B0604030504040204" pitchFamily="34" charset="0"/>
              </a:rPr>
            </a:br>
            <a:r>
              <a:rPr lang="da-DK" sz="2400" b="1" i="0" dirty="0">
                <a:solidFill>
                  <a:srgbClr val="C00000"/>
                </a:solidFill>
                <a:effectLst/>
                <a:latin typeface="Verdana" panose="020B0604030504040204" pitchFamily="34" charset="0"/>
              </a:rPr>
              <a:t>de har gennemboret mine hænder og fødder,</a:t>
            </a:r>
            <a:br>
              <a:rPr lang="da-DK" sz="2400" b="1" i="0" dirty="0">
                <a:solidFill>
                  <a:srgbClr val="C00000"/>
                </a:solidFill>
                <a:effectLst/>
                <a:latin typeface="Verdana" panose="020B0604030504040204" pitchFamily="34" charset="0"/>
              </a:rPr>
            </a:br>
            <a:r>
              <a:rPr lang="da-DK" sz="2400" b="0" i="0" dirty="0">
                <a:solidFill>
                  <a:srgbClr val="000000"/>
                </a:solidFill>
                <a:effectLst/>
                <a:latin typeface="Verdana" panose="020B0604030504040204" pitchFamily="34" charset="0"/>
              </a:rPr>
              <a:t>jeg kan tælle alle mine knogler.</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ser på mig med skadefryd,</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deler mine klæder mellem sig,</a:t>
            </a:r>
            <a:br>
              <a:rPr lang="da-DK" sz="2400" b="0" i="0" dirty="0">
                <a:solidFill>
                  <a:srgbClr val="000000"/>
                </a:solidFill>
                <a:effectLst/>
                <a:latin typeface="Verdana" panose="020B0604030504040204" pitchFamily="34" charset="0"/>
              </a:rPr>
            </a:br>
            <a:r>
              <a:rPr lang="da-DK" sz="2400" b="0" i="0" dirty="0">
                <a:solidFill>
                  <a:srgbClr val="000000"/>
                </a:solidFill>
                <a:effectLst/>
                <a:latin typeface="Verdana" panose="020B0604030504040204" pitchFamily="34" charset="0"/>
              </a:rPr>
              <a:t>de kaster lod om min klædning.</a:t>
            </a:r>
          </a:p>
          <a:p>
            <a:pPr algn="l"/>
            <a:r>
              <a:rPr lang="da-DK" sz="2400" b="1" i="0" dirty="0">
                <a:solidFill>
                  <a:srgbClr val="C00000"/>
                </a:solidFill>
                <a:effectLst/>
                <a:latin typeface="Verdana" panose="020B0604030504040204" pitchFamily="34" charset="0"/>
              </a:rPr>
              <a:t>Men du, Herre, hold dig ikke borte,</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du, min styrke, skynd dig til hjælp!</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Red mit liv fra sværdet,</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mit dyrebare liv fra hundene,</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frels mig fra løvens gab,</a:t>
            </a:r>
            <a:br>
              <a:rPr lang="da-DK" sz="2400" b="1" i="0" dirty="0">
                <a:solidFill>
                  <a:srgbClr val="C00000"/>
                </a:solidFill>
                <a:effectLst/>
                <a:latin typeface="Verdana" panose="020B0604030504040204" pitchFamily="34" charset="0"/>
              </a:rPr>
            </a:br>
            <a:r>
              <a:rPr lang="da-DK" sz="2400" b="1" i="0" dirty="0">
                <a:solidFill>
                  <a:srgbClr val="C00000"/>
                </a:solidFill>
                <a:effectLst/>
                <a:latin typeface="Verdana" panose="020B0604030504040204" pitchFamily="34" charset="0"/>
              </a:rPr>
              <a:t>fra vildoksernes horn!</a:t>
            </a:r>
          </a:p>
          <a:p>
            <a:br>
              <a:rPr lang="da-DK" sz="2400" dirty="0"/>
            </a:br>
            <a:endParaRPr lang="da-DK" sz="2400" dirty="0"/>
          </a:p>
        </p:txBody>
      </p:sp>
      <p:sp>
        <p:nvSpPr>
          <p:cNvPr id="3" name="Tekstfelt 2">
            <a:extLst>
              <a:ext uri="{FF2B5EF4-FFF2-40B4-BE49-F238E27FC236}">
                <a16:creationId xmlns:a16="http://schemas.microsoft.com/office/drawing/2014/main" id="{BA068592-0406-49B6-A8AA-8690E3602B5B}"/>
              </a:ext>
            </a:extLst>
          </p:cNvPr>
          <p:cNvSpPr txBox="1"/>
          <p:nvPr/>
        </p:nvSpPr>
        <p:spPr>
          <a:xfrm rot="21200075">
            <a:off x="7026830" y="1811866"/>
            <a:ext cx="4810932" cy="1569660"/>
          </a:xfrm>
          <a:prstGeom prst="rect">
            <a:avLst/>
          </a:prstGeom>
          <a:noFill/>
          <a:ln w="57150">
            <a:solidFill>
              <a:srgbClr val="7030A0"/>
            </a:solidFill>
          </a:ln>
        </p:spPr>
        <p:txBody>
          <a:bodyPr wrap="none" rtlCol="0">
            <a:spAutoFit/>
          </a:bodyPr>
          <a:lstStyle/>
          <a:p>
            <a:pPr algn="ctr"/>
            <a:r>
              <a:rPr lang="da-DK" sz="3200" b="1" dirty="0">
                <a:solidFill>
                  <a:srgbClr val="C00000"/>
                </a:solidFill>
                <a:highlight>
                  <a:srgbClr val="FFFF00"/>
                </a:highlight>
              </a:rPr>
              <a:t>Et pint menneske, </a:t>
            </a:r>
          </a:p>
          <a:p>
            <a:pPr algn="ctr"/>
            <a:r>
              <a:rPr lang="da-DK" sz="3200" b="1" dirty="0">
                <a:solidFill>
                  <a:srgbClr val="C00000"/>
                </a:solidFill>
                <a:highlight>
                  <a:srgbClr val="FFFF00"/>
                </a:highlight>
              </a:rPr>
              <a:t>Der beder Gud om hjælp –</a:t>
            </a:r>
          </a:p>
          <a:p>
            <a:pPr algn="ctr"/>
            <a:r>
              <a:rPr lang="da-DK" sz="3200" b="1" dirty="0">
                <a:solidFill>
                  <a:srgbClr val="C00000"/>
                </a:solidFill>
                <a:highlight>
                  <a:srgbClr val="FFFF00"/>
                </a:highlight>
              </a:rPr>
              <a:t>Altså absolut et menneske!</a:t>
            </a:r>
          </a:p>
        </p:txBody>
      </p:sp>
    </p:spTree>
    <p:extLst>
      <p:ext uri="{BB962C8B-B14F-4D97-AF65-F5344CB8AC3E}">
        <p14:creationId xmlns:p14="http://schemas.microsoft.com/office/powerpoint/2010/main" val="6605720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98764" y="938151"/>
            <a:ext cx="11293433" cy="5201424"/>
          </a:xfrm>
          <a:prstGeom prst="rect">
            <a:avLst/>
          </a:prstGeom>
          <a:noFill/>
        </p:spPr>
        <p:txBody>
          <a:bodyPr wrap="square" rtlCol="0">
            <a:spAutoFit/>
          </a:bodyPr>
          <a:lstStyle/>
          <a:p>
            <a:r>
              <a:rPr lang="da-DK" sz="3600" b="1" dirty="0">
                <a:solidFill>
                  <a:srgbClr val="7030A0"/>
                </a:solidFill>
                <a:latin typeface="Verdana" panose="020B0604030504040204" pitchFamily="34" charset="0"/>
                <a:ea typeface="Verdana" panose="020B0604030504040204" pitchFamily="34" charset="0"/>
              </a:rPr>
              <a:t>Eksempel på </a:t>
            </a:r>
            <a:r>
              <a:rPr lang="da-DK" sz="3600" b="1" dirty="0" err="1">
                <a:solidFill>
                  <a:srgbClr val="7030A0"/>
                </a:solidFill>
                <a:latin typeface="Verdana" panose="020B0604030504040204" pitchFamily="34" charset="0"/>
                <a:ea typeface="Verdana" panose="020B0604030504040204" pitchFamily="34" charset="0"/>
              </a:rPr>
              <a:t>GTs</a:t>
            </a:r>
            <a:r>
              <a:rPr lang="da-DK" sz="3600" b="1" dirty="0">
                <a:solidFill>
                  <a:srgbClr val="7030A0"/>
                </a:solidFill>
                <a:latin typeface="Verdana" panose="020B0604030504040204" pitchFamily="34" charset="0"/>
                <a:ea typeface="Verdana" panose="020B0604030504040204" pitchFamily="34" charset="0"/>
              </a:rPr>
              <a:t> udsagn om at Jesus er </a:t>
            </a:r>
            <a:r>
              <a:rPr lang="da-DK" sz="3600" b="1" dirty="0">
                <a:solidFill>
                  <a:srgbClr val="7030A0"/>
                </a:solidFill>
                <a:highlight>
                  <a:srgbClr val="FFFF00"/>
                </a:highlight>
                <a:latin typeface="Verdana" panose="020B0604030504040204" pitchFamily="34" charset="0"/>
                <a:ea typeface="Verdana" panose="020B0604030504040204" pitchFamily="34" charset="0"/>
              </a:rPr>
              <a:t>sandt menneske</a:t>
            </a:r>
            <a:r>
              <a:rPr lang="da-DK" sz="3600" b="1" dirty="0">
                <a:solidFill>
                  <a:srgbClr val="7030A0"/>
                </a:solidFill>
                <a:latin typeface="Verdana" panose="020B0604030504040204" pitchFamily="34" charset="0"/>
                <a:ea typeface="Verdana" panose="020B0604030504040204" pitchFamily="34" charset="0"/>
              </a:rPr>
              <a:t>: 1 Mos 1,1-3a</a:t>
            </a:r>
          </a:p>
          <a:p>
            <a:endParaRPr lang="da-DK" sz="3600" b="1" dirty="0">
              <a:solidFill>
                <a:srgbClr val="7030A0"/>
              </a:solidFill>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r>
              <a:rPr lang="da-DK" sz="3200" b="1" dirty="0">
                <a:latin typeface="Verdana" panose="020B0604030504040204" pitchFamily="34" charset="0"/>
                <a:ea typeface="Verdana" panose="020B0604030504040204" pitchFamily="34" charset="0"/>
              </a:rPr>
              <a:t>At Evas afkom er sande mennesker, er klart. Og samtidig er profetien om at en af hendes afkom skal knuse Satans hoved, helt tydelig en profeti om Jesus (Rom 16,20).</a:t>
            </a:r>
            <a:endParaRPr lang="da-DK" sz="3600" b="1" dirty="0">
              <a:solidFill>
                <a:srgbClr val="7030A0"/>
              </a:solidFill>
              <a:latin typeface="Verdana" panose="020B0604030504040204" pitchFamily="34" charset="0"/>
              <a:ea typeface="Verdana" panose="020B0604030504040204" pitchFamily="34" charset="0"/>
            </a:endParaRPr>
          </a:p>
        </p:txBody>
      </p:sp>
      <p:pic>
        <p:nvPicPr>
          <p:cNvPr id="3" name="Billede 2">
            <a:extLst>
              <a:ext uri="{FF2B5EF4-FFF2-40B4-BE49-F238E27FC236}">
                <a16:creationId xmlns:a16="http://schemas.microsoft.com/office/drawing/2014/main" id="{ADF6C282-2B45-4FDA-953F-F4F19154E9F9}"/>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t="43703" r="22684" b="3025"/>
          <a:stretch/>
        </p:blipFill>
        <p:spPr>
          <a:xfrm>
            <a:off x="4284132" y="2418107"/>
            <a:ext cx="2336801" cy="1383428"/>
          </a:xfrm>
          <a:prstGeom prst="rect">
            <a:avLst/>
          </a:prstGeom>
        </p:spPr>
      </p:pic>
      <p:sp>
        <p:nvSpPr>
          <p:cNvPr id="4" name="Pil: opadgående-nedadgående 3">
            <a:extLst>
              <a:ext uri="{FF2B5EF4-FFF2-40B4-BE49-F238E27FC236}">
                <a16:creationId xmlns:a16="http://schemas.microsoft.com/office/drawing/2014/main" id="{562494ED-24EE-41EF-A91C-E44F4178E56E}"/>
              </a:ext>
            </a:extLst>
          </p:cNvPr>
          <p:cNvSpPr/>
          <p:nvPr/>
        </p:nvSpPr>
        <p:spPr>
          <a:xfrm>
            <a:off x="3369732" y="2319711"/>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873678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72230FA-9720-4740-B8FA-F53120494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276" y="938615"/>
            <a:ext cx="6251448" cy="5708904"/>
          </a:xfrm>
          <a:prstGeom prst="rect">
            <a:avLst/>
          </a:prstGeom>
        </p:spPr>
      </p:pic>
      <p:sp>
        <p:nvSpPr>
          <p:cNvPr id="5" name="Tekstfelt 4">
            <a:extLst>
              <a:ext uri="{FF2B5EF4-FFF2-40B4-BE49-F238E27FC236}">
                <a16:creationId xmlns:a16="http://schemas.microsoft.com/office/drawing/2014/main" id="{302B0369-903A-4749-887B-F77B82AA6B26}"/>
              </a:ext>
            </a:extLst>
          </p:cNvPr>
          <p:cNvSpPr txBox="1"/>
          <p:nvPr/>
        </p:nvSpPr>
        <p:spPr>
          <a:xfrm>
            <a:off x="7154333" y="685800"/>
            <a:ext cx="4504267" cy="2554545"/>
          </a:xfrm>
          <a:prstGeom prst="rect">
            <a:avLst/>
          </a:prstGeom>
          <a:noFill/>
        </p:spPr>
        <p:txBody>
          <a:bodyPr wrap="square" rtlCol="0">
            <a:spAutoFit/>
          </a:bodyPr>
          <a:lstStyle/>
          <a:p>
            <a:r>
              <a:rPr lang="da-DK" sz="3200" b="1" dirty="0"/>
              <a:t>Rom 16,20  </a:t>
            </a:r>
            <a:r>
              <a:rPr lang="da-DK" sz="3200" b="1" i="0" dirty="0">
                <a:solidFill>
                  <a:srgbClr val="000000"/>
                </a:solidFill>
                <a:effectLst/>
                <a:latin typeface="Manuale"/>
              </a:rPr>
              <a:t>Men fredens Gud vil snart lægge Satan knust under jeres fødder. Vor Herre Jesu nåde være med jer!</a:t>
            </a:r>
            <a:endParaRPr lang="da-DK" sz="3200" b="1" dirty="0"/>
          </a:p>
        </p:txBody>
      </p:sp>
    </p:spTree>
    <p:extLst>
      <p:ext uri="{BB962C8B-B14F-4D97-AF65-F5344CB8AC3E}">
        <p14:creationId xmlns:p14="http://schemas.microsoft.com/office/powerpoint/2010/main" val="8716944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0E1DED2C-D423-46DF-9709-7E2BD5FD7612}"/>
              </a:ext>
            </a:extLst>
          </p:cNvPr>
          <p:cNvSpPr/>
          <p:nvPr/>
        </p:nvSpPr>
        <p:spPr>
          <a:xfrm>
            <a:off x="389467" y="491067"/>
            <a:ext cx="11319933" cy="59859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1D73CD73-8486-45F3-83BF-50C14DBAE9AB}"/>
              </a:ext>
            </a:extLst>
          </p:cNvPr>
          <p:cNvSpPr/>
          <p:nvPr/>
        </p:nvSpPr>
        <p:spPr>
          <a:xfrm>
            <a:off x="507999" y="2192868"/>
            <a:ext cx="9935411" cy="2514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BCA3CCD9-E5B3-42BC-A5E1-26AB400C45DA}"/>
              </a:ext>
            </a:extLst>
          </p:cNvPr>
          <p:cNvSpPr txBox="1"/>
          <p:nvPr/>
        </p:nvSpPr>
        <p:spPr>
          <a:xfrm>
            <a:off x="643467" y="787400"/>
            <a:ext cx="10871200" cy="3645422"/>
          </a:xfrm>
          <a:prstGeom prst="rect">
            <a:avLst/>
          </a:prstGeom>
          <a:noFill/>
        </p:spPr>
        <p:txBody>
          <a:bodyPr wrap="square" rtlCol="0">
            <a:spAutoFit/>
          </a:bodyPr>
          <a:lstStyle/>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Til underviseren:</a:t>
            </a:r>
          </a:p>
          <a:p>
            <a:pPr>
              <a:lnSpc>
                <a:spcPct val="107000"/>
              </a:lnSpc>
              <a:spcAft>
                <a:spcPts val="800"/>
              </a:spcAft>
            </a:pPr>
            <a:endPar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4000" b="1" dirty="0">
                <a:effectLst/>
                <a:latin typeface="Arial" panose="020B0604020202020204" pitchFamily="34" charset="0"/>
                <a:ea typeface="Calibri" panose="020F0502020204030204" pitchFamily="34" charset="0"/>
                <a:cs typeface="Arial" panose="020B0604020202020204" pitchFamily="34" charset="0"/>
              </a:rPr>
              <a:t>Mange i nutidens Danmark synes, </a:t>
            </a:r>
          </a:p>
          <a:p>
            <a:pPr>
              <a:lnSpc>
                <a:spcPct val="107000"/>
              </a:lnSpc>
              <a:spcAft>
                <a:spcPts val="800"/>
              </a:spcAft>
            </a:pPr>
            <a:r>
              <a:rPr lang="da-DK" sz="4000" b="1" dirty="0">
                <a:effectLst/>
                <a:latin typeface="Arial" panose="020B0604020202020204" pitchFamily="34" charset="0"/>
                <a:ea typeface="Calibri" panose="020F0502020204030204" pitchFamily="34" charset="0"/>
                <a:cs typeface="Arial" panose="020B0604020202020204" pitchFamily="34" charset="0"/>
              </a:rPr>
              <a:t>at det er en absurd ting, at Gud blev et lidende menneske. </a:t>
            </a:r>
            <a:endParaRPr lang="da-DK" sz="4000" b="1"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82629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AA0B86B-03F8-463A-AA1A-433EB5FEE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93253" cy="6917267"/>
          </a:xfrm>
          <a:prstGeom prst="rect">
            <a:avLst/>
          </a:prstGeom>
        </p:spPr>
      </p:pic>
    </p:spTree>
    <p:extLst>
      <p:ext uri="{BB962C8B-B14F-4D97-AF65-F5344CB8AC3E}">
        <p14:creationId xmlns:p14="http://schemas.microsoft.com/office/powerpoint/2010/main" val="35920876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AA0B86B-03F8-463A-AA1A-433EB5FEE98F}"/>
              </a:ext>
            </a:extLst>
          </p:cNvPr>
          <p:cNvPicPr>
            <a:picLocks noChangeAspect="1"/>
          </p:cNvPicPr>
          <p:nvPr/>
        </p:nvPicPr>
        <p:blipFill rotWithShape="1">
          <a:blip r:embed="rId2">
            <a:extLst>
              <a:ext uri="{28A0092B-C50C-407E-A947-70E740481C1C}">
                <a14:useLocalDpi xmlns:a14="http://schemas.microsoft.com/office/drawing/2010/main" val="0"/>
              </a:ext>
            </a:extLst>
          </a:blip>
          <a:srcRect l="51954"/>
          <a:stretch/>
        </p:blipFill>
        <p:spPr>
          <a:xfrm>
            <a:off x="8653107" y="-118533"/>
            <a:ext cx="3538893" cy="4144565"/>
          </a:xfrm>
          <a:prstGeom prst="rect">
            <a:avLst/>
          </a:prstGeom>
        </p:spPr>
      </p:pic>
      <p:sp>
        <p:nvSpPr>
          <p:cNvPr id="2" name="Tekstfelt 1">
            <a:extLst>
              <a:ext uri="{FF2B5EF4-FFF2-40B4-BE49-F238E27FC236}">
                <a16:creationId xmlns:a16="http://schemas.microsoft.com/office/drawing/2014/main" id="{F3084391-C99C-4D53-9F96-FEBE2A3E1CED}"/>
              </a:ext>
            </a:extLst>
          </p:cNvPr>
          <p:cNvSpPr txBox="1"/>
          <p:nvPr/>
        </p:nvSpPr>
        <p:spPr>
          <a:xfrm>
            <a:off x="317500" y="84666"/>
            <a:ext cx="11421534" cy="6740307"/>
          </a:xfrm>
          <a:prstGeom prst="rect">
            <a:avLst/>
          </a:prstGeom>
          <a:noFill/>
        </p:spPr>
        <p:txBody>
          <a:bodyPr wrap="square" rtlCol="0">
            <a:spAutoFit/>
          </a:bodyPr>
          <a:lstStyle/>
          <a:p>
            <a:r>
              <a:rPr lang="da-DK" sz="3600" b="1" dirty="0"/>
              <a:t>Også i dagens Danmark kan vi møde</a:t>
            </a:r>
          </a:p>
          <a:p>
            <a:r>
              <a:rPr lang="da-DK" sz="3600" b="1" dirty="0"/>
              <a:t>tankens protest mod, at den almægtige</a:t>
            </a:r>
          </a:p>
          <a:p>
            <a:r>
              <a:rPr lang="da-DK" sz="3600" b="1" dirty="0"/>
              <a:t>GUD skulle blive et menneske, der lader</a:t>
            </a:r>
          </a:p>
          <a:p>
            <a:r>
              <a:rPr lang="da-DK" sz="3600" b="1" dirty="0"/>
              <a:t>sig torturere ihjel.</a:t>
            </a:r>
          </a:p>
          <a:p>
            <a:endParaRPr lang="da-DK" sz="3600" b="1" dirty="0"/>
          </a:p>
          <a:p>
            <a:r>
              <a:rPr lang="da-DK" sz="3600" b="1" dirty="0"/>
              <a:t>Vi kan sige, at dette paradoksale netop </a:t>
            </a:r>
          </a:p>
          <a:p>
            <a:r>
              <a:rPr lang="da-DK" sz="3600" b="1" dirty="0"/>
              <a:t>viser en guddommelig kærlighed, der </a:t>
            </a:r>
          </a:p>
          <a:p>
            <a:r>
              <a:rPr lang="da-DK" sz="3600" b="1" dirty="0"/>
              <a:t>sprænger vores fatteevne… </a:t>
            </a:r>
          </a:p>
          <a:p>
            <a:endParaRPr lang="da-DK" sz="3600" b="1" dirty="0"/>
          </a:p>
          <a:p>
            <a:r>
              <a:rPr lang="da-DK" sz="3600" b="1" dirty="0"/>
              <a:t>Vi kan prøve at forklare, at der skulle et (syndfrit) menneske til for at betale for al vores synd…</a:t>
            </a:r>
          </a:p>
          <a:p>
            <a:r>
              <a:rPr lang="da-DK" sz="3600" b="1" dirty="0"/>
              <a:t>            </a:t>
            </a:r>
          </a:p>
        </p:txBody>
      </p:sp>
    </p:spTree>
    <p:extLst>
      <p:ext uri="{BB962C8B-B14F-4D97-AF65-F5344CB8AC3E}">
        <p14:creationId xmlns:p14="http://schemas.microsoft.com/office/powerpoint/2010/main" val="66473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F95CBDD-D8D8-4FDF-9C7E-150233C02120}"/>
              </a:ext>
            </a:extLst>
          </p:cNvPr>
          <p:cNvSpPr txBox="1"/>
          <p:nvPr/>
        </p:nvSpPr>
        <p:spPr>
          <a:xfrm>
            <a:off x="267259" y="240804"/>
            <a:ext cx="11823141" cy="6617196"/>
          </a:xfrm>
          <a:prstGeom prst="rect">
            <a:avLst/>
          </a:prstGeom>
          <a:noFill/>
        </p:spPr>
        <p:txBody>
          <a:bodyPr wrap="square" rtlCol="0">
            <a:spAutoFit/>
          </a:bodyPr>
          <a:lstStyle/>
          <a:p>
            <a:pPr marL="742950" indent="-742950">
              <a:buAutoNum type="arabicPeriod"/>
            </a:pPr>
            <a:r>
              <a:rPr lang="da-DK" sz="3600" b="1" dirty="0">
                <a:latin typeface="Arial" panose="020B0604020202020204" pitchFamily="34" charset="0"/>
                <a:cs typeface="Arial" panose="020B0604020202020204" pitchFamily="34" charset="0"/>
              </a:rPr>
              <a:t>Den Apostolske Trosbekendelse</a:t>
            </a:r>
          </a:p>
          <a:p>
            <a:pPr algn="l"/>
            <a:endParaRPr lang="da-DK" sz="3200" b="1" i="0" dirty="0">
              <a:solidFill>
                <a:srgbClr val="3E3A3B"/>
              </a:solidFill>
              <a:effectLst/>
              <a:latin typeface="Arial" panose="020B0604020202020204" pitchFamily="34" charset="0"/>
              <a:cs typeface="Arial" panose="020B0604020202020204" pitchFamily="34" charset="0"/>
            </a:endParaRPr>
          </a:p>
          <a:p>
            <a:pPr algn="l"/>
            <a:r>
              <a:rPr lang="da-DK" sz="3200" b="0" i="0" dirty="0">
                <a:solidFill>
                  <a:srgbClr val="3E3A3B"/>
                </a:solidFill>
                <a:effectLst/>
                <a:latin typeface="Bahnschrift SemiCondensed" panose="020B0502040204020203" pitchFamily="34" charset="0"/>
              </a:rPr>
              <a:t>Vi forsager Djævelen og alle hans gerninger og alt hans væsen. </a:t>
            </a:r>
          </a:p>
          <a:p>
            <a:pPr algn="l"/>
            <a:r>
              <a:rPr lang="da-DK" sz="3200" b="0" i="0" dirty="0">
                <a:solidFill>
                  <a:srgbClr val="3E3A3B"/>
                </a:solidFill>
                <a:effectLst/>
                <a:latin typeface="Bahnschrift SemiCondensed" panose="020B0502040204020203" pitchFamily="34" charset="0"/>
              </a:rPr>
              <a:t>Vi tror på Gud Fader, den Almægtige, himlens og jordens skaber. </a:t>
            </a:r>
          </a:p>
          <a:p>
            <a:pPr algn="l"/>
            <a:r>
              <a:rPr lang="da-DK" sz="3200" b="0" i="0" dirty="0">
                <a:solidFill>
                  <a:srgbClr val="3E3A3B"/>
                </a:solidFill>
                <a:effectLst/>
                <a:latin typeface="Bahnschrift SemiCondensed" panose="020B0502040204020203" pitchFamily="34" charset="0"/>
              </a:rPr>
              <a:t>Vi tror på Jesus Kristus, hans enbårne Søn, vor Herre, som er undfanget ved Helligånden, født af Jomfru Maria, pint under </a:t>
            </a:r>
            <a:r>
              <a:rPr lang="da-DK" sz="3200" b="0" i="0" dirty="0" err="1">
                <a:solidFill>
                  <a:srgbClr val="3E3A3B"/>
                </a:solidFill>
                <a:effectLst/>
                <a:latin typeface="Bahnschrift SemiCondensed" panose="020B0502040204020203" pitchFamily="34" charset="0"/>
              </a:rPr>
              <a:t>Pontius</a:t>
            </a:r>
            <a:r>
              <a:rPr lang="da-DK" sz="3200" b="0" i="0" dirty="0">
                <a:solidFill>
                  <a:srgbClr val="3E3A3B"/>
                </a:solidFill>
                <a:effectLst/>
                <a:latin typeface="Bahnschrift SemiCondensed" panose="020B0502040204020203" pitchFamily="34" charset="0"/>
              </a:rPr>
              <a:t> Pilatus, korsfæstet, død og begravet, nedfaret til dødsriget, på tredje dag opstanden fra de døde, </a:t>
            </a:r>
            <a:r>
              <a:rPr lang="da-DK" sz="3200" b="0" i="0" dirty="0" err="1">
                <a:solidFill>
                  <a:srgbClr val="3E3A3B"/>
                </a:solidFill>
                <a:effectLst/>
                <a:latin typeface="Bahnschrift SemiCondensed" panose="020B0502040204020203" pitchFamily="34" charset="0"/>
              </a:rPr>
              <a:t>opfaret</a:t>
            </a:r>
            <a:r>
              <a:rPr lang="da-DK" sz="3200" b="0" i="0" dirty="0">
                <a:solidFill>
                  <a:srgbClr val="3E3A3B"/>
                </a:solidFill>
                <a:effectLst/>
                <a:latin typeface="Bahnschrift SemiCondensed" panose="020B0502040204020203" pitchFamily="34" charset="0"/>
              </a:rPr>
              <a:t> til himmels, siddende ved Gud Faders, den Almægtiges, højre hånd, hvorfra han skal komme at dømme levende og døde. </a:t>
            </a:r>
          </a:p>
          <a:p>
            <a:pPr algn="l"/>
            <a:r>
              <a:rPr lang="da-DK" sz="3200" b="0" i="0" dirty="0">
                <a:solidFill>
                  <a:srgbClr val="3E3A3B"/>
                </a:solidFill>
                <a:effectLst/>
                <a:latin typeface="Bahnschrift SemiCondensed" panose="020B0502040204020203" pitchFamily="34" charset="0"/>
              </a:rPr>
              <a:t>Vi tror på Helligånden, den hellige, almindelige kirke, de helliges samfund, syndernes forladelse, kødets opstandelse og det evige liv.</a:t>
            </a:r>
          </a:p>
          <a:p>
            <a:endParaRPr lang="da-DK"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1060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AA0B86B-03F8-463A-AA1A-433EB5FEE98F}"/>
              </a:ext>
            </a:extLst>
          </p:cNvPr>
          <p:cNvPicPr>
            <a:picLocks noChangeAspect="1"/>
          </p:cNvPicPr>
          <p:nvPr/>
        </p:nvPicPr>
        <p:blipFill rotWithShape="1">
          <a:blip r:embed="rId2">
            <a:extLst>
              <a:ext uri="{28A0092B-C50C-407E-A947-70E740481C1C}">
                <a14:useLocalDpi xmlns:a14="http://schemas.microsoft.com/office/drawing/2010/main" val="0"/>
              </a:ext>
            </a:extLst>
          </a:blip>
          <a:srcRect l="51954"/>
          <a:stretch/>
        </p:blipFill>
        <p:spPr>
          <a:xfrm>
            <a:off x="8653107" y="-118533"/>
            <a:ext cx="3538893" cy="4144565"/>
          </a:xfrm>
          <a:prstGeom prst="rect">
            <a:avLst/>
          </a:prstGeom>
        </p:spPr>
      </p:pic>
      <p:sp>
        <p:nvSpPr>
          <p:cNvPr id="2" name="Tekstfelt 1">
            <a:extLst>
              <a:ext uri="{FF2B5EF4-FFF2-40B4-BE49-F238E27FC236}">
                <a16:creationId xmlns:a16="http://schemas.microsoft.com/office/drawing/2014/main" id="{F3084391-C99C-4D53-9F96-FEBE2A3E1CED}"/>
              </a:ext>
            </a:extLst>
          </p:cNvPr>
          <p:cNvSpPr txBox="1"/>
          <p:nvPr/>
        </p:nvSpPr>
        <p:spPr>
          <a:xfrm>
            <a:off x="317500" y="84666"/>
            <a:ext cx="11421534" cy="6186309"/>
          </a:xfrm>
          <a:prstGeom prst="rect">
            <a:avLst/>
          </a:prstGeom>
          <a:noFill/>
        </p:spPr>
        <p:txBody>
          <a:bodyPr wrap="square" rtlCol="0">
            <a:spAutoFit/>
          </a:bodyPr>
          <a:lstStyle/>
          <a:p>
            <a:r>
              <a:rPr lang="da-DK" sz="3600" b="1" dirty="0"/>
              <a:t>Vi kan også kort og godt sige:</a:t>
            </a:r>
          </a:p>
          <a:p>
            <a:endParaRPr lang="da-DK" sz="3600" b="1" dirty="0"/>
          </a:p>
          <a:p>
            <a:r>
              <a:rPr lang="da-DK" sz="3600" b="1" dirty="0">
                <a:solidFill>
                  <a:srgbClr val="C00000"/>
                </a:solidFill>
              </a:rPr>
              <a:t>SÅ MEGET ELSKER GUD OS! </a:t>
            </a:r>
          </a:p>
          <a:p>
            <a:endParaRPr lang="da-DK" sz="3600" b="1" dirty="0">
              <a:solidFill>
                <a:srgbClr val="C00000"/>
              </a:solidFill>
            </a:endParaRPr>
          </a:p>
          <a:p>
            <a:r>
              <a:rPr lang="da-DK" sz="3600" b="1" i="1" dirty="0">
                <a:solidFill>
                  <a:schemeClr val="tx1"/>
                </a:solidFill>
              </a:rPr>
              <a:t>han, som havde Guds skikkelse, regnede </a:t>
            </a:r>
          </a:p>
          <a:p>
            <a:r>
              <a:rPr lang="da-DK" sz="3600" b="1" i="1" dirty="0">
                <a:solidFill>
                  <a:schemeClr val="tx1"/>
                </a:solidFill>
              </a:rPr>
              <a:t>det ikke for et rov at være lige med Gud, </a:t>
            </a:r>
          </a:p>
          <a:p>
            <a:r>
              <a:rPr lang="da-DK" sz="3600" b="1" i="1" dirty="0">
                <a:solidFill>
                  <a:schemeClr val="tx1"/>
                </a:solidFill>
              </a:rPr>
              <a:t>men gav afkald på det, tog en tjeners </a:t>
            </a:r>
          </a:p>
          <a:p>
            <a:r>
              <a:rPr lang="da-DK" sz="3600" b="1" i="1" dirty="0">
                <a:solidFill>
                  <a:schemeClr val="tx1"/>
                </a:solidFill>
              </a:rPr>
              <a:t>skikkelse på og blev mennesker lig; og da han var trådt frem som et menneske, ydmygede han sig og blev lydig indtil døden, ja, døden på et kors. </a:t>
            </a:r>
          </a:p>
          <a:p>
            <a:r>
              <a:rPr lang="da-DK" sz="3600" b="1" dirty="0"/>
              <a:t>Fil 2,6-8</a:t>
            </a:r>
          </a:p>
        </p:txBody>
      </p:sp>
    </p:spTree>
    <p:extLst>
      <p:ext uri="{BB962C8B-B14F-4D97-AF65-F5344CB8AC3E}">
        <p14:creationId xmlns:p14="http://schemas.microsoft.com/office/powerpoint/2010/main" val="1021067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F95CBDD-D8D8-4FDF-9C7E-150233C02120}"/>
              </a:ext>
            </a:extLst>
          </p:cNvPr>
          <p:cNvSpPr txBox="1"/>
          <p:nvPr/>
        </p:nvSpPr>
        <p:spPr>
          <a:xfrm>
            <a:off x="368859" y="468052"/>
            <a:ext cx="11823141" cy="5078313"/>
          </a:xfrm>
          <a:prstGeom prst="rect">
            <a:avLst/>
          </a:prstGeom>
          <a:noFill/>
        </p:spPr>
        <p:txBody>
          <a:bodyPr wrap="square" rtlCol="0">
            <a:spAutoFit/>
          </a:bodyPr>
          <a:lstStyle/>
          <a:p>
            <a:pPr marL="742950" indent="-742950">
              <a:buAutoNum type="arabicPeriod" startAt="2"/>
            </a:pPr>
            <a:r>
              <a:rPr lang="da-DK" sz="3600" b="1" dirty="0">
                <a:latin typeface="Arial" panose="020B0604020202020204" pitchFamily="34" charset="0"/>
                <a:cs typeface="Arial" panose="020B0604020202020204" pitchFamily="34" charset="0"/>
              </a:rPr>
              <a:t>Den </a:t>
            </a:r>
            <a:r>
              <a:rPr lang="da-DK" sz="3600" b="1" dirty="0" err="1">
                <a:latin typeface="Arial" panose="020B0604020202020204" pitchFamily="34" charset="0"/>
                <a:cs typeface="Arial" panose="020B0604020202020204" pitchFamily="34" charset="0"/>
              </a:rPr>
              <a:t>Nikænske</a:t>
            </a:r>
            <a:r>
              <a:rPr lang="da-DK" sz="3600" b="1" dirty="0">
                <a:latin typeface="Arial" panose="020B0604020202020204" pitchFamily="34" charset="0"/>
                <a:cs typeface="Arial" panose="020B0604020202020204" pitchFamily="34" charset="0"/>
              </a:rPr>
              <a:t> Trosbekendelse</a:t>
            </a:r>
          </a:p>
          <a:p>
            <a:r>
              <a:rPr lang="da-DK" sz="3200" b="1" dirty="0">
                <a:latin typeface="Arial" panose="020B0604020202020204" pitchFamily="34" charset="0"/>
                <a:cs typeface="Arial" panose="020B0604020202020204" pitchFamily="34" charset="0"/>
              </a:rPr>
              <a:t>      </a:t>
            </a:r>
            <a:r>
              <a:rPr lang="da-DK" sz="3200" dirty="0">
                <a:latin typeface="Arial" panose="020B0604020202020204" pitchFamily="34" charset="0"/>
                <a:cs typeface="Arial" panose="020B0604020202020204" pitchFamily="34" charset="0"/>
              </a:rPr>
              <a:t>Den romerske kejser Konstantin den Store indkaldte til dette kirkemøde i byen </a:t>
            </a:r>
            <a:r>
              <a:rPr lang="da-DK" sz="3200" dirty="0" err="1">
                <a:latin typeface="Arial" panose="020B0604020202020204" pitchFamily="34" charset="0"/>
                <a:cs typeface="Arial" panose="020B0604020202020204" pitchFamily="34" charset="0"/>
              </a:rPr>
              <a:t>Nikæa</a:t>
            </a:r>
            <a:r>
              <a:rPr lang="da-DK" sz="3200" dirty="0">
                <a:latin typeface="Arial" panose="020B0604020202020204" pitchFamily="34" charset="0"/>
                <a:cs typeface="Arial" panose="020B0604020202020204" pitchFamily="34" charset="0"/>
              </a:rPr>
              <a:t> i 325 for at fastslå enheden i kirkens tro. Enheden i troen var blevet udfordret af præsten Arius, der mente, at Jesus Kristus </a:t>
            </a:r>
            <a:r>
              <a:rPr lang="da-DK" sz="3200" b="1" i="1" dirty="0">
                <a:solidFill>
                  <a:srgbClr val="C00000"/>
                </a:solidFill>
                <a:latin typeface="Arial" panose="020B0604020202020204" pitchFamily="34" charset="0"/>
                <a:cs typeface="Arial" panose="020B0604020202020204" pitchFamily="34" charset="0"/>
              </a:rPr>
              <a:t>ikke</a:t>
            </a:r>
            <a:r>
              <a:rPr lang="da-DK" sz="3200" dirty="0">
                <a:latin typeface="Arial" panose="020B0604020202020204" pitchFamily="34" charset="0"/>
                <a:cs typeface="Arial" panose="020B0604020202020204" pitchFamily="34" charset="0"/>
              </a:rPr>
              <a:t> var guddommelig på samme måde som Faderen.</a:t>
            </a:r>
          </a:p>
          <a:p>
            <a:r>
              <a:rPr lang="da-DK" sz="3200" dirty="0">
                <a:latin typeface="Arial" panose="020B0604020202020204" pitchFamily="34" charset="0"/>
                <a:cs typeface="Arial" panose="020B0604020202020204" pitchFamily="34" charset="0"/>
              </a:rPr>
              <a:t>Kejser </a:t>
            </a:r>
            <a:r>
              <a:rPr lang="da-DK" sz="3200" dirty="0" err="1">
                <a:latin typeface="Arial" panose="020B0604020202020204" pitchFamily="34" charset="0"/>
                <a:cs typeface="Arial" panose="020B0604020202020204" pitchFamily="34" charset="0"/>
              </a:rPr>
              <a:t>Theodosius</a:t>
            </a:r>
            <a:r>
              <a:rPr lang="da-DK" sz="3200" dirty="0">
                <a:latin typeface="Arial" panose="020B0604020202020204" pitchFamily="34" charset="0"/>
                <a:cs typeface="Arial" panose="020B0604020202020204" pitchFamily="34" charset="0"/>
              </a:rPr>
              <a:t> I indkaldte til et kirkemøde i </a:t>
            </a:r>
            <a:r>
              <a:rPr lang="da-DK" sz="3200" dirty="0" err="1">
                <a:latin typeface="Arial" panose="020B0604020202020204" pitchFamily="34" charset="0"/>
                <a:cs typeface="Arial" panose="020B0604020202020204" pitchFamily="34" charset="0"/>
              </a:rPr>
              <a:t>Konstantinobel</a:t>
            </a:r>
            <a:r>
              <a:rPr lang="da-DK" sz="3200" dirty="0">
                <a:latin typeface="Arial" panose="020B0604020202020204" pitchFamily="34" charset="0"/>
                <a:cs typeface="Arial" panose="020B0604020202020204" pitchFamily="34" charset="0"/>
              </a:rPr>
              <a:t> i 381 for at bekræfte </a:t>
            </a:r>
            <a:r>
              <a:rPr lang="da-DK" sz="3200" dirty="0" err="1">
                <a:latin typeface="Arial" panose="020B0604020202020204" pitchFamily="34" charset="0"/>
                <a:cs typeface="Arial" panose="020B0604020202020204" pitchFamily="34" charset="0"/>
              </a:rPr>
              <a:t>Nikæa</a:t>
            </a:r>
            <a:r>
              <a:rPr lang="da-DK" sz="3200" dirty="0">
                <a:latin typeface="Arial" panose="020B0604020202020204" pitchFamily="34" charset="0"/>
                <a:cs typeface="Arial" panose="020B0604020202020204" pitchFamily="34" charset="0"/>
              </a:rPr>
              <a:t> og afslutte stridighederne om treenighedslæren – og især dens udsagn om at Jesus er både sand Gud og sandt menneske. </a:t>
            </a:r>
          </a:p>
        </p:txBody>
      </p:sp>
    </p:spTree>
    <p:extLst>
      <p:ext uri="{BB962C8B-B14F-4D97-AF65-F5344CB8AC3E}">
        <p14:creationId xmlns:p14="http://schemas.microsoft.com/office/powerpoint/2010/main" val="3213415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DF3F904-BE1D-42E4-8B2D-0B9DE72EE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283478" cy="6917267"/>
          </a:xfrm>
          <a:prstGeom prst="rect">
            <a:avLst/>
          </a:prstGeom>
        </p:spPr>
      </p:pic>
    </p:spTree>
    <p:extLst>
      <p:ext uri="{BB962C8B-B14F-4D97-AF65-F5344CB8AC3E}">
        <p14:creationId xmlns:p14="http://schemas.microsoft.com/office/powerpoint/2010/main" val="203980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9AEF17EB-CB0C-4477-A7BF-E17FA637E41D}"/>
              </a:ext>
            </a:extLst>
          </p:cNvPr>
          <p:cNvSpPr txBox="1"/>
          <p:nvPr/>
        </p:nvSpPr>
        <p:spPr>
          <a:xfrm>
            <a:off x="580723" y="279131"/>
            <a:ext cx="11325727" cy="19759255"/>
          </a:xfrm>
          <a:prstGeom prst="rect">
            <a:avLst/>
          </a:prstGeom>
          <a:noFill/>
        </p:spPr>
        <p:txBody>
          <a:bodyPr wrap="square" rtlCol="0">
            <a:spAutoFit/>
          </a:bodyPr>
          <a:lstStyle/>
          <a:p>
            <a:r>
              <a:rPr lang="da-DK" sz="3600" b="1" i="0" dirty="0">
                <a:solidFill>
                  <a:srgbClr val="212121"/>
                </a:solidFill>
                <a:effectLst/>
                <a:latin typeface="Arial" panose="020B0604020202020204" pitchFamily="34" charset="0"/>
                <a:cs typeface="Arial" panose="020B0604020202020204" pitchFamily="34" charset="0"/>
              </a:rPr>
              <a:t>Det er en </a:t>
            </a:r>
            <a:r>
              <a:rPr lang="da-DK" sz="3600" b="1" i="0" dirty="0" err="1">
                <a:solidFill>
                  <a:srgbClr val="212121"/>
                </a:solidFill>
                <a:effectLst/>
                <a:latin typeface="Arial" panose="020B0604020202020204" pitchFamily="34" charset="0"/>
                <a:cs typeface="Arial" panose="020B0604020202020204" pitchFamily="34" charset="0"/>
              </a:rPr>
              <a:t>misforståeIse</a:t>
            </a:r>
            <a:r>
              <a:rPr lang="da-DK" sz="3600" b="1" i="0" dirty="0">
                <a:solidFill>
                  <a:srgbClr val="212121"/>
                </a:solidFill>
                <a:effectLst/>
                <a:latin typeface="Arial" panose="020B0604020202020204" pitchFamily="34" charset="0"/>
                <a:cs typeface="Arial" panose="020B0604020202020204" pitchFamily="34" charset="0"/>
              </a:rPr>
              <a:t>,</a:t>
            </a:r>
          </a:p>
          <a:p>
            <a:r>
              <a:rPr lang="da-DK" sz="3600" b="1" dirty="0">
                <a:solidFill>
                  <a:srgbClr val="212121"/>
                </a:solidFill>
                <a:latin typeface="Arial" panose="020B0604020202020204" pitchFamily="34" charset="0"/>
                <a:ea typeface="Calibri" panose="020F0502020204030204" pitchFamily="34" charset="0"/>
                <a:cs typeface="Arial" panose="020B0604020202020204" pitchFamily="34" charset="0"/>
              </a:rPr>
              <a:t>hvis man tænker, at det først var </a:t>
            </a:r>
          </a:p>
          <a:p>
            <a:r>
              <a:rPr lang="da-DK" sz="3600" b="1" dirty="0">
                <a:solidFill>
                  <a:srgbClr val="212121"/>
                </a:solidFill>
                <a:effectLst/>
                <a:latin typeface="Arial" panose="020B0604020202020204" pitchFamily="34" charset="0"/>
                <a:ea typeface="Calibri" panose="020F0502020204030204" pitchFamily="34" charset="0"/>
                <a:cs typeface="Arial" panose="020B0604020202020204" pitchFamily="34" charset="0"/>
              </a:rPr>
              <a:t>I 325, at kirken blev enige om </a:t>
            </a:r>
          </a:p>
          <a:p>
            <a:r>
              <a:rPr lang="da-DK" sz="3600" b="1" dirty="0">
                <a:solidFill>
                  <a:srgbClr val="212121"/>
                </a:solidFill>
                <a:effectLst/>
                <a:latin typeface="Arial" panose="020B0604020202020204" pitchFamily="34" charset="0"/>
                <a:ea typeface="Calibri" panose="020F0502020204030204" pitchFamily="34" charset="0"/>
                <a:cs typeface="Arial" panose="020B0604020202020204" pitchFamily="34" charset="0"/>
              </a:rPr>
              <a:t>denne tro.</a:t>
            </a:r>
          </a:p>
          <a:p>
            <a:r>
              <a:rPr lang="da-DK" sz="3600" b="1" dirty="0">
                <a:solidFill>
                  <a:srgbClr val="212121"/>
                </a:solidFill>
                <a:latin typeface="Arial" panose="020B0604020202020204" pitchFamily="34" charset="0"/>
                <a:ea typeface="Calibri" panose="020F0502020204030204" pitchFamily="34" charset="0"/>
                <a:cs typeface="Arial" panose="020B0604020202020204" pitchFamily="34" charset="0"/>
              </a:rPr>
              <a:t>Denne tro går helt tilbage til apostlene, </a:t>
            </a:r>
          </a:p>
          <a:p>
            <a:r>
              <a:rPr lang="da-DK" sz="3600" b="1" dirty="0">
                <a:solidFill>
                  <a:srgbClr val="212121"/>
                </a:solidFill>
                <a:latin typeface="Arial" panose="020B0604020202020204" pitchFamily="34" charset="0"/>
                <a:ea typeface="Calibri" panose="020F0502020204030204" pitchFamily="34" charset="0"/>
                <a:cs typeface="Arial" panose="020B0604020202020204" pitchFamily="34" charset="0"/>
              </a:rPr>
              <a:t>o</a:t>
            </a:r>
            <a:r>
              <a:rPr lang="da-DK" sz="3600" b="1" dirty="0">
                <a:solidFill>
                  <a:srgbClr val="212121"/>
                </a:solidFill>
                <a:effectLst/>
                <a:latin typeface="Arial" panose="020B0604020202020204" pitchFamily="34" charset="0"/>
                <a:ea typeface="Calibri" panose="020F0502020204030204" pitchFamily="34" charset="0"/>
                <a:cs typeface="Arial" panose="020B0604020202020204" pitchFamily="34" charset="0"/>
              </a:rPr>
              <a:t>g har altid været kirkens tro.</a:t>
            </a:r>
          </a:p>
          <a:p>
            <a:r>
              <a:rPr lang="da-DK" sz="3600" b="1" dirty="0">
                <a:solidFill>
                  <a:srgbClr val="212121"/>
                </a:solidFill>
                <a:latin typeface="Arial" panose="020B0604020202020204" pitchFamily="34" charset="0"/>
                <a:ea typeface="Calibri" panose="020F0502020204030204" pitchFamily="34" charset="0"/>
                <a:cs typeface="Arial" panose="020B0604020202020204" pitchFamily="34" charset="0"/>
              </a:rPr>
              <a:t>Men der var også andre udgaver af den kristne tro på banen, og for at afvise dem, blev troen skrevet ned i denne bekendelse.</a:t>
            </a:r>
          </a:p>
          <a:p>
            <a:endParaRPr lang="da-DK" sz="3600" b="1" dirty="0">
              <a:solidFill>
                <a:srgbClr val="212121"/>
              </a:solidFill>
              <a:effectLst/>
              <a:latin typeface="Arial" panose="020B0604020202020204" pitchFamily="34" charset="0"/>
              <a:ea typeface="Calibri" panose="020F0502020204030204" pitchFamily="34" charset="0"/>
              <a:cs typeface="Arial" panose="020B0604020202020204" pitchFamily="34" charset="0"/>
            </a:endParaRPr>
          </a:p>
          <a:p>
            <a:endParaRPr lang="da-DK" sz="2800" b="1" dirty="0">
              <a:effectLst/>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effectLst/>
              <a:latin typeface="Bahnschrift" panose="020B0502040204020203" pitchFamily="34" charset="0"/>
              <a:ea typeface="Calibri" panose="020F0502020204030204" pitchFamily="34" charset="0"/>
              <a:cs typeface="Times New Roman" panose="02020603050405020304" pitchFamily="18" charset="0"/>
            </a:endParaRPr>
          </a:p>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Jeg (vi) tror på én Gud, den almægtige Fader, himmelens og jordens, alt det synliges og usynliges skaber. Og på én Herre, Jesus Kristus, Guds enbårne Søn, som er født af Faderen før alle tider, Gud af Gud, lys af lys, sand Gud af sand Gud, født, ikke skabt, af samme væsen som Faderen, ved hvem alt er skabt, som for os mennesker og for vor frelse steg ned fra himlene og blev kød ved Helligånden af Jomfru Maria og blev menneske, som også blev korsfæstet for os under </a:t>
            </a:r>
            <a:r>
              <a:rPr lang="da-DK" sz="2800" b="1" dirty="0" err="1">
                <a:effectLst/>
                <a:latin typeface="Bahnschrift" panose="020B0502040204020203" pitchFamily="34" charset="0"/>
                <a:ea typeface="Calibri" panose="020F0502020204030204" pitchFamily="34" charset="0"/>
                <a:cs typeface="Times New Roman" panose="02020603050405020304" pitchFamily="18" charset="0"/>
              </a:rPr>
              <a:t>Pontius</a:t>
            </a:r>
            <a:r>
              <a:rPr lang="da-DK" sz="2800" b="1" dirty="0">
                <a:effectLst/>
                <a:latin typeface="Bahnschrift" panose="020B0502040204020203" pitchFamily="34" charset="0"/>
                <a:ea typeface="Calibri" panose="020F0502020204030204" pitchFamily="34" charset="0"/>
                <a:cs typeface="Times New Roman" panose="02020603050405020304" pitchFamily="18" charset="0"/>
              </a:rPr>
              <a:t> Pilatus, blev pint og begravet og opstod på tredje dagen ifølge skrifterne og </a:t>
            </a:r>
            <a:r>
              <a:rPr lang="da-DK" sz="2800" b="1" dirty="0" err="1">
                <a:effectLst/>
                <a:latin typeface="Bahnschrift" panose="020B0502040204020203" pitchFamily="34" charset="0"/>
                <a:ea typeface="Calibri" panose="020F0502020204030204" pitchFamily="34" charset="0"/>
                <a:cs typeface="Times New Roman" panose="02020603050405020304" pitchFamily="18" charset="0"/>
              </a:rPr>
              <a:t>opfor</a:t>
            </a:r>
            <a:r>
              <a:rPr lang="da-DK" sz="2800" b="1" dirty="0">
                <a:effectLst/>
                <a:latin typeface="Bahnschrift" panose="020B0502040204020203" pitchFamily="34" charset="0"/>
                <a:ea typeface="Calibri" panose="020F0502020204030204" pitchFamily="34" charset="0"/>
                <a:cs typeface="Times New Roman" panose="02020603050405020304" pitchFamily="18" charset="0"/>
              </a:rPr>
              <a:t> til himmels, sidder ved Faderens højre hånd og skal komme igen i herlighed for at dømme levende og døde, og der skal ikke være ende på hans rige. Og på Helligånden, som er Herre, og som levendegør, som udgår fra Faderen og fra Sønnen, som tilbedes og æres tillige med Faderen og Sønnen, som har talt ved profeterne. Og på én, hellig, almindelig og apostolisk kirke. Jeg (vi) bekender én dåb til syndernes forladelse og forventer de dødes opstandelse og den kommende verdens liv.</a:t>
            </a:r>
          </a:p>
          <a:p>
            <a:endParaRPr lang="da-DK" sz="2000" b="1" dirty="0">
              <a:latin typeface="Arial" panose="020B0604020202020204" pitchFamily="34" charset="0"/>
              <a:ea typeface="Calibri" panose="020F0502020204030204" pitchFamily="34" charset="0"/>
              <a:cs typeface="Arial" panose="020B0604020202020204" pitchFamily="34" charset="0"/>
            </a:endParaRPr>
          </a:p>
          <a:p>
            <a:endParaRPr lang="da-DK" sz="2000" b="1" dirty="0">
              <a:effectLst/>
              <a:latin typeface="Arial" panose="020B0604020202020204" pitchFamily="34" charset="0"/>
              <a:ea typeface="Calibri" panose="020F0502020204030204" pitchFamily="34" charset="0"/>
              <a:cs typeface="Arial" panose="020B0604020202020204" pitchFamily="34" charset="0"/>
            </a:endParaRPr>
          </a:p>
          <a:p>
            <a:endParaRPr lang="da-DK" sz="2000" b="1" dirty="0">
              <a:effectLst/>
              <a:latin typeface="Arial" panose="020B0604020202020204" pitchFamily="34" charset="0"/>
              <a:ea typeface="Calibri" panose="020F0502020204030204" pitchFamily="34" charset="0"/>
              <a:cs typeface="Arial" panose="020B0604020202020204" pitchFamily="34" charset="0"/>
            </a:endParaRPr>
          </a:p>
          <a:p>
            <a:pPr algn="l"/>
            <a:endParaRPr lang="da-DK" sz="2000" b="1" i="0" dirty="0">
              <a:solidFill>
                <a:srgbClr val="212121"/>
              </a:solidFill>
              <a:effectLst/>
              <a:latin typeface="Arial" panose="020B0604020202020204" pitchFamily="34" charset="0"/>
              <a:cs typeface="Arial" panose="020B0604020202020204" pitchFamily="34" charset="0"/>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r>
              <a:rPr lang="da-DK" b="0" i="0" dirty="0">
                <a:solidFill>
                  <a:srgbClr val="212121"/>
                </a:solidFill>
                <a:effectLst/>
                <a:latin typeface="ibm-plex-sans"/>
              </a:rPr>
              <a:t>Dette tema har vi tidligere her i </a:t>
            </a:r>
            <a:r>
              <a:rPr lang="da-DK" b="0" i="0" dirty="0" err="1">
                <a:solidFill>
                  <a:srgbClr val="212121"/>
                </a:solidFill>
                <a:effectLst/>
                <a:latin typeface="ibm-plex-sans"/>
              </a:rPr>
              <a:t>TEMAundervisning</a:t>
            </a:r>
            <a:r>
              <a:rPr lang="da-DK" b="0" i="0" dirty="0">
                <a:solidFill>
                  <a:srgbClr val="212121"/>
                </a:solidFill>
                <a:effectLst/>
                <a:latin typeface="ibm-plex-sans"/>
              </a:rPr>
              <a:t> behandlet ud fra Det Nye Testamente (NT). Nu vil vi prøve at se på steder i Det Gamle Testamente (GT), der handler om Jesus og hans to ”naturer”: Gud og menneske.</a:t>
            </a:r>
          </a:p>
          <a:p>
            <a:pPr algn="l"/>
            <a:r>
              <a:rPr lang="da-DK" b="1" i="0" dirty="0">
                <a:solidFill>
                  <a:srgbClr val="212121"/>
                </a:solidFill>
                <a:effectLst/>
                <a:latin typeface="ibm-plex-sans"/>
              </a:rPr>
              <a:t>Lektion 1: Jesus har altid været Gud</a:t>
            </a:r>
            <a:br>
              <a:rPr lang="da-DK" b="0" i="0" dirty="0">
                <a:solidFill>
                  <a:srgbClr val="212121"/>
                </a:solidFill>
                <a:effectLst/>
                <a:latin typeface="ibm-plex-sans"/>
              </a:rPr>
            </a:br>
            <a:r>
              <a:rPr lang="da-DK" b="0" i="0" dirty="0">
                <a:solidFill>
                  <a:srgbClr val="212121"/>
                </a:solidFill>
                <a:effectLst/>
                <a:latin typeface="ibm-plex-sans"/>
              </a:rPr>
              <a:t>Fra Bibelens første side til dens sidste side beskrives Gud som én Gud – i tre personer. En af disse personer er Sønnen: Jesus. Men kan ”Sønnen” være lige så meget ”Gud” som sin Far? Dette spørgsmål har op gennem tiden voldt mange tankemæssige kvaler hos en del. Vi skal se på, hvordan Gud i GT (og NT) beskriver Sønnen.</a:t>
            </a:r>
          </a:p>
          <a:p>
            <a:pPr algn="l"/>
            <a:r>
              <a:rPr lang="da-DK" b="1" i="0" dirty="0">
                <a:solidFill>
                  <a:srgbClr val="212121"/>
                </a:solidFill>
                <a:effectLst/>
                <a:latin typeface="ibm-plex-sans"/>
              </a:rPr>
              <a:t>Lektion 2: Jesus blev menneske for at være Messias</a:t>
            </a:r>
            <a:br>
              <a:rPr lang="da-DK" b="0" i="0" dirty="0">
                <a:solidFill>
                  <a:srgbClr val="212121"/>
                </a:solidFill>
                <a:effectLst/>
                <a:latin typeface="ibm-plex-sans"/>
              </a:rPr>
            </a:br>
            <a:r>
              <a:rPr lang="da-DK" b="0" i="0" dirty="0">
                <a:solidFill>
                  <a:srgbClr val="212121"/>
                </a:solidFill>
                <a:effectLst/>
                <a:latin typeface="ibm-plex-sans"/>
              </a:rPr>
              <a:t>Op gennem hele GT lover Gud at sende os en frelser – kaldet ”Messias”. Denne person vil blive helt anderledes end de forestillinger, mennesker op gennem tiden har forestillet sig, når de tænkte på en guddommelig Frelser. Vi dykker ned i GT's beskrivelser (og lidt i </a:t>
            </a:r>
            <a:r>
              <a:rPr lang="da-DK" b="0" i="0" dirty="0" err="1">
                <a:solidFill>
                  <a:srgbClr val="212121"/>
                </a:solidFill>
                <a:effectLst/>
                <a:latin typeface="ibm-plex-sans"/>
              </a:rPr>
              <a:t>NT,s</a:t>
            </a:r>
            <a:r>
              <a:rPr lang="da-DK" b="0" i="0" dirty="0">
                <a:solidFill>
                  <a:srgbClr val="212121"/>
                </a:solidFill>
                <a:effectLst/>
                <a:latin typeface="ibm-plex-sans"/>
              </a:rPr>
              <a:t>) beskrivelser af Messias – og kommer også ind på, at mange i nutidens Danmark synes, at det er en absurd ting, at Gud blev et lidende menneske. </a:t>
            </a:r>
          </a:p>
        </p:txBody>
      </p:sp>
      <p:pic>
        <p:nvPicPr>
          <p:cNvPr id="3" name="Billede 2">
            <a:extLst>
              <a:ext uri="{FF2B5EF4-FFF2-40B4-BE49-F238E27FC236}">
                <a16:creationId xmlns:a16="http://schemas.microsoft.com/office/drawing/2014/main" id="{6838008E-EAC4-4625-84D8-B3633070B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9761" y="279131"/>
            <a:ext cx="2430298" cy="1603666"/>
          </a:xfrm>
          <a:prstGeom prst="rect">
            <a:avLst/>
          </a:prstGeom>
        </p:spPr>
      </p:pic>
    </p:spTree>
    <p:extLst>
      <p:ext uri="{BB962C8B-B14F-4D97-AF65-F5344CB8AC3E}">
        <p14:creationId xmlns:p14="http://schemas.microsoft.com/office/powerpoint/2010/main" val="1267703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9AEF17EB-CB0C-4477-A7BF-E17FA637E41D}"/>
              </a:ext>
            </a:extLst>
          </p:cNvPr>
          <p:cNvSpPr txBox="1"/>
          <p:nvPr/>
        </p:nvSpPr>
        <p:spPr>
          <a:xfrm>
            <a:off x="580723" y="279131"/>
            <a:ext cx="11325727" cy="15942826"/>
          </a:xfrm>
          <a:prstGeom prst="rect">
            <a:avLst/>
          </a:prstGeom>
          <a:noFill/>
        </p:spPr>
        <p:txBody>
          <a:bodyPr wrap="square" rtlCol="0">
            <a:spAutoFit/>
          </a:bodyPr>
          <a:lstStyle/>
          <a:p>
            <a:r>
              <a:rPr lang="da-DK" sz="2800" b="1" dirty="0">
                <a:solidFill>
                  <a:srgbClr val="C00000"/>
                </a:solidFill>
                <a:effectLst/>
                <a:latin typeface="Bahnschrift" panose="020B0502040204020203" pitchFamily="34" charset="0"/>
                <a:ea typeface="Calibri" panose="020F0502020204030204" pitchFamily="34" charset="0"/>
                <a:cs typeface="Times New Roman" panose="02020603050405020304" pitchFamily="18" charset="0"/>
              </a:rPr>
              <a:t>Den </a:t>
            </a:r>
            <a:r>
              <a:rPr lang="da-DK" sz="2800" b="1" dirty="0" err="1">
                <a:solidFill>
                  <a:srgbClr val="C00000"/>
                </a:solidFill>
                <a:effectLst/>
                <a:latin typeface="Bahnschrift" panose="020B0502040204020203" pitchFamily="34" charset="0"/>
                <a:ea typeface="Calibri" panose="020F0502020204030204" pitchFamily="34" charset="0"/>
                <a:cs typeface="Times New Roman" panose="02020603050405020304" pitchFamily="18" charset="0"/>
              </a:rPr>
              <a:t>Nikænokonstantinopolitanske</a:t>
            </a:r>
            <a:r>
              <a:rPr lang="da-DK" sz="2800" b="1" dirty="0">
                <a:solidFill>
                  <a:srgbClr val="C00000"/>
                </a:solidFill>
                <a:effectLst/>
                <a:latin typeface="Bahnschrift" panose="020B0502040204020203" pitchFamily="34" charset="0"/>
                <a:ea typeface="Calibri" panose="020F0502020204030204" pitchFamily="34" charset="0"/>
                <a:cs typeface="Times New Roman" panose="02020603050405020304" pitchFamily="18" charset="0"/>
              </a:rPr>
              <a:t> bekendelse: (</a:t>
            </a:r>
            <a:r>
              <a:rPr lang="da-DK" sz="2800" b="1" dirty="0" err="1">
                <a:solidFill>
                  <a:srgbClr val="C00000"/>
                </a:solidFill>
                <a:effectLst/>
                <a:latin typeface="Bahnschrift" panose="020B0502040204020203" pitchFamily="34" charset="0"/>
                <a:ea typeface="Calibri" panose="020F0502020204030204" pitchFamily="34" charset="0"/>
                <a:cs typeface="Times New Roman" panose="02020603050405020304" pitchFamily="18" charset="0"/>
              </a:rPr>
              <a:t>Nikæa</a:t>
            </a:r>
            <a:r>
              <a:rPr lang="da-DK" sz="2800" b="1" dirty="0">
                <a:solidFill>
                  <a:srgbClr val="C00000"/>
                </a:solidFill>
                <a:effectLst/>
                <a:latin typeface="Bahnschrift" panose="020B0502040204020203" pitchFamily="34" charset="0"/>
                <a:ea typeface="Calibri" panose="020F0502020204030204" pitchFamily="34" charset="0"/>
                <a:cs typeface="Times New Roman" panose="02020603050405020304" pitchFamily="18" charset="0"/>
              </a:rPr>
              <a:t>)</a:t>
            </a:r>
          </a:p>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Jeg (vi) tror på én Gud, den almægtige Fader, himmelens og jordens, alt det synliges og usynliges skaber. </a:t>
            </a:r>
          </a:p>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Og på én Herre, Jesus Kristus, Guds enbårne Søn, som er født af Faderen før alle tider, Gud af Gud, lys af lys, sand Gud af sand Gud, født, ikke skabt, af samme væsen som Faderen, ved hvem alt er skabt, som for os mennesker og for vor frelse steg ned fra himlene og blev kød ved Helligånden af Jomfru Maria og blev menneske, som også blev korsfæstet for os under </a:t>
            </a:r>
            <a:r>
              <a:rPr lang="da-DK" sz="2800" b="1" dirty="0" err="1">
                <a:effectLst/>
                <a:latin typeface="Bahnschrift" panose="020B0502040204020203" pitchFamily="34" charset="0"/>
                <a:ea typeface="Calibri" panose="020F0502020204030204" pitchFamily="34" charset="0"/>
                <a:cs typeface="Times New Roman" panose="02020603050405020304" pitchFamily="18" charset="0"/>
              </a:rPr>
              <a:t>Pontius</a:t>
            </a:r>
            <a:r>
              <a:rPr lang="da-DK" sz="2800" b="1" dirty="0">
                <a:effectLst/>
                <a:latin typeface="Bahnschrift" panose="020B0502040204020203" pitchFamily="34" charset="0"/>
                <a:ea typeface="Calibri" panose="020F0502020204030204" pitchFamily="34" charset="0"/>
                <a:cs typeface="Times New Roman" panose="02020603050405020304" pitchFamily="18" charset="0"/>
              </a:rPr>
              <a:t> Pilatus, blev pint og begravet og opstod på tredje dagen ifølge skrifterne og </a:t>
            </a:r>
            <a:r>
              <a:rPr lang="da-DK" sz="2800" b="1" dirty="0" err="1">
                <a:effectLst/>
                <a:latin typeface="Bahnschrift" panose="020B0502040204020203" pitchFamily="34" charset="0"/>
                <a:ea typeface="Calibri" panose="020F0502020204030204" pitchFamily="34" charset="0"/>
                <a:cs typeface="Times New Roman" panose="02020603050405020304" pitchFamily="18" charset="0"/>
              </a:rPr>
              <a:t>opfor</a:t>
            </a:r>
            <a:r>
              <a:rPr lang="da-DK" sz="2800" b="1" dirty="0">
                <a:effectLst/>
                <a:latin typeface="Bahnschrift" panose="020B0502040204020203" pitchFamily="34" charset="0"/>
                <a:ea typeface="Calibri" panose="020F0502020204030204" pitchFamily="34" charset="0"/>
                <a:cs typeface="Times New Roman" panose="02020603050405020304" pitchFamily="18" charset="0"/>
              </a:rPr>
              <a:t> til himmels, sidder ved Faderens højre hånd og skal komme igen i herlighed for at dømme levende og døde, og der skal ikke være ende på hans rige. </a:t>
            </a:r>
          </a:p>
          <a:p>
            <a:endParaRPr lang="da-DK" sz="2800" b="1" dirty="0">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effectLst/>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effectLst/>
              <a:latin typeface="Bahnschrift" panose="020B0502040204020203" pitchFamily="34" charset="0"/>
              <a:ea typeface="Calibri" panose="020F0502020204030204" pitchFamily="34" charset="0"/>
              <a:cs typeface="Times New Roman" panose="02020603050405020304" pitchFamily="18" charset="0"/>
            </a:endParaRPr>
          </a:p>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Og på Helligånden, som er Herre, og som levendegør, som udgår fra Faderen og fra Sønnen, som tilbedes og æres tillige med Faderen og Sønnen, som har talt ved profeterne. Og på én, hellig, almindelig og apostolisk kirke. </a:t>
            </a:r>
          </a:p>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Jeg (vi) bekender én dåb til syndernes forladelse og forventer de dødes opstandelse og den kommende verdens liv.</a:t>
            </a:r>
          </a:p>
          <a:p>
            <a:endParaRPr lang="da-DK" sz="2000" b="1" dirty="0">
              <a:latin typeface="Arial" panose="020B0604020202020204" pitchFamily="34" charset="0"/>
              <a:ea typeface="Calibri" panose="020F0502020204030204" pitchFamily="34" charset="0"/>
              <a:cs typeface="Arial" panose="020B0604020202020204" pitchFamily="34" charset="0"/>
            </a:endParaRPr>
          </a:p>
          <a:p>
            <a:endParaRPr lang="da-DK" sz="2000" b="1" dirty="0">
              <a:effectLst/>
              <a:latin typeface="Arial" panose="020B0604020202020204" pitchFamily="34" charset="0"/>
              <a:ea typeface="Calibri" panose="020F0502020204030204" pitchFamily="34" charset="0"/>
              <a:cs typeface="Arial" panose="020B0604020202020204" pitchFamily="34" charset="0"/>
            </a:endParaRPr>
          </a:p>
          <a:p>
            <a:endParaRPr lang="da-DK" sz="2000" b="1" dirty="0">
              <a:effectLst/>
              <a:latin typeface="Arial" panose="020B0604020202020204" pitchFamily="34" charset="0"/>
              <a:ea typeface="Calibri" panose="020F0502020204030204" pitchFamily="34" charset="0"/>
              <a:cs typeface="Arial" panose="020B0604020202020204" pitchFamily="34" charset="0"/>
            </a:endParaRPr>
          </a:p>
          <a:p>
            <a:pPr algn="l"/>
            <a:endParaRPr lang="da-DK" sz="2000" b="1" i="0" dirty="0">
              <a:solidFill>
                <a:srgbClr val="212121"/>
              </a:solidFill>
              <a:effectLst/>
              <a:latin typeface="Arial" panose="020B0604020202020204" pitchFamily="34" charset="0"/>
              <a:cs typeface="Arial" panose="020B0604020202020204" pitchFamily="34" charset="0"/>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r>
              <a:rPr lang="da-DK" b="0" i="0" dirty="0">
                <a:solidFill>
                  <a:srgbClr val="212121"/>
                </a:solidFill>
                <a:effectLst/>
                <a:latin typeface="ibm-plex-sans"/>
              </a:rPr>
              <a:t>Dette tema har vi tidligere her i </a:t>
            </a:r>
            <a:r>
              <a:rPr lang="da-DK" b="0" i="0" dirty="0" err="1">
                <a:solidFill>
                  <a:srgbClr val="212121"/>
                </a:solidFill>
                <a:effectLst/>
                <a:latin typeface="ibm-plex-sans"/>
              </a:rPr>
              <a:t>TEMAundervisning</a:t>
            </a:r>
            <a:r>
              <a:rPr lang="da-DK" b="0" i="0" dirty="0">
                <a:solidFill>
                  <a:srgbClr val="212121"/>
                </a:solidFill>
                <a:effectLst/>
                <a:latin typeface="ibm-plex-sans"/>
              </a:rPr>
              <a:t> behandlet ud fra Det Nye Testamente (NT). Nu vil vi prøve at se på steder i Det Gamle Testamente (GT), der handler om Jesus og hans to ”naturer”: Gud og menneske.</a:t>
            </a:r>
          </a:p>
          <a:p>
            <a:pPr algn="l"/>
            <a:r>
              <a:rPr lang="da-DK" b="1" i="0" dirty="0">
                <a:solidFill>
                  <a:srgbClr val="212121"/>
                </a:solidFill>
                <a:effectLst/>
                <a:latin typeface="ibm-plex-sans"/>
              </a:rPr>
              <a:t>Lektion 1: Jesus har altid været Gud</a:t>
            </a:r>
            <a:br>
              <a:rPr lang="da-DK" b="0" i="0" dirty="0">
                <a:solidFill>
                  <a:srgbClr val="212121"/>
                </a:solidFill>
                <a:effectLst/>
                <a:latin typeface="ibm-plex-sans"/>
              </a:rPr>
            </a:br>
            <a:r>
              <a:rPr lang="da-DK" b="0" i="0" dirty="0">
                <a:solidFill>
                  <a:srgbClr val="212121"/>
                </a:solidFill>
                <a:effectLst/>
                <a:latin typeface="ibm-plex-sans"/>
              </a:rPr>
              <a:t>Fra Bibelens første side til dens sidste side beskrives Gud som én Gud – i tre personer. En af disse personer er Sønnen: Jesus. Men kan ”Sønnen” være lige så meget ”Gud” som sin Far? Dette spørgsmål har op gennem tiden voldt mange tankemæssige kvaler hos en del. Vi skal se på, hvordan Gud i GT (og NT) beskriver Sønnen.</a:t>
            </a:r>
          </a:p>
          <a:p>
            <a:pPr algn="l"/>
            <a:r>
              <a:rPr lang="da-DK" b="1" i="0" dirty="0">
                <a:solidFill>
                  <a:srgbClr val="212121"/>
                </a:solidFill>
                <a:effectLst/>
                <a:latin typeface="ibm-plex-sans"/>
              </a:rPr>
              <a:t>Lektion 2: Jesus blev menneske for at være Messias</a:t>
            </a:r>
            <a:br>
              <a:rPr lang="da-DK" b="0" i="0" dirty="0">
                <a:solidFill>
                  <a:srgbClr val="212121"/>
                </a:solidFill>
                <a:effectLst/>
                <a:latin typeface="ibm-plex-sans"/>
              </a:rPr>
            </a:br>
            <a:r>
              <a:rPr lang="da-DK" b="0" i="0" dirty="0">
                <a:solidFill>
                  <a:srgbClr val="212121"/>
                </a:solidFill>
                <a:effectLst/>
                <a:latin typeface="ibm-plex-sans"/>
              </a:rPr>
              <a:t>Op gennem hele GT lover Gud at sende os en frelser – kaldet ”Messias”. Denne person vil blive helt anderledes end de forestillinger, mennesker op gennem tiden har forestillet sig, når de tænkte på en guddommelig Frelser. Vi dykker ned i GT's beskrivelser (og lidt i </a:t>
            </a:r>
            <a:r>
              <a:rPr lang="da-DK" b="0" i="0" dirty="0" err="1">
                <a:solidFill>
                  <a:srgbClr val="212121"/>
                </a:solidFill>
                <a:effectLst/>
                <a:latin typeface="ibm-plex-sans"/>
              </a:rPr>
              <a:t>NT,s</a:t>
            </a:r>
            <a:r>
              <a:rPr lang="da-DK" b="0" i="0" dirty="0">
                <a:solidFill>
                  <a:srgbClr val="212121"/>
                </a:solidFill>
                <a:effectLst/>
                <a:latin typeface="ibm-plex-sans"/>
              </a:rPr>
              <a:t>) beskrivelser af Messias – og kommer også ind på, at mange i nutidens Danmark synes, at det er en absurd ting, at Gud blev et lidende menneske. </a:t>
            </a:r>
          </a:p>
        </p:txBody>
      </p:sp>
    </p:spTree>
    <p:extLst>
      <p:ext uri="{BB962C8B-B14F-4D97-AF65-F5344CB8AC3E}">
        <p14:creationId xmlns:p14="http://schemas.microsoft.com/office/powerpoint/2010/main" val="1816894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9AEF17EB-CB0C-4477-A7BF-E17FA637E41D}"/>
              </a:ext>
            </a:extLst>
          </p:cNvPr>
          <p:cNvSpPr txBox="1"/>
          <p:nvPr/>
        </p:nvSpPr>
        <p:spPr>
          <a:xfrm>
            <a:off x="580723" y="279131"/>
            <a:ext cx="11325727" cy="9848850"/>
          </a:xfrm>
          <a:prstGeom prst="rect">
            <a:avLst/>
          </a:prstGeom>
          <a:noFill/>
        </p:spPr>
        <p:txBody>
          <a:bodyPr wrap="square" rtlCol="0">
            <a:spAutoFit/>
          </a:bodyPr>
          <a:lstStyle/>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Og på Helligånden, som er Herre, og som levendegør, som udgår fra Faderen og fra Sønnen, som tilbedes og æres tillige med Faderen og Sønnen, som har talt ved profeterne. Og på én, hellig, almindelig og apostolisk kirke. </a:t>
            </a:r>
          </a:p>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Jeg (vi) bekender én dåb til syndernes forladelse og forventer de dødes opstandelse og den kommende verdens liv.</a:t>
            </a:r>
          </a:p>
          <a:p>
            <a:endParaRPr lang="da-DK" sz="2000" b="1" dirty="0">
              <a:latin typeface="Arial" panose="020B0604020202020204" pitchFamily="34" charset="0"/>
              <a:ea typeface="Calibri" panose="020F0502020204030204" pitchFamily="34" charset="0"/>
              <a:cs typeface="Arial" panose="020B0604020202020204" pitchFamily="34" charset="0"/>
            </a:endParaRPr>
          </a:p>
          <a:p>
            <a:endParaRPr lang="da-DK" sz="2000" b="1" dirty="0">
              <a:effectLst/>
              <a:latin typeface="Arial" panose="020B0604020202020204" pitchFamily="34" charset="0"/>
              <a:ea typeface="Calibri" panose="020F0502020204030204" pitchFamily="34" charset="0"/>
              <a:cs typeface="Arial" panose="020B0604020202020204" pitchFamily="34" charset="0"/>
            </a:endParaRPr>
          </a:p>
          <a:p>
            <a:endParaRPr lang="da-DK" sz="2000" b="1" dirty="0">
              <a:effectLst/>
              <a:latin typeface="Arial" panose="020B0604020202020204" pitchFamily="34" charset="0"/>
              <a:ea typeface="Calibri" panose="020F0502020204030204" pitchFamily="34" charset="0"/>
              <a:cs typeface="Arial" panose="020B0604020202020204" pitchFamily="34" charset="0"/>
            </a:endParaRPr>
          </a:p>
          <a:p>
            <a:pPr algn="l"/>
            <a:endParaRPr lang="da-DK" sz="2000" b="1" i="0" dirty="0">
              <a:solidFill>
                <a:srgbClr val="212121"/>
              </a:solidFill>
              <a:effectLst/>
              <a:latin typeface="Arial" panose="020B0604020202020204" pitchFamily="34" charset="0"/>
              <a:cs typeface="Arial" panose="020B0604020202020204" pitchFamily="34" charset="0"/>
            </a:endParaRPr>
          </a:p>
          <a:p>
            <a:pPr algn="l"/>
            <a:endParaRPr lang="da-DK" sz="2000" b="1" dirty="0">
              <a:solidFill>
                <a:srgbClr val="212121"/>
              </a:solidFill>
              <a:latin typeface="Arial" panose="020B0604020202020204" pitchFamily="34" charset="0"/>
              <a:cs typeface="Arial" panose="020B0604020202020204" pitchFamily="34" charset="0"/>
            </a:endParaRPr>
          </a:p>
          <a:p>
            <a:pPr algn="l"/>
            <a:endParaRPr lang="da-DK" sz="2000" b="1" i="0" dirty="0">
              <a:solidFill>
                <a:srgbClr val="212121"/>
              </a:solidFill>
              <a:effectLst/>
              <a:latin typeface="Arial" panose="020B0604020202020204" pitchFamily="34" charset="0"/>
              <a:cs typeface="Arial" panose="020B0604020202020204" pitchFamily="34" charset="0"/>
            </a:endParaRPr>
          </a:p>
          <a:p>
            <a:pPr algn="l"/>
            <a:endParaRPr lang="da-DK" sz="2000" b="1" dirty="0">
              <a:solidFill>
                <a:srgbClr val="212121"/>
              </a:solidFill>
              <a:latin typeface="Arial" panose="020B0604020202020204" pitchFamily="34" charset="0"/>
              <a:cs typeface="Arial" panose="020B0604020202020204" pitchFamily="34" charset="0"/>
            </a:endParaRPr>
          </a:p>
          <a:p>
            <a:pPr algn="l"/>
            <a:endParaRPr lang="da-DK" sz="2000" b="1" i="0" dirty="0">
              <a:solidFill>
                <a:srgbClr val="212121"/>
              </a:solidFill>
              <a:effectLst/>
              <a:latin typeface="Arial" panose="020B0604020202020204" pitchFamily="34" charset="0"/>
              <a:cs typeface="Arial" panose="020B0604020202020204" pitchFamily="34" charset="0"/>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r>
              <a:rPr lang="da-DK" b="0" i="0" dirty="0">
                <a:solidFill>
                  <a:srgbClr val="212121"/>
                </a:solidFill>
                <a:effectLst/>
                <a:latin typeface="ibm-plex-sans"/>
              </a:rPr>
              <a:t>Dette tema har vi tidligere her i </a:t>
            </a:r>
            <a:r>
              <a:rPr lang="da-DK" b="0" i="0" dirty="0" err="1">
                <a:solidFill>
                  <a:srgbClr val="212121"/>
                </a:solidFill>
                <a:effectLst/>
                <a:latin typeface="ibm-plex-sans"/>
              </a:rPr>
              <a:t>TEMAundervisning</a:t>
            </a:r>
            <a:r>
              <a:rPr lang="da-DK" b="0" i="0" dirty="0">
                <a:solidFill>
                  <a:srgbClr val="212121"/>
                </a:solidFill>
                <a:effectLst/>
                <a:latin typeface="ibm-plex-sans"/>
              </a:rPr>
              <a:t> behandlet ud fra Det Nye Testamente (NT). Nu vil vi prøve at se på steder i Det Gamle Testamente (GT), der handler om Jesus og hans to ”naturer”: Gud og menneske.</a:t>
            </a:r>
          </a:p>
          <a:p>
            <a:pPr algn="l"/>
            <a:r>
              <a:rPr lang="da-DK" b="1" i="0" dirty="0">
                <a:solidFill>
                  <a:srgbClr val="212121"/>
                </a:solidFill>
                <a:effectLst/>
                <a:latin typeface="ibm-plex-sans"/>
              </a:rPr>
              <a:t>Lektion 1: Jesus har altid været Gud</a:t>
            </a:r>
            <a:br>
              <a:rPr lang="da-DK" b="0" i="0" dirty="0">
                <a:solidFill>
                  <a:srgbClr val="212121"/>
                </a:solidFill>
                <a:effectLst/>
                <a:latin typeface="ibm-plex-sans"/>
              </a:rPr>
            </a:br>
            <a:r>
              <a:rPr lang="da-DK" b="0" i="0" dirty="0">
                <a:solidFill>
                  <a:srgbClr val="212121"/>
                </a:solidFill>
                <a:effectLst/>
                <a:latin typeface="ibm-plex-sans"/>
              </a:rPr>
              <a:t>Fra Bibelens første side til dens sidste side beskrives Gud som én Gud – i tre personer. En af disse personer er Sønnen: Jesus. Men kan ”Sønnen” være lige så meget ”Gud” som sin Far? Dette spørgsmål har op gennem tiden voldt mange tankemæssige kvaler hos en del. Vi skal se på, hvordan Gud i GT (og NT) beskriver Sønnen.</a:t>
            </a:r>
          </a:p>
          <a:p>
            <a:pPr algn="l"/>
            <a:r>
              <a:rPr lang="da-DK" b="1" i="0" dirty="0">
                <a:solidFill>
                  <a:srgbClr val="212121"/>
                </a:solidFill>
                <a:effectLst/>
                <a:latin typeface="ibm-plex-sans"/>
              </a:rPr>
              <a:t>Lektion 2: Jesus blev menneske for at være Messias</a:t>
            </a:r>
            <a:br>
              <a:rPr lang="da-DK" b="0" i="0" dirty="0">
                <a:solidFill>
                  <a:srgbClr val="212121"/>
                </a:solidFill>
                <a:effectLst/>
                <a:latin typeface="ibm-plex-sans"/>
              </a:rPr>
            </a:br>
            <a:r>
              <a:rPr lang="da-DK" b="0" i="0" dirty="0">
                <a:solidFill>
                  <a:srgbClr val="212121"/>
                </a:solidFill>
                <a:effectLst/>
                <a:latin typeface="ibm-plex-sans"/>
              </a:rPr>
              <a:t>Op gennem hele GT lover Gud at sende os en frelser – kaldet ”Messias”. Denne person vil blive helt anderledes end de forestillinger, mennesker op gennem tiden har forestillet sig, når de tænkte på en guddommelig Frelser. Vi dykker ned i GT's beskrivelser (og lidt i </a:t>
            </a:r>
            <a:r>
              <a:rPr lang="da-DK" b="0" i="0" dirty="0" err="1">
                <a:solidFill>
                  <a:srgbClr val="212121"/>
                </a:solidFill>
                <a:effectLst/>
                <a:latin typeface="ibm-plex-sans"/>
              </a:rPr>
              <a:t>NT,s</a:t>
            </a:r>
            <a:r>
              <a:rPr lang="da-DK" b="0" i="0" dirty="0">
                <a:solidFill>
                  <a:srgbClr val="212121"/>
                </a:solidFill>
                <a:effectLst/>
                <a:latin typeface="ibm-plex-sans"/>
              </a:rPr>
              <a:t>) beskrivelser af Messias – og kommer også ind på, at mange i nutidens Danmark synes, at det er en absurd ting, at Gud blev et lidende menneske. </a:t>
            </a:r>
          </a:p>
        </p:txBody>
      </p:sp>
    </p:spTree>
    <p:extLst>
      <p:ext uri="{BB962C8B-B14F-4D97-AF65-F5344CB8AC3E}">
        <p14:creationId xmlns:p14="http://schemas.microsoft.com/office/powerpoint/2010/main" val="807315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F95CBDD-D8D8-4FDF-9C7E-150233C02120}"/>
              </a:ext>
            </a:extLst>
          </p:cNvPr>
          <p:cNvSpPr txBox="1"/>
          <p:nvPr/>
        </p:nvSpPr>
        <p:spPr>
          <a:xfrm>
            <a:off x="368859" y="468052"/>
            <a:ext cx="11823141" cy="4585871"/>
          </a:xfrm>
          <a:prstGeom prst="rect">
            <a:avLst/>
          </a:prstGeom>
          <a:noFill/>
        </p:spPr>
        <p:txBody>
          <a:bodyPr wrap="square" rtlCol="0">
            <a:spAutoFit/>
          </a:bodyPr>
          <a:lstStyle/>
          <a:p>
            <a:r>
              <a:rPr lang="da-DK" sz="3600" b="1" dirty="0">
                <a:latin typeface="Arial" panose="020B0604020202020204" pitchFamily="34" charset="0"/>
                <a:cs typeface="Arial" panose="020B0604020202020204" pitchFamily="34" charset="0"/>
              </a:rPr>
              <a:t>Den Arianske misforståelse:</a:t>
            </a:r>
          </a:p>
          <a:p>
            <a:endParaRPr lang="da-DK" sz="3200" dirty="0">
              <a:latin typeface="Arial" panose="020B0604020202020204" pitchFamily="34" charset="0"/>
              <a:cs typeface="Arial" panose="020B0604020202020204" pitchFamily="34" charset="0"/>
            </a:endParaRPr>
          </a:p>
          <a:p>
            <a:r>
              <a:rPr lang="da-DK" sz="3200" dirty="0">
                <a:latin typeface="Arial" panose="020B0604020202020204" pitchFamily="34" charset="0"/>
                <a:cs typeface="Arial" panose="020B0604020202020204" pitchFamily="34" charset="0"/>
              </a:rPr>
              <a:t>”Vi svækker Guds absolutte overhøjhed, hvis vi bekender Jesus Kristus som Gud. Jesus er søn af Gud – og derfor må han være ringere end Faderen”.</a:t>
            </a:r>
          </a:p>
          <a:p>
            <a:r>
              <a:rPr lang="da-DK" sz="3200" dirty="0">
                <a:latin typeface="Arial" panose="020B0604020202020204" pitchFamily="34" charset="0"/>
                <a:cs typeface="Arial" panose="020B0604020202020204" pitchFamily="34" charset="0"/>
              </a:rPr>
              <a:t>Op gennem kirkens historie har der været mange forskellige udgaver af teologi, der benægter de oldkirkelige bekendelsers tro på at Jesus Kristus er Gud – fx ved at benægte, at han altid har været til eller ved at benægte jomfrufødslen… </a:t>
            </a:r>
            <a:endParaRPr lang="da-DK"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207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0E1DED2C-D423-46DF-9709-7E2BD5FD7612}"/>
              </a:ext>
            </a:extLst>
          </p:cNvPr>
          <p:cNvSpPr/>
          <p:nvPr/>
        </p:nvSpPr>
        <p:spPr>
          <a:xfrm>
            <a:off x="389467" y="491067"/>
            <a:ext cx="11319933" cy="59859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5738CFCE-5096-4F05-8147-55C140561063}"/>
              </a:ext>
            </a:extLst>
          </p:cNvPr>
          <p:cNvSpPr/>
          <p:nvPr/>
        </p:nvSpPr>
        <p:spPr>
          <a:xfrm>
            <a:off x="482600" y="4140200"/>
            <a:ext cx="9575800" cy="956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BCA3CCD9-E5B3-42BC-A5E1-26AB400C45DA}"/>
              </a:ext>
            </a:extLst>
          </p:cNvPr>
          <p:cNvSpPr txBox="1"/>
          <p:nvPr/>
        </p:nvSpPr>
        <p:spPr>
          <a:xfrm>
            <a:off x="643467" y="787400"/>
            <a:ext cx="10871200" cy="5499006"/>
          </a:xfrm>
          <a:prstGeom prst="rect">
            <a:avLst/>
          </a:prstGeom>
          <a:noFill/>
        </p:spPr>
        <p:txBody>
          <a:bodyPr wrap="square" rtlCol="0">
            <a:spAutoFit/>
          </a:bodyPr>
          <a:lstStyle/>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Til underviseren:</a:t>
            </a:r>
          </a:p>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NT-benet</a:t>
            </a:r>
            <a:r>
              <a:rPr lang="da-DK" sz="40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Det centrale i at Jesus er sand Gud og sandt menneske, sådan som NTs tydelige budskab er!</a:t>
            </a:r>
          </a:p>
          <a:p>
            <a:pPr>
              <a:lnSpc>
                <a:spcPct val="107000"/>
              </a:lnSpc>
              <a:spcAft>
                <a:spcPts val="800"/>
              </a:spcAft>
            </a:pPr>
            <a:endParaRPr lang="da-DK" sz="40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4000" b="1" i="1" dirty="0">
                <a:effectLst/>
                <a:latin typeface="Arial" panose="020B0604020202020204" pitchFamily="34" charset="0"/>
                <a:ea typeface="Calibri" panose="020F0502020204030204" pitchFamily="34" charset="0"/>
                <a:cs typeface="Times New Roman" panose="02020603050405020304" pitchFamily="18" charset="0"/>
              </a:rPr>
              <a:t>Lektion1: Jesus har altid været Gud</a:t>
            </a:r>
            <a:endParaRPr lang="da-DK" sz="4000"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0328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3B4D5E70-F3ED-43F2-8C2F-7C33C2E63CAE}"/>
              </a:ext>
            </a:extLst>
          </p:cNvPr>
          <p:cNvSpPr txBox="1"/>
          <p:nvPr/>
        </p:nvSpPr>
        <p:spPr>
          <a:xfrm>
            <a:off x="203201" y="135467"/>
            <a:ext cx="11573933" cy="8850821"/>
          </a:xfrm>
          <a:prstGeom prst="rect">
            <a:avLst/>
          </a:prstGeom>
          <a:noFill/>
        </p:spPr>
        <p:txBody>
          <a:bodyPr wrap="square" rtlCol="0">
            <a:spAutoFit/>
          </a:bodyPr>
          <a:lstStyle/>
          <a:p>
            <a:pPr>
              <a:lnSpc>
                <a:spcPct val="107000"/>
              </a:lnSpc>
              <a:spcAft>
                <a:spcPts val="800"/>
              </a:spcAft>
            </a:pPr>
            <a: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Lektion 1: Jesus har altid været Gud</a:t>
            </a:r>
          </a:p>
          <a:p>
            <a:pPr>
              <a:lnSpc>
                <a:spcPct val="107000"/>
              </a:lnSpc>
              <a:spcAft>
                <a:spcPts val="800"/>
              </a:spcAft>
            </a:pPr>
            <a:r>
              <a:rPr lang="da-DK" sz="3200" b="1" dirty="0">
                <a:effectLst/>
                <a:latin typeface="Bahnschrift" panose="020B0502040204020203" pitchFamily="34" charset="0"/>
                <a:ea typeface="Calibri" panose="020F0502020204030204" pitchFamily="34" charset="0"/>
                <a:cs typeface="Times New Roman" panose="02020603050405020304" pitchFamily="18" charset="0"/>
              </a:rPr>
              <a:t>Og på én Herre, Jesus Kristus, Guds enbårne Søn, som er født af Faderen før alle tider, Gud af Gud, lys af lys, sand Gud af sand Gud, født, ikke skabt, af samme væsen som Faderen, ved hvem alt er skabt, </a:t>
            </a:r>
            <a:r>
              <a:rPr lang="da-DK" sz="3200" b="1" dirty="0">
                <a:solidFill>
                  <a:schemeClr val="bg1">
                    <a:lumMod val="65000"/>
                  </a:schemeClr>
                </a:solidFill>
                <a:effectLst/>
                <a:latin typeface="Bahnschrift" panose="020B0502040204020203" pitchFamily="34" charset="0"/>
                <a:ea typeface="Calibri" panose="020F0502020204030204" pitchFamily="34" charset="0"/>
                <a:cs typeface="Times New Roman" panose="02020603050405020304" pitchFamily="18" charset="0"/>
              </a:rPr>
              <a:t>som for os mennesker og for vor frelse steg ned fra himlene og blev kød ved Helligånden af Jomfru Maria og blev menneske, som også blev korsfæstet for os under </a:t>
            </a:r>
            <a:r>
              <a:rPr lang="da-DK" sz="3200" b="1" dirty="0" err="1">
                <a:solidFill>
                  <a:schemeClr val="bg1">
                    <a:lumMod val="65000"/>
                  </a:schemeClr>
                </a:solidFill>
                <a:effectLst/>
                <a:latin typeface="Bahnschrift" panose="020B0502040204020203" pitchFamily="34" charset="0"/>
                <a:ea typeface="Calibri" panose="020F0502020204030204" pitchFamily="34" charset="0"/>
                <a:cs typeface="Times New Roman" panose="02020603050405020304" pitchFamily="18" charset="0"/>
              </a:rPr>
              <a:t>Pontius</a:t>
            </a:r>
            <a:r>
              <a:rPr lang="da-DK" sz="3200" b="1" dirty="0">
                <a:solidFill>
                  <a:schemeClr val="bg1">
                    <a:lumMod val="65000"/>
                  </a:schemeClr>
                </a:solidFill>
                <a:effectLst/>
                <a:latin typeface="Bahnschrift" panose="020B0502040204020203" pitchFamily="34" charset="0"/>
                <a:ea typeface="Calibri" panose="020F0502020204030204" pitchFamily="34" charset="0"/>
                <a:cs typeface="Times New Roman" panose="02020603050405020304" pitchFamily="18" charset="0"/>
              </a:rPr>
              <a:t> Pilatus, blev pint og begravet </a:t>
            </a:r>
            <a:r>
              <a:rPr lang="da-DK" sz="3200" b="1" dirty="0">
                <a:effectLst/>
                <a:latin typeface="Bahnschrift" panose="020B0502040204020203" pitchFamily="34" charset="0"/>
                <a:ea typeface="Calibri" panose="020F0502020204030204" pitchFamily="34" charset="0"/>
                <a:cs typeface="Times New Roman" panose="02020603050405020304" pitchFamily="18" charset="0"/>
              </a:rPr>
              <a:t>og opstod på tredje dagen ifølge skrifterne og </a:t>
            </a:r>
            <a:r>
              <a:rPr lang="da-DK" sz="3200" b="1" dirty="0" err="1">
                <a:effectLst/>
                <a:latin typeface="Bahnschrift" panose="020B0502040204020203" pitchFamily="34" charset="0"/>
                <a:ea typeface="Calibri" panose="020F0502020204030204" pitchFamily="34" charset="0"/>
                <a:cs typeface="Times New Roman" panose="02020603050405020304" pitchFamily="18" charset="0"/>
              </a:rPr>
              <a:t>opfor</a:t>
            </a:r>
            <a:r>
              <a:rPr lang="da-DK" sz="3200" b="1" dirty="0">
                <a:effectLst/>
                <a:latin typeface="Bahnschrift" panose="020B0502040204020203" pitchFamily="34" charset="0"/>
                <a:ea typeface="Calibri" panose="020F0502020204030204" pitchFamily="34" charset="0"/>
                <a:cs typeface="Times New Roman" panose="02020603050405020304" pitchFamily="18" charset="0"/>
              </a:rPr>
              <a:t> til himmels, sidder ved Faderens højre hånd og skal komme igen i herlighed for at dømme levende og døde, og der skal ikke være ende på hans rige. </a:t>
            </a:r>
          </a:p>
          <a:p>
            <a:pPr>
              <a:lnSpc>
                <a:spcPct val="107000"/>
              </a:lnSpc>
              <a:spcAft>
                <a:spcPts val="800"/>
              </a:spcAft>
            </a:pPr>
            <a:b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br>
            <a:endPar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b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b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9710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8F76A075-F95A-4031-8F70-56B22FB68DD2}"/>
              </a:ext>
            </a:extLst>
          </p:cNvPr>
          <p:cNvSpPr/>
          <p:nvPr/>
        </p:nvSpPr>
        <p:spPr>
          <a:xfrm>
            <a:off x="0" y="0"/>
            <a:ext cx="12192000" cy="68580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3">
            <a:extLst>
              <a:ext uri="{FF2B5EF4-FFF2-40B4-BE49-F238E27FC236}">
                <a16:creationId xmlns:a16="http://schemas.microsoft.com/office/drawing/2014/main" id="{AFDFFDE1-61D3-4B11-9730-600C4C98250C}"/>
              </a:ext>
            </a:extLst>
          </p:cNvPr>
          <p:cNvSpPr/>
          <p:nvPr/>
        </p:nvSpPr>
        <p:spPr>
          <a:xfrm>
            <a:off x="455898" y="703385"/>
            <a:ext cx="11114779"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BCA3CCD9-E5B3-42BC-A5E1-26AB400C45DA}"/>
              </a:ext>
            </a:extLst>
          </p:cNvPr>
          <p:cNvSpPr txBox="1"/>
          <p:nvPr/>
        </p:nvSpPr>
        <p:spPr>
          <a:xfrm>
            <a:off x="455898" y="283308"/>
            <a:ext cx="10871200" cy="6481967"/>
          </a:xfrm>
          <a:prstGeom prst="rect">
            <a:avLst/>
          </a:prstGeom>
          <a:noFill/>
        </p:spPr>
        <p:txBody>
          <a:bodyPr wrap="square" rtlCol="0">
            <a:spAutoFit/>
          </a:bodyPr>
          <a:lstStyle/>
          <a:p>
            <a:pPr>
              <a:lnSpc>
                <a:spcPct val="107000"/>
              </a:lnSpc>
              <a:spcAft>
                <a:spcPts val="800"/>
              </a:spcAft>
            </a:pP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Til underviseren:</a:t>
            </a:r>
            <a:r>
              <a:rPr lang="da-DK" sz="2800" b="1" dirty="0">
                <a:effectLst/>
                <a:latin typeface="Arial" panose="020B0604020202020204" pitchFamily="34" charset="0"/>
                <a:ea typeface="Times New Roman" panose="02020603050405020304" pitchFamily="18" charset="0"/>
                <a:cs typeface="Times New Roman" panose="02020603050405020304" pitchFamily="18" charset="0"/>
              </a:rPr>
              <a:t> Se word-filen for undervisere (på hjemmesiden)</a:t>
            </a:r>
          </a:p>
          <a:p>
            <a:pPr>
              <a:lnSpc>
                <a:spcPct val="107000"/>
              </a:lnSpc>
              <a:spcAft>
                <a:spcPts val="800"/>
              </a:spcAft>
            </a:pPr>
            <a:r>
              <a:rPr lang="da-DK" sz="18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På hjemmesiden </a:t>
            </a:r>
            <a:r>
              <a:rPr lang="da-DK" sz="1800" b="1" dirty="0">
                <a:solidFill>
                  <a:schemeClr val="accent5">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indremission.dk/temaundervisning </a:t>
            </a:r>
            <a:r>
              <a:rPr lang="da-DK" sz="18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står der: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Tema 2025: Jesus som Gud og menneske – forudsagt i Det Gamle Testamente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I 325 fik vi ved kirkemødet i </a:t>
            </a:r>
            <a:r>
              <a:rPr lang="da-DK" sz="1800" dirty="0" err="1">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Nikæa</a:t>
            </a: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vores første trosbekendelse. Så nu er den 1700 år gammel. Det afgørende for kirkemødet var at fastslå, at Jesus er både sand Gud og sandt menneske. Dette tema har vi tidligere her i </a:t>
            </a:r>
            <a:r>
              <a:rPr lang="da-DK" sz="1800" dirty="0" err="1">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TEMAundervisning</a:t>
            </a: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behandlet ud fra Det Nye Testamente (NT). Nu vil vi prøve at se på steder i Det Gamle Testamente (GT), der handler om Jesus og hans to ”naturer”: Gud og menneske.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Lektion 1: Jesus har altid været Gud</a:t>
            </a:r>
            <a:b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b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Fra Bibelens første side til dens sidste side beskrives Gud som én Gud – i tre personer. En af disse personer er Sønnen: Jesus. </a:t>
            </a:r>
            <a:r>
              <a:rPr lang="da-DK" sz="1800" dirty="0">
                <a:solidFill>
                  <a:srgbClr val="212121"/>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Men kan ”Sønnen” være lige så meget ”Gud” som sin Far? Dette spørgsmål har op gennem tiden voldt mange tankemæssige kvaler hos en del</a:t>
            </a: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Vi skal se på, hvordan Gud i GT (og NT) beskriver Sønnen.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Lektion 2: Jesus blev menneske for at være Messias</a:t>
            </a:r>
            <a:b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b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Op gennem hele GT lover Gud at sende os en frelser – kaldet ”Messias”. Denne person vil blive helt anderledes end de forestillinger, mennesker op gennem tiden har forestillet sig, når de tænkte på en guddommelig Frelser. Vi dykker ned i GT's beskrivelser (og lidt i </a:t>
            </a:r>
            <a:r>
              <a:rPr lang="da-DK" sz="1800" dirty="0" err="1">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NT,s</a:t>
            </a: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beskrivelser af Messias </a:t>
            </a:r>
            <a:r>
              <a:rPr lang="da-DK" sz="1800" dirty="0">
                <a:solidFill>
                  <a:srgbClr val="212121"/>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og kommer også ind på, at mange i nutidens Danmark synes, at det er en absurd ting, at Gud blev et lidende menneske.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536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3B4D5E70-F3ED-43F2-8C2F-7C33C2E63CAE}"/>
              </a:ext>
            </a:extLst>
          </p:cNvPr>
          <p:cNvSpPr txBox="1"/>
          <p:nvPr/>
        </p:nvSpPr>
        <p:spPr>
          <a:xfrm>
            <a:off x="364067" y="237067"/>
            <a:ext cx="11573933" cy="4804777"/>
          </a:xfrm>
          <a:prstGeom prst="rect">
            <a:avLst/>
          </a:prstGeom>
          <a:noFill/>
        </p:spPr>
        <p:txBody>
          <a:bodyPr wrap="square" rtlCol="0">
            <a:spAutoFit/>
          </a:bodyPr>
          <a:lstStyle/>
          <a:p>
            <a:pPr>
              <a:lnSpc>
                <a:spcPct val="107000"/>
              </a:lnSpc>
              <a:spcAft>
                <a:spcPts val="800"/>
              </a:spcAft>
            </a:pPr>
            <a: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Lektion 1: Jesus har altid været Gud</a:t>
            </a:r>
            <a:b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br>
            <a: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Fra Bibelens første side til dens sidste side beskrives Gud som én Gud – i tre personer. En af disse personer er Sønnen: Jesus. Men kan ”Sønnen” være lige så meget ”Gud” som sin Far? Dette spørgsmål har op gennem tiden voldt mange tankemæssige kvaler hos en del. </a:t>
            </a:r>
            <a:r>
              <a:rPr lang="da-DK"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Vi skal se på, hvordan Gud i GT (og NT) beskriver Sønnen.</a:t>
            </a:r>
            <a:endParaRPr lang="da-DK"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815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9AEF17EB-CB0C-4477-A7BF-E17FA637E41D}"/>
              </a:ext>
            </a:extLst>
          </p:cNvPr>
          <p:cNvSpPr txBox="1"/>
          <p:nvPr/>
        </p:nvSpPr>
        <p:spPr>
          <a:xfrm>
            <a:off x="580723" y="279131"/>
            <a:ext cx="11325727" cy="3231654"/>
          </a:xfrm>
          <a:prstGeom prst="rect">
            <a:avLst/>
          </a:prstGeom>
          <a:noFill/>
        </p:spPr>
        <p:txBody>
          <a:bodyPr wrap="square" rtlCol="0">
            <a:spAutoFit/>
          </a:bodyPr>
          <a:lstStyle/>
          <a:p>
            <a:r>
              <a:rPr lang="da-DK"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Lektion 1: Jesus har altid været Gud </a:t>
            </a:r>
          </a:p>
          <a:p>
            <a:endParaRPr lang="da-DK" sz="2800" b="1"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én Herre, Jesus Kristus, Guds enbårne Søn, som er født af Faderen før alle tider, </a:t>
            </a:r>
          </a:p>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Gud af Gud, lys af lys, sand Gud af sand Gud, </a:t>
            </a:r>
          </a:p>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født, ikke skabt, af samme væsen som Faderen, </a:t>
            </a:r>
          </a:p>
          <a:p>
            <a:endParaRPr lang="da-DK" sz="2800" b="1" i="0" dirty="0">
              <a:solidFill>
                <a:srgbClr val="212121"/>
              </a:solidFill>
              <a:latin typeface="Bahnschrift" panose="020B0502040204020203" pitchFamily="34" charset="0"/>
              <a:ea typeface="Calibri" panose="020F0502020204030204" pitchFamily="34" charset="0"/>
              <a:cs typeface="Times New Roman" panose="02020603050405020304" pitchFamily="18" charset="0"/>
            </a:endParaRPr>
          </a:p>
        </p:txBody>
      </p:sp>
      <p:sp>
        <p:nvSpPr>
          <p:cNvPr id="2" name="Rektangel 1">
            <a:extLst>
              <a:ext uri="{FF2B5EF4-FFF2-40B4-BE49-F238E27FC236}">
                <a16:creationId xmlns:a16="http://schemas.microsoft.com/office/drawing/2014/main" id="{ADFE3A45-BD3D-40CA-80C3-FD3D5B25B0E0}"/>
              </a:ext>
            </a:extLst>
          </p:cNvPr>
          <p:cNvSpPr/>
          <p:nvPr/>
        </p:nvSpPr>
        <p:spPr>
          <a:xfrm>
            <a:off x="351366" y="1177518"/>
            <a:ext cx="11489267" cy="1947333"/>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4112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9AEF17EB-CB0C-4477-A7BF-E17FA637E41D}"/>
              </a:ext>
            </a:extLst>
          </p:cNvPr>
          <p:cNvSpPr txBox="1"/>
          <p:nvPr/>
        </p:nvSpPr>
        <p:spPr>
          <a:xfrm>
            <a:off x="580723" y="279131"/>
            <a:ext cx="11325727" cy="6401753"/>
          </a:xfrm>
          <a:prstGeom prst="rect">
            <a:avLst/>
          </a:prstGeom>
          <a:noFill/>
        </p:spPr>
        <p:txBody>
          <a:bodyPr wrap="square" rtlCol="0">
            <a:spAutoFit/>
          </a:bodyPr>
          <a:lstStyle/>
          <a:p>
            <a:r>
              <a:rPr lang="da-DK" sz="2800" b="1" dirty="0">
                <a:solidFill>
                  <a:srgbClr val="212121"/>
                </a:solidFill>
                <a:effectLst/>
                <a:latin typeface="Arial" panose="020B0604020202020204" pitchFamily="34" charset="0"/>
                <a:ea typeface="Calibri" panose="020F0502020204030204" pitchFamily="34" charset="0"/>
                <a:cs typeface="Arial" panose="020B0604020202020204" pitchFamily="34" charset="0"/>
              </a:rPr>
              <a:t>Far-søn-relationen: </a:t>
            </a:r>
          </a:p>
          <a:p>
            <a:pPr algn="l"/>
            <a:r>
              <a:rPr lang="da-DK" sz="2800" b="1" i="0" dirty="0">
                <a:solidFill>
                  <a:srgbClr val="212121"/>
                </a:solidFill>
                <a:latin typeface="Arial" panose="020B0604020202020204" pitchFamily="34" charset="0"/>
                <a:ea typeface="Calibri" panose="020F0502020204030204" pitchFamily="34" charset="0"/>
                <a:cs typeface="Arial" panose="020B0604020202020204" pitchFamily="34" charset="0"/>
              </a:rPr>
              <a:t>Der er forskel på de to i funktioner og relation (fx skal sønnen underlægge sig Faderen)</a:t>
            </a:r>
          </a:p>
          <a:p>
            <a:pPr algn="l"/>
            <a:endParaRPr lang="da-DK" sz="2800" b="1" dirty="0">
              <a:solidFill>
                <a:srgbClr val="212121"/>
              </a:solidFill>
              <a:effectLst/>
              <a:latin typeface="Arial" panose="020B0604020202020204" pitchFamily="34" charset="0"/>
              <a:ea typeface="Calibri" panose="020F0502020204030204" pitchFamily="34" charset="0"/>
              <a:cs typeface="Arial" panose="020B0604020202020204" pitchFamily="34" charset="0"/>
            </a:endParaRPr>
          </a:p>
          <a:p>
            <a:pPr algn="l"/>
            <a:r>
              <a:rPr lang="da-DK" sz="2800" b="1" i="0" dirty="0">
                <a:solidFill>
                  <a:srgbClr val="212121"/>
                </a:solidFill>
                <a:latin typeface="Arial" panose="020B0604020202020204" pitchFamily="34" charset="0"/>
                <a:ea typeface="Calibri" panose="020F0502020204030204" pitchFamily="34" charset="0"/>
                <a:cs typeface="Arial" panose="020B0604020202020204" pitchFamily="34" charset="0"/>
              </a:rPr>
              <a:t>MEN: De to er lige meget ”Gud”! </a:t>
            </a:r>
            <a:r>
              <a:rPr lang="da-DK" sz="2800" b="1" dirty="0">
                <a:solidFill>
                  <a:srgbClr val="212121"/>
                </a:solidFill>
                <a:latin typeface="Arial" panose="020B0604020202020204" pitchFamily="34" charset="0"/>
                <a:ea typeface="Calibri" panose="020F0502020204030204" pitchFamily="34" charset="0"/>
                <a:cs typeface="Arial" panose="020B0604020202020204" pitchFamily="34" charset="0"/>
              </a:rPr>
              <a:t>:</a:t>
            </a:r>
          </a:p>
          <a:p>
            <a:pPr algn="l"/>
            <a:r>
              <a:rPr lang="da-DK" sz="2800" b="1" dirty="0">
                <a:solidFill>
                  <a:srgbClr val="212121"/>
                </a:solidFill>
                <a:latin typeface="Arial" panose="020B0604020202020204" pitchFamily="34" charset="0"/>
                <a:ea typeface="Calibri" panose="020F0502020204030204" pitchFamily="34" charset="0"/>
                <a:cs typeface="Arial" panose="020B0604020202020204" pitchFamily="34" charset="0"/>
              </a:rPr>
              <a:t>”Født, ikke skabt”: samme ”kød og blod”.</a:t>
            </a:r>
          </a:p>
          <a:p>
            <a:r>
              <a:rPr lang="da-DK" sz="2800" b="1" dirty="0">
                <a:solidFill>
                  <a:srgbClr val="212121"/>
                </a:solidFill>
                <a:latin typeface="Arial" panose="020B0604020202020204" pitchFamily="34" charset="0"/>
                <a:ea typeface="Calibri" panose="020F0502020204030204" pitchFamily="34" charset="0"/>
                <a:cs typeface="Arial" panose="020B0604020202020204" pitchFamily="34" charset="0"/>
              </a:rPr>
              <a:t>”Før alle tider”: der var ikke en tid, hvor Jesus ikke var til. ”Født” siger noget om familieskabet, ikke om en episode i tiden: det betyder, at Jesus er ”</a:t>
            </a:r>
            <a:r>
              <a:rPr lang="da-DK" sz="2800" b="1" dirty="0">
                <a:effectLst/>
                <a:latin typeface="Arial" panose="020B0604020202020204" pitchFamily="34" charset="0"/>
                <a:ea typeface="Calibri" panose="020F0502020204030204" pitchFamily="34" charset="0"/>
                <a:cs typeface="Arial" panose="020B0604020202020204" pitchFamily="34" charset="0"/>
              </a:rPr>
              <a:t>af samme væsen som Faderen”.</a:t>
            </a:r>
          </a:p>
          <a:p>
            <a:r>
              <a:rPr lang="da-DK" sz="2800" b="1" dirty="0">
                <a:effectLst/>
                <a:latin typeface="Arial" panose="020B0604020202020204" pitchFamily="34" charset="0"/>
                <a:ea typeface="Calibri" panose="020F0502020204030204" pitchFamily="34" charset="0"/>
                <a:cs typeface="Arial" panose="020B0604020202020204" pitchFamily="34" charset="0"/>
              </a:rPr>
              <a:t> </a:t>
            </a:r>
          </a:p>
          <a:p>
            <a:r>
              <a:rPr lang="da-DK" sz="2800" b="1" dirty="0">
                <a:effectLst/>
                <a:latin typeface="Arial" panose="020B0604020202020204" pitchFamily="34" charset="0"/>
                <a:ea typeface="Calibri" panose="020F0502020204030204" pitchFamily="34" charset="0"/>
                <a:cs typeface="Arial" panose="020B0604020202020204" pitchFamily="34" charset="0"/>
              </a:rPr>
              <a:t>”Gud af Gud, lys af lys, sand Gud af sand Gud”, </a:t>
            </a:r>
          </a:p>
          <a:p>
            <a:pPr algn="l"/>
            <a:r>
              <a:rPr lang="da-DK" sz="2800" b="1" dirty="0">
                <a:solidFill>
                  <a:srgbClr val="212121"/>
                </a:solidFill>
                <a:latin typeface="Arial" panose="020B0604020202020204" pitchFamily="34" charset="0"/>
                <a:ea typeface="Calibri" panose="020F0502020204030204" pitchFamily="34" charset="0"/>
                <a:cs typeface="Arial" panose="020B0604020202020204" pitchFamily="34" charset="0"/>
              </a:rPr>
              <a:t>- så skulle det være slået fast! </a:t>
            </a:r>
            <a:r>
              <a:rPr lang="da-DK" sz="2800" b="1" dirty="0">
                <a:solidFill>
                  <a:srgbClr val="212121"/>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endParaRPr lang="da-DK" sz="2800" b="1" dirty="0">
              <a:solidFill>
                <a:srgbClr val="212121"/>
              </a:solidFill>
              <a:latin typeface="Arial" panose="020B0604020202020204" pitchFamily="34" charset="0"/>
              <a:ea typeface="Calibri" panose="020F0502020204030204" pitchFamily="34" charset="0"/>
              <a:cs typeface="Arial" panose="020B0604020202020204" pitchFamily="34" charset="0"/>
            </a:endParaRPr>
          </a:p>
          <a:p>
            <a:pPr algn="l"/>
            <a:endParaRPr lang="da-DK" sz="2800" b="1" dirty="0">
              <a:solidFill>
                <a:srgbClr val="212121"/>
              </a:solidFill>
              <a:latin typeface="Bahnschrift" panose="020B0502040204020203" pitchFamily="34" charset="0"/>
              <a:ea typeface="Calibri" panose="020F0502020204030204" pitchFamily="34" charset="0"/>
              <a:cs typeface="Times New Roman" panose="02020603050405020304" pitchFamily="18" charset="0"/>
            </a:endParaRPr>
          </a:p>
          <a:p>
            <a:pPr algn="l"/>
            <a:endParaRPr lang="da-DK" sz="2800" b="1" i="0" dirty="0">
              <a:solidFill>
                <a:srgbClr val="212121"/>
              </a:solidFill>
              <a:effectLst/>
              <a:latin typeface="Bahnschrift" panose="020B0502040204020203" pitchFamily="34" charset="0"/>
              <a:ea typeface="Calibri" panose="020F0502020204030204" pitchFamily="34" charset="0"/>
              <a:cs typeface="Times New Roman" panose="02020603050405020304" pitchFamily="18" charset="0"/>
            </a:endParaRPr>
          </a:p>
          <a:p>
            <a:pPr algn="l"/>
            <a:endParaRPr lang="da-DK" b="0" i="0" dirty="0">
              <a:solidFill>
                <a:srgbClr val="212121"/>
              </a:solidFill>
              <a:effectLst/>
              <a:latin typeface="ibm-plex-sans"/>
            </a:endParaRPr>
          </a:p>
        </p:txBody>
      </p:sp>
    </p:spTree>
    <p:extLst>
      <p:ext uri="{BB962C8B-B14F-4D97-AF65-F5344CB8AC3E}">
        <p14:creationId xmlns:p14="http://schemas.microsoft.com/office/powerpoint/2010/main" val="532350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9AEF17EB-CB0C-4477-A7BF-E17FA637E41D}"/>
              </a:ext>
            </a:extLst>
          </p:cNvPr>
          <p:cNvSpPr txBox="1"/>
          <p:nvPr/>
        </p:nvSpPr>
        <p:spPr>
          <a:xfrm>
            <a:off x="433136" y="232238"/>
            <a:ext cx="11325727" cy="6771084"/>
          </a:xfrm>
          <a:prstGeom prst="rect">
            <a:avLst/>
          </a:prstGeom>
          <a:noFill/>
        </p:spPr>
        <p:txBody>
          <a:bodyPr wrap="square" rtlCol="0">
            <a:spAutoFit/>
          </a:bodyPr>
          <a:lstStyle/>
          <a:p>
            <a:r>
              <a:rPr lang="da-DK" sz="3600" b="1" i="0" dirty="0">
                <a:solidFill>
                  <a:srgbClr val="212121"/>
                </a:solidFill>
                <a:latin typeface="Arial" panose="020B0604020202020204" pitchFamily="34" charset="0"/>
                <a:ea typeface="Calibri" panose="020F0502020204030204" pitchFamily="34" charset="0"/>
                <a:cs typeface="Arial" panose="020B0604020202020204" pitchFamily="34" charset="0"/>
              </a:rPr>
              <a:t>Faderen og Sønnen er lige meget ”Gud”! </a:t>
            </a:r>
            <a:r>
              <a:rPr lang="da-DK" sz="3600" b="1" dirty="0">
                <a:solidFill>
                  <a:srgbClr val="212121"/>
                </a:solidFill>
                <a:latin typeface="Arial" panose="020B0604020202020204" pitchFamily="34" charset="0"/>
                <a:ea typeface="Calibri" panose="020F0502020204030204" pitchFamily="34" charset="0"/>
                <a:cs typeface="Arial" panose="020B0604020202020204" pitchFamily="34" charset="0"/>
              </a:rPr>
              <a:t>:</a:t>
            </a:r>
          </a:p>
          <a:p>
            <a:r>
              <a:rPr lang="da-DK" sz="3600" b="1" dirty="0">
                <a:effectLst/>
                <a:latin typeface="Arial" panose="020B0604020202020204" pitchFamily="34" charset="0"/>
                <a:ea typeface="Calibri" panose="020F0502020204030204" pitchFamily="34" charset="0"/>
                <a:cs typeface="Arial" panose="020B0604020202020204" pitchFamily="34" charset="0"/>
              </a:rPr>
              <a:t>”Gud af Gud, lys af lys, sand Gud af sand Gud”, </a:t>
            </a:r>
          </a:p>
          <a:p>
            <a:pPr marL="457200" indent="-457200" algn="l">
              <a:buFontTx/>
              <a:buChar char="-"/>
            </a:pPr>
            <a:r>
              <a:rPr lang="da-DK" sz="3600" b="1" dirty="0">
                <a:solidFill>
                  <a:srgbClr val="212121"/>
                </a:solidFill>
                <a:latin typeface="Arial" panose="020B0604020202020204" pitchFamily="34" charset="0"/>
                <a:ea typeface="Calibri" panose="020F0502020204030204" pitchFamily="34" charset="0"/>
                <a:cs typeface="Arial" panose="020B0604020202020204" pitchFamily="34" charset="0"/>
              </a:rPr>
              <a:t>Så skulle det være slået fast! </a:t>
            </a:r>
            <a:r>
              <a:rPr lang="da-DK" sz="3600" b="1" dirty="0">
                <a:solidFill>
                  <a:srgbClr val="212121"/>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p>
          <a:p>
            <a:pPr marL="457200" indent="-457200" algn="l">
              <a:buFontTx/>
              <a:buChar char="-"/>
            </a:pPr>
            <a:endParaRPr lang="da-DK" sz="3600" b="1" dirty="0">
              <a:solidFill>
                <a:srgbClr val="212121"/>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endParaRPr>
          </a:p>
          <a:p>
            <a:pPr algn="l"/>
            <a:r>
              <a:rPr lang="da-DK" sz="3600" b="1" dirty="0">
                <a:solidFill>
                  <a:srgbClr val="212121"/>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HVORFOR ER DET SÅ VIGTIGT?</a:t>
            </a:r>
          </a:p>
          <a:p>
            <a:pPr algn="l"/>
            <a:endParaRPr lang="da-DK" sz="3600" b="1" dirty="0">
              <a:solidFill>
                <a:srgbClr val="212121"/>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endParaRPr>
          </a:p>
          <a:p>
            <a:pPr algn="l"/>
            <a:r>
              <a:rPr lang="da-DK" sz="3600" b="1" dirty="0">
                <a:solidFill>
                  <a:srgbClr val="212121"/>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NT: 	</a:t>
            </a:r>
            <a:r>
              <a:rPr lang="da-DK" sz="36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Kun Gud selv kan betale for menneskers synd!</a:t>
            </a:r>
          </a:p>
          <a:p>
            <a:pPr algn="l"/>
            <a:r>
              <a:rPr lang="da-DK" sz="36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Kun Gud selv kan besejre døden og opstå til   </a:t>
            </a:r>
          </a:p>
          <a:p>
            <a:pPr algn="l"/>
            <a:r>
              <a:rPr lang="da-DK" sz="36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evigt liv!</a:t>
            </a:r>
          </a:p>
          <a:p>
            <a:pPr algn="l"/>
            <a:r>
              <a:rPr lang="da-DK" sz="3600" b="1" dirty="0">
                <a:solidFill>
                  <a:srgbClr val="FF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Kun Gud kan frelse os! </a:t>
            </a:r>
            <a:endParaRPr lang="da-DK" sz="36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l"/>
            <a:endParaRPr lang="da-DK" sz="2800" b="1" dirty="0">
              <a:solidFill>
                <a:srgbClr val="212121"/>
              </a:solidFill>
              <a:latin typeface="Bahnschrift" panose="020B0502040204020203" pitchFamily="34" charset="0"/>
              <a:ea typeface="Calibri" panose="020F0502020204030204" pitchFamily="34" charset="0"/>
              <a:cs typeface="Times New Roman" panose="02020603050405020304" pitchFamily="18" charset="0"/>
            </a:endParaRPr>
          </a:p>
          <a:p>
            <a:pPr algn="l"/>
            <a:endParaRPr lang="da-DK" sz="2800" b="1" i="0" dirty="0">
              <a:solidFill>
                <a:srgbClr val="212121"/>
              </a:solidFill>
              <a:effectLst/>
              <a:latin typeface="Bahnschrift" panose="020B0502040204020203" pitchFamily="34" charset="0"/>
              <a:ea typeface="Calibri" panose="020F0502020204030204" pitchFamily="34" charset="0"/>
              <a:cs typeface="Times New Roman" panose="02020603050405020304" pitchFamily="18" charset="0"/>
            </a:endParaRPr>
          </a:p>
          <a:p>
            <a:pPr algn="l"/>
            <a:endParaRPr lang="da-DK" b="0" i="0" dirty="0">
              <a:solidFill>
                <a:srgbClr val="212121"/>
              </a:solidFill>
              <a:effectLst/>
              <a:latin typeface="ibm-plex-sans"/>
            </a:endParaRPr>
          </a:p>
        </p:txBody>
      </p:sp>
    </p:spTree>
    <p:extLst>
      <p:ext uri="{BB962C8B-B14F-4D97-AF65-F5344CB8AC3E}">
        <p14:creationId xmlns:p14="http://schemas.microsoft.com/office/powerpoint/2010/main" val="463137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E656647-6111-44A8-A219-08086A5DB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77"/>
            <a:ext cx="12192000" cy="6828645"/>
          </a:xfrm>
          <a:prstGeom prst="rect">
            <a:avLst/>
          </a:prstGeom>
        </p:spPr>
      </p:pic>
    </p:spTree>
    <p:extLst>
      <p:ext uri="{BB962C8B-B14F-4D97-AF65-F5344CB8AC3E}">
        <p14:creationId xmlns:p14="http://schemas.microsoft.com/office/powerpoint/2010/main" val="1659548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E656647-6111-44A8-A219-08086A5DB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77"/>
            <a:ext cx="12192000" cy="6828645"/>
          </a:xfrm>
          <a:prstGeom prst="rect">
            <a:avLst/>
          </a:prstGeom>
        </p:spPr>
      </p:pic>
      <p:sp>
        <p:nvSpPr>
          <p:cNvPr id="4" name="Rektangel 3">
            <a:extLst>
              <a:ext uri="{FF2B5EF4-FFF2-40B4-BE49-F238E27FC236}">
                <a16:creationId xmlns:a16="http://schemas.microsoft.com/office/drawing/2014/main" id="{1DF3EB5F-6C0B-4823-A06D-8F1D8653EBF5}"/>
              </a:ext>
            </a:extLst>
          </p:cNvPr>
          <p:cNvSpPr/>
          <p:nvPr/>
        </p:nvSpPr>
        <p:spPr>
          <a:xfrm>
            <a:off x="3050083" y="3187468"/>
            <a:ext cx="5770106" cy="1446550"/>
          </a:xfrm>
          <a:prstGeom prst="rect">
            <a:avLst/>
          </a:prstGeom>
          <a:solidFill>
            <a:srgbClr val="FF0000"/>
          </a:solidFill>
        </p:spPr>
        <p:txBody>
          <a:bodyPr wrap="none" lIns="91440" tIns="45720" rIns="91440" bIns="45720">
            <a:spAutoFit/>
          </a:bodyPr>
          <a:lstStyle/>
          <a:p>
            <a:pPr algn="ctr"/>
            <a:r>
              <a:rPr lang="da-DK" sz="8800" b="1" cap="none" spc="0" dirty="0">
                <a:ln/>
                <a:solidFill>
                  <a:schemeClr val="bg1"/>
                </a:solidFill>
                <a:effectLst>
                  <a:outerShdw blurRad="38100" dist="19050" dir="2700000" algn="tl" rotWithShape="0">
                    <a:schemeClr val="dk1">
                      <a:lumMod val="50000"/>
                      <a:alpha val="40000"/>
                    </a:schemeClr>
                  </a:outerShdw>
                </a:effectLst>
              </a:rPr>
              <a:t>Stor profet?</a:t>
            </a:r>
          </a:p>
        </p:txBody>
      </p:sp>
      <p:sp>
        <p:nvSpPr>
          <p:cNvPr id="5" name="Rektangel 4">
            <a:extLst>
              <a:ext uri="{FF2B5EF4-FFF2-40B4-BE49-F238E27FC236}">
                <a16:creationId xmlns:a16="http://schemas.microsoft.com/office/drawing/2014/main" id="{28671049-7DAD-47A1-B06E-C58E63D3D757}"/>
              </a:ext>
            </a:extLst>
          </p:cNvPr>
          <p:cNvSpPr/>
          <p:nvPr/>
        </p:nvSpPr>
        <p:spPr>
          <a:xfrm>
            <a:off x="1836337" y="1604202"/>
            <a:ext cx="8079071" cy="1446550"/>
          </a:xfrm>
          <a:prstGeom prst="rect">
            <a:avLst/>
          </a:prstGeom>
          <a:solidFill>
            <a:srgbClr val="FF0000"/>
          </a:solidFill>
        </p:spPr>
        <p:txBody>
          <a:bodyPr wrap="none" lIns="91440" tIns="45720" rIns="91440" bIns="45720">
            <a:spAutoFit/>
          </a:bodyPr>
          <a:lstStyle/>
          <a:p>
            <a:pPr algn="ctr"/>
            <a:r>
              <a:rPr lang="da-DK" sz="8800" b="1" cap="none" spc="0" dirty="0">
                <a:ln/>
                <a:solidFill>
                  <a:schemeClr val="bg1"/>
                </a:solidFill>
                <a:effectLst>
                  <a:outerShdw blurRad="38100" dist="19050" dir="2700000" algn="tl" rotWithShape="0">
                    <a:schemeClr val="dk1">
                      <a:lumMod val="50000"/>
                      <a:alpha val="40000"/>
                    </a:schemeClr>
                  </a:outerShdw>
                </a:effectLst>
              </a:rPr>
              <a:t>Godt menneske?</a:t>
            </a:r>
          </a:p>
        </p:txBody>
      </p:sp>
    </p:spTree>
    <p:extLst>
      <p:ext uri="{BB962C8B-B14F-4D97-AF65-F5344CB8AC3E}">
        <p14:creationId xmlns:p14="http://schemas.microsoft.com/office/powerpoint/2010/main" val="2272422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E656647-6111-44A8-A219-08086A5DB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77"/>
            <a:ext cx="12192000" cy="6828645"/>
          </a:xfrm>
          <a:prstGeom prst="rect">
            <a:avLst/>
          </a:prstGeom>
        </p:spPr>
      </p:pic>
      <p:sp>
        <p:nvSpPr>
          <p:cNvPr id="4" name="Rektangel 3">
            <a:extLst>
              <a:ext uri="{FF2B5EF4-FFF2-40B4-BE49-F238E27FC236}">
                <a16:creationId xmlns:a16="http://schemas.microsoft.com/office/drawing/2014/main" id="{1DF3EB5F-6C0B-4823-A06D-8F1D8653EBF5}"/>
              </a:ext>
            </a:extLst>
          </p:cNvPr>
          <p:cNvSpPr/>
          <p:nvPr/>
        </p:nvSpPr>
        <p:spPr>
          <a:xfrm>
            <a:off x="3050083" y="3187468"/>
            <a:ext cx="5770106" cy="1446550"/>
          </a:xfrm>
          <a:prstGeom prst="rect">
            <a:avLst/>
          </a:prstGeom>
          <a:solidFill>
            <a:srgbClr val="FF0000"/>
          </a:solidFill>
        </p:spPr>
        <p:txBody>
          <a:bodyPr wrap="none" lIns="91440" tIns="45720" rIns="91440" bIns="45720">
            <a:spAutoFit/>
          </a:bodyPr>
          <a:lstStyle/>
          <a:p>
            <a:pPr algn="ctr"/>
            <a:r>
              <a:rPr lang="da-DK" sz="8800" b="1" cap="none" spc="0" dirty="0">
                <a:ln/>
                <a:solidFill>
                  <a:schemeClr val="bg1"/>
                </a:solidFill>
                <a:effectLst>
                  <a:outerShdw blurRad="38100" dist="19050" dir="2700000" algn="tl" rotWithShape="0">
                    <a:schemeClr val="dk1">
                      <a:lumMod val="50000"/>
                      <a:alpha val="40000"/>
                    </a:schemeClr>
                  </a:outerShdw>
                </a:effectLst>
              </a:rPr>
              <a:t>Stor profet?</a:t>
            </a:r>
          </a:p>
        </p:txBody>
      </p:sp>
      <p:sp>
        <p:nvSpPr>
          <p:cNvPr id="5" name="Rektangel 4">
            <a:extLst>
              <a:ext uri="{FF2B5EF4-FFF2-40B4-BE49-F238E27FC236}">
                <a16:creationId xmlns:a16="http://schemas.microsoft.com/office/drawing/2014/main" id="{28671049-7DAD-47A1-B06E-C58E63D3D757}"/>
              </a:ext>
            </a:extLst>
          </p:cNvPr>
          <p:cNvSpPr/>
          <p:nvPr/>
        </p:nvSpPr>
        <p:spPr>
          <a:xfrm>
            <a:off x="1836337" y="1604202"/>
            <a:ext cx="8079071" cy="1446550"/>
          </a:xfrm>
          <a:prstGeom prst="rect">
            <a:avLst/>
          </a:prstGeom>
          <a:solidFill>
            <a:srgbClr val="FF0000"/>
          </a:solidFill>
        </p:spPr>
        <p:txBody>
          <a:bodyPr wrap="none" lIns="91440" tIns="45720" rIns="91440" bIns="45720">
            <a:spAutoFit/>
          </a:bodyPr>
          <a:lstStyle/>
          <a:p>
            <a:pPr algn="ctr"/>
            <a:r>
              <a:rPr lang="da-DK" sz="8800" b="1" cap="none" spc="0" dirty="0">
                <a:ln/>
                <a:solidFill>
                  <a:schemeClr val="bg1"/>
                </a:solidFill>
                <a:effectLst>
                  <a:outerShdw blurRad="38100" dist="19050" dir="2700000" algn="tl" rotWithShape="0">
                    <a:schemeClr val="dk1">
                      <a:lumMod val="50000"/>
                      <a:alpha val="40000"/>
                    </a:schemeClr>
                  </a:outerShdw>
                </a:effectLst>
              </a:rPr>
              <a:t>Godt menneske?</a:t>
            </a:r>
          </a:p>
        </p:txBody>
      </p:sp>
      <p:pic>
        <p:nvPicPr>
          <p:cNvPr id="6" name="Billede 5">
            <a:extLst>
              <a:ext uri="{FF2B5EF4-FFF2-40B4-BE49-F238E27FC236}">
                <a16:creationId xmlns:a16="http://schemas.microsoft.com/office/drawing/2014/main" id="{2EAD9809-6342-49BD-96F4-A5E286264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21473">
            <a:off x="1017203" y="493372"/>
            <a:ext cx="9835863" cy="5605821"/>
          </a:xfrm>
          <a:prstGeom prst="rect">
            <a:avLst/>
          </a:prstGeom>
        </p:spPr>
      </p:pic>
    </p:spTree>
    <p:extLst>
      <p:ext uri="{BB962C8B-B14F-4D97-AF65-F5344CB8AC3E}">
        <p14:creationId xmlns:p14="http://schemas.microsoft.com/office/powerpoint/2010/main" val="2751085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E656647-6111-44A8-A219-08086A5DB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77"/>
            <a:ext cx="12192000" cy="6828645"/>
          </a:xfrm>
          <a:prstGeom prst="rect">
            <a:avLst/>
          </a:prstGeom>
        </p:spPr>
      </p:pic>
      <p:sp>
        <p:nvSpPr>
          <p:cNvPr id="4" name="Rektangel 3">
            <a:extLst>
              <a:ext uri="{FF2B5EF4-FFF2-40B4-BE49-F238E27FC236}">
                <a16:creationId xmlns:a16="http://schemas.microsoft.com/office/drawing/2014/main" id="{1DF3EB5F-6C0B-4823-A06D-8F1D8653EBF5}"/>
              </a:ext>
            </a:extLst>
          </p:cNvPr>
          <p:cNvSpPr/>
          <p:nvPr/>
        </p:nvSpPr>
        <p:spPr>
          <a:xfrm>
            <a:off x="1787399" y="3187468"/>
            <a:ext cx="8295476" cy="1446550"/>
          </a:xfrm>
          <a:prstGeom prst="rect">
            <a:avLst/>
          </a:prstGeom>
          <a:solidFill>
            <a:srgbClr val="FF0000"/>
          </a:solidFill>
        </p:spPr>
        <p:txBody>
          <a:bodyPr wrap="none" lIns="91440" tIns="45720" rIns="91440" bIns="45720">
            <a:spAutoFit/>
          </a:bodyPr>
          <a:lstStyle/>
          <a:p>
            <a:pPr algn="ctr"/>
            <a:r>
              <a:rPr lang="da-DK" sz="8800" b="1" cap="none" spc="0" dirty="0">
                <a:ln/>
                <a:solidFill>
                  <a:schemeClr val="bg1"/>
                </a:solidFill>
                <a:effectLst>
                  <a:outerShdw blurRad="38100" dist="19050" dir="2700000" algn="tl" rotWithShape="0">
                    <a:schemeClr val="dk1">
                      <a:lumMod val="50000"/>
                      <a:alpha val="40000"/>
                    </a:schemeClr>
                  </a:outerShdw>
                </a:effectLst>
              </a:rPr>
              <a:t>Sandt menneske!</a:t>
            </a:r>
          </a:p>
        </p:txBody>
      </p:sp>
      <p:sp>
        <p:nvSpPr>
          <p:cNvPr id="5" name="Rektangel 4">
            <a:extLst>
              <a:ext uri="{FF2B5EF4-FFF2-40B4-BE49-F238E27FC236}">
                <a16:creationId xmlns:a16="http://schemas.microsoft.com/office/drawing/2014/main" id="{28671049-7DAD-47A1-B06E-C58E63D3D757}"/>
              </a:ext>
            </a:extLst>
          </p:cNvPr>
          <p:cNvSpPr/>
          <p:nvPr/>
        </p:nvSpPr>
        <p:spPr>
          <a:xfrm>
            <a:off x="3354987" y="1604202"/>
            <a:ext cx="5041765" cy="1446550"/>
          </a:xfrm>
          <a:prstGeom prst="rect">
            <a:avLst/>
          </a:prstGeom>
          <a:solidFill>
            <a:srgbClr val="FF0000"/>
          </a:solidFill>
        </p:spPr>
        <p:txBody>
          <a:bodyPr wrap="none" lIns="91440" tIns="45720" rIns="91440" bIns="45720">
            <a:spAutoFit/>
          </a:bodyPr>
          <a:lstStyle/>
          <a:p>
            <a:pPr algn="ctr"/>
            <a:r>
              <a:rPr lang="da-DK" sz="8800" b="1" cap="none" spc="0" dirty="0">
                <a:ln/>
                <a:solidFill>
                  <a:schemeClr val="bg1"/>
                </a:solidFill>
                <a:effectLst>
                  <a:outerShdw blurRad="38100" dist="19050" dir="2700000" algn="tl" rotWithShape="0">
                    <a:schemeClr val="dk1">
                      <a:lumMod val="50000"/>
                      <a:alpha val="40000"/>
                    </a:schemeClr>
                  </a:outerShdw>
                </a:effectLst>
              </a:rPr>
              <a:t>Sand Gud!</a:t>
            </a:r>
          </a:p>
        </p:txBody>
      </p:sp>
    </p:spTree>
    <p:extLst>
      <p:ext uri="{BB962C8B-B14F-4D97-AF65-F5344CB8AC3E}">
        <p14:creationId xmlns:p14="http://schemas.microsoft.com/office/powerpoint/2010/main" val="1016588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3B4D5E70-F3ED-43F2-8C2F-7C33C2E63CAE}"/>
              </a:ext>
            </a:extLst>
          </p:cNvPr>
          <p:cNvSpPr txBox="1"/>
          <p:nvPr/>
        </p:nvSpPr>
        <p:spPr>
          <a:xfrm>
            <a:off x="364067" y="237067"/>
            <a:ext cx="11573933" cy="7202293"/>
          </a:xfrm>
          <a:prstGeom prst="rect">
            <a:avLst/>
          </a:prstGeom>
          <a:noFill/>
        </p:spPr>
        <p:txBody>
          <a:bodyPr wrap="square" rtlCol="0">
            <a:spAutoFit/>
          </a:bodyPr>
          <a:lstStyle/>
          <a:p>
            <a:pPr>
              <a:lnSpc>
                <a:spcPct val="107000"/>
              </a:lnSpc>
              <a:spcAft>
                <a:spcPts val="800"/>
              </a:spcAft>
            </a:pPr>
            <a:r>
              <a:rPr lang="da-DK" sz="3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r>
              <a:rPr lang="da-DK" sz="3600" b="1" i="0" dirty="0">
                <a:solidFill>
                  <a:srgbClr val="FF0000"/>
                </a:solidFill>
                <a:effectLst/>
                <a:latin typeface="Arial" panose="020B0604020202020204" pitchFamily="34" charset="0"/>
                <a:cs typeface="Arial" panose="020B0604020202020204" pitchFamily="34" charset="0"/>
              </a:rPr>
              <a:t>Jesus er både sand Gud og sandt menneske”</a:t>
            </a:r>
          </a:p>
          <a:p>
            <a:pPr>
              <a:lnSpc>
                <a:spcPct val="107000"/>
              </a:lnSpc>
              <a:spcAft>
                <a:spcPts val="800"/>
              </a:spcAft>
            </a:pPr>
            <a:r>
              <a:rPr lang="da-DK" sz="3600" b="1" dirty="0">
                <a:solidFill>
                  <a:srgbClr val="212121"/>
                </a:solidFill>
                <a:latin typeface="Arial" panose="020B0604020202020204" pitchFamily="34" charset="0"/>
                <a:ea typeface="Times New Roman" panose="02020603050405020304" pitchFamily="18" charset="0"/>
                <a:cs typeface="Arial" panose="020B0604020202020204" pitchFamily="34" charset="0"/>
              </a:rPr>
              <a:t>- </a:t>
            </a:r>
            <a: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Dette tema har vi tidligere her i </a:t>
            </a:r>
            <a:r>
              <a:rPr lang="da-DK" sz="3600" b="1" dirty="0" err="1">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TEMAundervisning</a:t>
            </a:r>
            <a: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(2022) behandlet primært ud fra Det Nye Testamente (NT). Nu vil vi prøve også at se på steder i Det Gamle Testamente (GT), der handler om Jesus og hans to ”naturer”: Gud og menneske.</a:t>
            </a:r>
          </a:p>
          <a:p>
            <a:pPr>
              <a:lnSpc>
                <a:spcPct val="107000"/>
              </a:lnSpc>
              <a:spcAft>
                <a:spcPts val="800"/>
              </a:spcAft>
            </a:pPr>
            <a:endParaRPr lang="da-DK" sz="3600" b="1"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3600" b="1"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3600" b="1"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3600" b="1"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3648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0E1DED2C-D423-46DF-9709-7E2BD5FD7612}"/>
              </a:ext>
            </a:extLst>
          </p:cNvPr>
          <p:cNvSpPr/>
          <p:nvPr/>
        </p:nvSpPr>
        <p:spPr>
          <a:xfrm>
            <a:off x="389467" y="491067"/>
            <a:ext cx="11319933" cy="59859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1D73CD73-8486-45F3-83BF-50C14DBAE9AB}"/>
              </a:ext>
            </a:extLst>
          </p:cNvPr>
          <p:cNvSpPr/>
          <p:nvPr/>
        </p:nvSpPr>
        <p:spPr>
          <a:xfrm>
            <a:off x="508000" y="3632200"/>
            <a:ext cx="9575800" cy="956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BCA3CCD9-E5B3-42BC-A5E1-26AB400C45DA}"/>
              </a:ext>
            </a:extLst>
          </p:cNvPr>
          <p:cNvSpPr txBox="1"/>
          <p:nvPr/>
        </p:nvSpPr>
        <p:spPr>
          <a:xfrm>
            <a:off x="643467" y="787400"/>
            <a:ext cx="10871200" cy="4079130"/>
          </a:xfrm>
          <a:prstGeom prst="rect">
            <a:avLst/>
          </a:prstGeom>
          <a:noFill/>
        </p:spPr>
        <p:txBody>
          <a:bodyPr wrap="square" rtlCol="0">
            <a:spAutoFit/>
          </a:bodyPr>
          <a:lstStyle/>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Til underviseren:</a:t>
            </a:r>
          </a:p>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GT-benet</a:t>
            </a:r>
            <a:r>
              <a:rPr lang="da-DK" sz="40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At denne dogmatik også kan findes i GT – når man har lyset fra NT til at vise det.</a:t>
            </a:r>
          </a:p>
          <a:p>
            <a:pPr>
              <a:lnSpc>
                <a:spcPct val="107000"/>
              </a:lnSpc>
              <a:spcAft>
                <a:spcPts val="800"/>
              </a:spcAft>
            </a:pPr>
            <a:endParaRPr lang="da-DK" sz="4000"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4000" b="1" i="1" dirty="0">
                <a:effectLst/>
                <a:latin typeface="Arial" panose="020B0604020202020204" pitchFamily="34" charset="0"/>
                <a:ea typeface="Calibri" panose="020F0502020204030204" pitchFamily="34" charset="0"/>
                <a:cs typeface="Times New Roman" panose="02020603050405020304" pitchFamily="18" charset="0"/>
              </a:rPr>
              <a:t>Lektion1: Jesus har altid været Gud</a:t>
            </a:r>
            <a:endParaRPr lang="da-DK" sz="4000"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4866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8F76A075-F95A-4031-8F70-56B22FB68DD2}"/>
              </a:ext>
            </a:extLst>
          </p:cNvPr>
          <p:cNvSpPr/>
          <p:nvPr/>
        </p:nvSpPr>
        <p:spPr>
          <a:xfrm>
            <a:off x="389467" y="491067"/>
            <a:ext cx="11319933" cy="59859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3">
            <a:extLst>
              <a:ext uri="{FF2B5EF4-FFF2-40B4-BE49-F238E27FC236}">
                <a16:creationId xmlns:a16="http://schemas.microsoft.com/office/drawing/2014/main" id="{B2D45D63-3477-4275-91EF-F11A74B5C822}"/>
              </a:ext>
            </a:extLst>
          </p:cNvPr>
          <p:cNvSpPr/>
          <p:nvPr/>
        </p:nvSpPr>
        <p:spPr>
          <a:xfrm>
            <a:off x="643467" y="1160585"/>
            <a:ext cx="10905066" cy="355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BCA3CCD9-E5B3-42BC-A5E1-26AB400C45DA}"/>
              </a:ext>
            </a:extLst>
          </p:cNvPr>
          <p:cNvSpPr txBox="1"/>
          <p:nvPr/>
        </p:nvSpPr>
        <p:spPr>
          <a:xfrm>
            <a:off x="643467" y="787400"/>
            <a:ext cx="10871200" cy="3362011"/>
          </a:xfrm>
          <a:prstGeom prst="rect">
            <a:avLst/>
          </a:prstGeom>
          <a:noFill/>
        </p:spPr>
        <p:txBody>
          <a:bodyPr wrap="square" rtlCol="0">
            <a:spAutoFit/>
          </a:bodyPr>
          <a:lstStyle/>
          <a:p>
            <a:pPr>
              <a:lnSpc>
                <a:spcPct val="107000"/>
              </a:lnSpc>
              <a:spcAft>
                <a:spcPts val="800"/>
              </a:spcAft>
            </a:pP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Til underviseren:</a:t>
            </a:r>
          </a:p>
          <a:p>
            <a:pPr>
              <a:lnSpc>
                <a:spcPct val="107000"/>
              </a:lnSpc>
              <a:spcAft>
                <a:spcPts val="800"/>
              </a:spcAft>
            </a:pP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Der er flere ”ben” du kan vælge at stå mere eller mindre på i disse lektioner – så er I to forskellige til de to lektioner, så kan det være en god ide lige at koordinere lidt </a:t>
            </a:r>
            <a:r>
              <a:rPr lang="da-DK" sz="1800" dirty="0">
                <a:solidFill>
                  <a:srgbClr val="212121"/>
                </a:solidFill>
                <a:effectLst/>
                <a:latin typeface="Segoe UI Emoji" panose="020B0502040204020203" pitchFamily="34" charset="0"/>
                <a:ea typeface="Times New Roman" panose="02020603050405020304" pitchFamily="18" charset="0"/>
                <a:cs typeface="Arial" panose="020B0604020202020204" pitchFamily="34" charset="0"/>
                <a:sym typeface="Segoe UI Emoji" panose="020B0502040204020203" pitchFamily="34" charset="0"/>
              </a:rPr>
              <a:t>😊</a:t>
            </a: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b="1" dirty="0" err="1">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Nikæa</a:t>
            </a:r>
            <a:r>
              <a:rPr lang="da-DK" sz="18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-benet:</a:t>
            </a: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Info om vore trosbekendelser generelt og </a:t>
            </a:r>
            <a:r>
              <a:rPr lang="da-DK" sz="1800" dirty="0" err="1">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Nikæa</a:t>
            </a: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i særdeleshed.</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NT-benet</a:t>
            </a: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Det centrale i at Jesus er sand Gud og sandt menneske, sådan som NTs tydelige budskab er! (en del stof kan hentes fra TEMA 2022).</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GT-benet</a:t>
            </a:r>
            <a:r>
              <a:rPr lang="da-DK" sz="18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At denne dogmatik også kan findes i GT – når man har lyset fra NT til at vise det.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Ét er sikkert: du kan ikke nå alle tre ben lige meget, så vælg frit ud </a:t>
            </a:r>
            <a:r>
              <a:rPr lang="da-DK" sz="1800" b="1" dirty="0">
                <a:solidFill>
                  <a:srgbClr val="212121"/>
                </a:solidFill>
                <a:effectLst/>
                <a:latin typeface="Segoe UI Emoji" panose="020B0502040204020203" pitchFamily="34" charset="0"/>
                <a:ea typeface="Times New Roman" panose="02020603050405020304" pitchFamily="18" charset="0"/>
                <a:cs typeface="Arial" panose="020B0604020202020204" pitchFamily="34" charset="0"/>
                <a:sym typeface="Segoe UI Emoji" panose="020B0502040204020203" pitchFamily="34" charset="0"/>
              </a:rPr>
              <a:t>😊</a:t>
            </a:r>
          </a:p>
          <a:p>
            <a:pPr>
              <a:lnSpc>
                <a:spcPct val="107000"/>
              </a:lnSpc>
              <a:spcAft>
                <a:spcPts val="800"/>
              </a:spcAft>
            </a:pPr>
            <a:r>
              <a:rPr lang="da-DK" b="1" dirty="0">
                <a:solidFill>
                  <a:srgbClr val="212121"/>
                </a:solidFill>
                <a:latin typeface="Segoe UI Emoji" panose="020B0502040204020203" pitchFamily="34" charset="0"/>
                <a:ea typeface="Calibri" panose="020F0502020204030204" pitchFamily="34" charset="0"/>
                <a:cs typeface="Arial" panose="020B0604020202020204" pitchFamily="34" charset="0"/>
                <a:sym typeface="Segoe UI Emoji" panose="020B0502040204020203" pitchFamily="34" charset="0"/>
              </a:rPr>
              <a:t>Der er jo dog i info-teksten lovet, at du til vender det, jeg har markeret med gult i forrige slide </a:t>
            </a:r>
            <a:r>
              <a:rPr lang="da-DK" sz="1800" b="1" dirty="0">
                <a:solidFill>
                  <a:srgbClr val="212121"/>
                </a:solidFill>
                <a:effectLst/>
                <a:latin typeface="Segoe UI Emoji" panose="020B0502040204020203" pitchFamily="34" charset="0"/>
                <a:ea typeface="Times New Roman" panose="02020603050405020304" pitchFamily="18" charset="0"/>
                <a:cs typeface="Arial" panose="020B0604020202020204" pitchFamily="34" charset="0"/>
                <a:sym typeface="Segoe UI Emoji" panose="020B0502040204020203" pitchFamily="34" charset="0"/>
              </a:rPr>
              <a:t>😊</a:t>
            </a:r>
            <a:r>
              <a:rPr lang="da-DK" b="1" dirty="0">
                <a:solidFill>
                  <a:srgbClr val="212121"/>
                </a:solidFill>
                <a:latin typeface="Segoe UI Emoji" panose="020B0502040204020203" pitchFamily="34" charset="0"/>
                <a:ea typeface="Calibri" panose="020F0502020204030204" pitchFamily="34" charset="0"/>
                <a:cs typeface="Arial" panose="020B0604020202020204" pitchFamily="34" charset="0"/>
                <a:sym typeface="Segoe UI Emoji" panose="020B0502040204020203" pitchFamily="34" charset="0"/>
              </a:rPr>
              <a:t> </a:t>
            </a:r>
            <a:r>
              <a:rPr lang="da-DK" b="1" dirty="0">
                <a:solidFill>
                  <a:srgbClr val="212121"/>
                </a:solidFill>
                <a:latin typeface="Segoe UI Emoji" panose="020B0502040204020203" pitchFamily="34" charset="0"/>
                <a:ea typeface="Calibri" panose="020F0502020204030204" pitchFamily="34" charset="0"/>
                <a:cs typeface="Arial" panose="020B0604020202020204" pitchFamily="34" charset="0"/>
                <a:sym typeface="Wingdings" panose="05000000000000000000" pitchFamily="2" charset="2"/>
              </a:rPr>
              <a: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486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EBF8AEF-528D-4730-9B57-79B9F02A8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32" y="2443792"/>
            <a:ext cx="3967168" cy="4252017"/>
          </a:xfrm>
          <a:prstGeom prst="rect">
            <a:avLst/>
          </a:prstGeom>
        </p:spPr>
      </p:pic>
      <p:sp>
        <p:nvSpPr>
          <p:cNvPr id="4" name="Tekstfelt 3">
            <a:extLst>
              <a:ext uri="{FF2B5EF4-FFF2-40B4-BE49-F238E27FC236}">
                <a16:creationId xmlns:a16="http://schemas.microsoft.com/office/drawing/2014/main" id="{D2650045-C242-452C-806A-D6BAF66B6716}"/>
              </a:ext>
            </a:extLst>
          </p:cNvPr>
          <p:cNvSpPr txBox="1"/>
          <p:nvPr/>
        </p:nvSpPr>
        <p:spPr>
          <a:xfrm>
            <a:off x="541866" y="485356"/>
            <a:ext cx="11015134" cy="646331"/>
          </a:xfrm>
          <a:prstGeom prst="rect">
            <a:avLst/>
          </a:prstGeom>
          <a:noFill/>
        </p:spPr>
        <p:txBody>
          <a:bodyPr wrap="square">
            <a:spAutoFit/>
          </a:bodyPr>
          <a:lstStyle/>
          <a:p>
            <a:r>
              <a:rPr lang="da-DK" sz="3600" b="1" dirty="0">
                <a:solidFill>
                  <a:srgbClr val="7030A0"/>
                </a:solidFill>
                <a:latin typeface="Verdana" panose="020B0604030504040204" pitchFamily="34" charset="0"/>
                <a:ea typeface="Verdana" panose="020B0604030504040204" pitchFamily="34" charset="0"/>
              </a:rPr>
              <a:t>Hvad sagde Jesus Kristus selv om dette?</a:t>
            </a:r>
            <a:endParaRPr lang="da-DK" sz="3600" dirty="0"/>
          </a:p>
        </p:txBody>
      </p:sp>
    </p:spTree>
    <p:extLst>
      <p:ext uri="{BB962C8B-B14F-4D97-AF65-F5344CB8AC3E}">
        <p14:creationId xmlns:p14="http://schemas.microsoft.com/office/powerpoint/2010/main" val="4153326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370049" y="118627"/>
            <a:ext cx="11676542" cy="6001643"/>
          </a:xfrm>
          <a:prstGeom prst="rect">
            <a:avLst/>
          </a:prstGeom>
          <a:noFill/>
        </p:spPr>
        <p:txBody>
          <a:bodyPr wrap="square" rtlCol="0">
            <a:spAutoFit/>
          </a:bodyPr>
          <a:lstStyle/>
          <a:p>
            <a:r>
              <a:rPr lang="da-DK" sz="2400" b="1" dirty="0">
                <a:solidFill>
                  <a:srgbClr val="FF0000"/>
                </a:solidFill>
                <a:latin typeface="Arial" panose="020B0604020202020204" pitchFamily="34" charset="0"/>
                <a:cs typeface="Arial" panose="020B0604020202020204" pitchFamily="34" charset="0"/>
              </a:rPr>
              <a:t>Lukas 24,15-35:</a:t>
            </a:r>
          </a:p>
          <a:p>
            <a:r>
              <a:rPr lang="da-DK" sz="2400" b="1" dirty="0">
                <a:latin typeface="Arial" panose="020B0604020202020204" pitchFamily="34" charset="0"/>
                <a:cs typeface="Arial" panose="020B0604020202020204" pitchFamily="34" charset="0"/>
              </a:rPr>
              <a:t>Og det skete, mens de gik og talte sammen og drøftede det indbyrdes, kom Jesus selv og slog følge med dem. Men deres øjne holdtes til, så de ikke genkendte ham. Han spurgte dem: »Hvad er det, I går og drøfter med hinanden?« De standsede og så bedrøvede ud, og den ene af dem, Kleofas hed han, svarede: »Er du den eneste tilrejsende i Jerusalem, der ikke ved, hvad der er sket i byen i disse dage?« »Hvad da?« spurgte han. De svarede: »Det med Jesus fra Nazaret, som var en profet, mægtig i gerning og ord over for Gud og hele folket  – hvordan vore ypperstepræster og rådsherrer har udleveret ham til dødsstraf og korsfæstet ham. Og vi havde håbet, at det var ham, der skulle forløse Israel. Men til alt dette kommer, at det i dag er tredje dag, siden det skete. Og nu har nogle af kvinderne iblandt os forfærdet os; de var tidligt i morges ude ved graven, men fandt ikke hans legeme og kom tilbage og fortalte, at de i et syn havde set engle, som sagde, at han lever. Nogle af dem, der er sammen med os, gik så ud til graven og fandt det sådan, som kvinderne havde sagt, men ham selv så de ikke.«</a:t>
            </a:r>
          </a:p>
        </p:txBody>
      </p:sp>
    </p:spTree>
    <p:extLst>
      <p:ext uri="{BB962C8B-B14F-4D97-AF65-F5344CB8AC3E}">
        <p14:creationId xmlns:p14="http://schemas.microsoft.com/office/powerpoint/2010/main" val="3329161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85490" y="93461"/>
            <a:ext cx="11819155" cy="7017306"/>
          </a:xfrm>
          <a:prstGeom prst="rect">
            <a:avLst/>
          </a:prstGeom>
          <a:noFill/>
        </p:spPr>
        <p:txBody>
          <a:bodyPr wrap="square" rtlCol="0">
            <a:spAutoFit/>
          </a:bodyPr>
          <a:lstStyle/>
          <a:p>
            <a:r>
              <a:rPr lang="da-DK" sz="2400" b="1" dirty="0">
                <a:latin typeface="Arial" panose="020B0604020202020204" pitchFamily="34" charset="0"/>
                <a:cs typeface="Arial" panose="020B0604020202020204" pitchFamily="34" charset="0"/>
              </a:rPr>
              <a:t>Da sagde han til dem: »I uforstandige, så tungnemme til at tro på alt det, profeterne har talt. Skulle Kristus ikke lide dette og gå ind til sin herlighed?« Og han begyndte med Moses og alle profeterne og udlagde for dem, hvad der stod om ham i alle </a:t>
            </a:r>
            <a:r>
              <a:rPr lang="da-DK" sz="2400" b="1" dirty="0">
                <a:highlight>
                  <a:srgbClr val="FFFF00"/>
                </a:highlight>
                <a:latin typeface="Arial" panose="020B0604020202020204" pitchFamily="34" charset="0"/>
                <a:cs typeface="Arial" panose="020B0604020202020204" pitchFamily="34" charset="0"/>
              </a:rPr>
              <a:t>Skrifterne</a:t>
            </a:r>
            <a:r>
              <a:rPr lang="da-DK" sz="2400" b="1" dirty="0">
                <a:latin typeface="Arial" panose="020B0604020202020204" pitchFamily="34" charset="0"/>
                <a:cs typeface="Arial" panose="020B0604020202020204" pitchFamily="34" charset="0"/>
              </a:rPr>
              <a:t>.</a:t>
            </a:r>
          </a:p>
          <a:p>
            <a:r>
              <a:rPr lang="da-DK" sz="2400" b="1" dirty="0">
                <a:latin typeface="Arial" panose="020B0604020202020204" pitchFamily="34" charset="0"/>
                <a:cs typeface="Arial" panose="020B0604020202020204" pitchFamily="34" charset="0"/>
              </a:rPr>
              <a:t>De var næsten fremme ved den landsby, de var på vej til, og Jesus lod, som om han ville gå videre. Men de holdt ham tilbage og sagde: »Bliv hos os! Det er snart aften, og dagen er allerede gået på hæld.« Så gik han med ind for at blive hos dem. Og mens han sad til bords sammen med dem, tog han brødet, velsignede og brød det og gav dem det. Da åbnedes deres øjne, og de genkendte ham; men så blev han usynlig for dem. De sagde til hinanden: »Brændte vore hjerter ikke i os, mens han talte til os på vejen og åbnede </a:t>
            </a:r>
            <a:r>
              <a:rPr lang="da-DK" sz="2400" b="1" dirty="0">
                <a:highlight>
                  <a:srgbClr val="FFFF00"/>
                </a:highlight>
                <a:latin typeface="Arial" panose="020B0604020202020204" pitchFamily="34" charset="0"/>
                <a:cs typeface="Arial" panose="020B0604020202020204" pitchFamily="34" charset="0"/>
              </a:rPr>
              <a:t>Skrifterne</a:t>
            </a:r>
            <a:r>
              <a:rPr lang="da-DK" sz="2400" b="1" dirty="0">
                <a:latin typeface="Arial" panose="020B0604020202020204" pitchFamily="34" charset="0"/>
                <a:cs typeface="Arial" panose="020B0604020202020204" pitchFamily="34" charset="0"/>
              </a:rPr>
              <a:t> for os?«</a:t>
            </a:r>
          </a:p>
          <a:p>
            <a:r>
              <a:rPr lang="da-DK" sz="2400" b="1" dirty="0">
                <a:latin typeface="Arial" panose="020B0604020202020204" pitchFamily="34" charset="0"/>
                <a:cs typeface="Arial" panose="020B0604020202020204" pitchFamily="34" charset="0"/>
              </a:rPr>
              <a:t>Og de brød op med det samme og vendte tilbage til Jerusalem, hvor de fandt de elleve og alle de andre forsamlet, som sagde: »Herren er virkelig opstået, og han er set af Simon.« Selv fortalte de, hvad der var sket på vejen, og hvordan de havde genkendt ham, da han brød brødet.</a:t>
            </a:r>
            <a:endParaRPr lang="da-DK" sz="2400" b="1" dirty="0"/>
          </a:p>
          <a:p>
            <a:r>
              <a:rPr lang="da-DK" sz="24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                                        Skrifterne = GT                                                                       </a:t>
            </a:r>
            <a:r>
              <a:rPr lang="da-DK" sz="2400" b="1" dirty="0">
                <a:solidFill>
                  <a:srgbClr val="FFFF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a:t>
            </a:r>
            <a:r>
              <a:rPr lang="da-DK" sz="2400" b="1" dirty="0">
                <a:effectLst/>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da-DK" sz="2400" dirty="0">
              <a:latin typeface="Arial" panose="020B0604020202020204" pitchFamily="34" charset="0"/>
              <a:cs typeface="Arial" panose="020B0604020202020204" pitchFamily="34" charset="0"/>
            </a:endParaRPr>
          </a:p>
          <a:p>
            <a:endParaRPr lang="da-DK" sz="2400" b="1" dirty="0"/>
          </a:p>
          <a:p>
            <a:endParaRPr lang="da-DK" dirty="0"/>
          </a:p>
        </p:txBody>
      </p:sp>
    </p:spTree>
    <p:extLst>
      <p:ext uri="{BB962C8B-B14F-4D97-AF65-F5344CB8AC3E}">
        <p14:creationId xmlns:p14="http://schemas.microsoft.com/office/powerpoint/2010/main" val="2344832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249" y="326022"/>
            <a:ext cx="5070921" cy="6205955"/>
          </a:xfrm>
          <a:prstGeom prst="rect">
            <a:avLst/>
          </a:prstGeom>
        </p:spPr>
      </p:pic>
      <p:pic>
        <p:nvPicPr>
          <p:cNvPr id="2" name="Billed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489991" cy="6858000"/>
          </a:xfrm>
          <a:prstGeom prst="rect">
            <a:avLst/>
          </a:prstGeom>
        </p:spPr>
      </p:pic>
    </p:spTree>
    <p:extLst>
      <p:ext uri="{BB962C8B-B14F-4D97-AF65-F5344CB8AC3E}">
        <p14:creationId xmlns:p14="http://schemas.microsoft.com/office/powerpoint/2010/main" val="2404903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4560" y="371503"/>
            <a:ext cx="5273751" cy="6114994"/>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489991" cy="6858000"/>
          </a:xfrm>
          <a:prstGeom prst="rect">
            <a:avLst/>
          </a:prstGeom>
        </p:spPr>
      </p:pic>
    </p:spTree>
    <p:extLst>
      <p:ext uri="{BB962C8B-B14F-4D97-AF65-F5344CB8AC3E}">
        <p14:creationId xmlns:p14="http://schemas.microsoft.com/office/powerpoint/2010/main" val="2646999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402" y="330166"/>
            <a:ext cx="5064149" cy="6197667"/>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489991" cy="6858000"/>
          </a:xfrm>
          <a:prstGeom prst="rect">
            <a:avLst/>
          </a:prstGeom>
        </p:spPr>
      </p:pic>
    </p:spTree>
    <p:extLst>
      <p:ext uri="{BB962C8B-B14F-4D97-AF65-F5344CB8AC3E}">
        <p14:creationId xmlns:p14="http://schemas.microsoft.com/office/powerpoint/2010/main" val="1219159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1F9B8FC-31E8-46AA-A463-86C989C16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57" y="585687"/>
            <a:ext cx="11691486" cy="5287178"/>
          </a:xfrm>
          <a:prstGeom prst="rect">
            <a:avLst/>
          </a:prstGeom>
        </p:spPr>
      </p:pic>
      <p:pic>
        <p:nvPicPr>
          <p:cNvPr id="5" name="Billede 4">
            <a:extLst>
              <a:ext uri="{FF2B5EF4-FFF2-40B4-BE49-F238E27FC236}">
                <a16:creationId xmlns:a16="http://schemas.microsoft.com/office/drawing/2014/main" id="{3A34F33E-B1CA-4372-83C5-F69AE540E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32" y="3339966"/>
            <a:ext cx="2527998" cy="2709512"/>
          </a:xfrm>
          <a:prstGeom prst="rect">
            <a:avLst/>
          </a:prstGeom>
        </p:spPr>
      </p:pic>
      <p:sp>
        <p:nvSpPr>
          <p:cNvPr id="6" name="Rektangel 5">
            <a:extLst>
              <a:ext uri="{FF2B5EF4-FFF2-40B4-BE49-F238E27FC236}">
                <a16:creationId xmlns:a16="http://schemas.microsoft.com/office/drawing/2014/main" id="{ABB68F79-240A-433E-9274-969917222CEF}"/>
              </a:ext>
            </a:extLst>
          </p:cNvPr>
          <p:cNvSpPr/>
          <p:nvPr/>
        </p:nvSpPr>
        <p:spPr>
          <a:xfrm>
            <a:off x="336884" y="3243714"/>
            <a:ext cx="3311091" cy="294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DACCEB67-8454-433F-943D-7EDB22B9B2D1}"/>
              </a:ext>
            </a:extLst>
          </p:cNvPr>
          <p:cNvSpPr/>
          <p:nvPr/>
        </p:nvSpPr>
        <p:spPr>
          <a:xfrm>
            <a:off x="4119123" y="3222057"/>
            <a:ext cx="8072877" cy="294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9C37F1AC-63A2-4E92-8675-E2665187FC1A}"/>
              </a:ext>
            </a:extLst>
          </p:cNvPr>
          <p:cNvSpPr/>
          <p:nvPr/>
        </p:nvSpPr>
        <p:spPr>
          <a:xfrm>
            <a:off x="4280663" y="3900986"/>
            <a:ext cx="3630674" cy="923330"/>
          </a:xfrm>
          <a:prstGeom prst="rect">
            <a:avLst/>
          </a:prstGeom>
          <a:noFill/>
        </p:spPr>
        <p:txBody>
          <a:bodyPr wrap="none" lIns="91440" tIns="45720" rIns="91440" bIns="45720">
            <a:spAutoFit/>
          </a:bodyPr>
          <a:lstStyle/>
          <a:p>
            <a:pPr algn="ctr"/>
            <a:r>
              <a:rPr lang="da-DK"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t>
            </a:r>
            <a:r>
              <a:rPr lang="da-DK"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highlight>
                  <a:srgbClr val="FFFF00"/>
                </a:highlight>
              </a:rPr>
              <a:t>Skrifterne</a:t>
            </a:r>
            <a:r>
              <a:rPr lang="da-DK"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t>
            </a:r>
          </a:p>
        </p:txBody>
      </p:sp>
    </p:spTree>
    <p:extLst>
      <p:ext uri="{BB962C8B-B14F-4D97-AF65-F5344CB8AC3E}">
        <p14:creationId xmlns:p14="http://schemas.microsoft.com/office/powerpoint/2010/main" val="3150319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1F9B8FC-31E8-46AA-A463-86C989C16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57" y="585687"/>
            <a:ext cx="11691486" cy="5287178"/>
          </a:xfrm>
          <a:prstGeom prst="rect">
            <a:avLst/>
          </a:prstGeom>
        </p:spPr>
      </p:pic>
      <p:pic>
        <p:nvPicPr>
          <p:cNvPr id="5" name="Billede 4">
            <a:extLst>
              <a:ext uri="{FF2B5EF4-FFF2-40B4-BE49-F238E27FC236}">
                <a16:creationId xmlns:a16="http://schemas.microsoft.com/office/drawing/2014/main" id="{3A34F33E-B1CA-4372-83C5-F69AE540E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32" y="3339966"/>
            <a:ext cx="2527998" cy="2709512"/>
          </a:xfrm>
          <a:prstGeom prst="rect">
            <a:avLst/>
          </a:prstGeom>
        </p:spPr>
      </p:pic>
      <p:sp>
        <p:nvSpPr>
          <p:cNvPr id="7" name="Rektangel 6">
            <a:extLst>
              <a:ext uri="{FF2B5EF4-FFF2-40B4-BE49-F238E27FC236}">
                <a16:creationId xmlns:a16="http://schemas.microsoft.com/office/drawing/2014/main" id="{DACCEB67-8454-433F-943D-7EDB22B9B2D1}"/>
              </a:ext>
            </a:extLst>
          </p:cNvPr>
          <p:cNvSpPr/>
          <p:nvPr/>
        </p:nvSpPr>
        <p:spPr>
          <a:xfrm>
            <a:off x="4119123" y="3222057"/>
            <a:ext cx="8072877" cy="294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26690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1F9B8FC-31E8-46AA-A463-86C989C16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57" y="585687"/>
            <a:ext cx="11691486" cy="5287178"/>
          </a:xfrm>
          <a:prstGeom prst="rect">
            <a:avLst/>
          </a:prstGeom>
        </p:spPr>
      </p:pic>
      <p:pic>
        <p:nvPicPr>
          <p:cNvPr id="5" name="Billede 4">
            <a:extLst>
              <a:ext uri="{FF2B5EF4-FFF2-40B4-BE49-F238E27FC236}">
                <a16:creationId xmlns:a16="http://schemas.microsoft.com/office/drawing/2014/main" id="{3A34F33E-B1CA-4372-83C5-F69AE540E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32" y="3339966"/>
            <a:ext cx="2527998" cy="2709512"/>
          </a:xfrm>
          <a:prstGeom prst="rect">
            <a:avLst/>
          </a:prstGeom>
        </p:spPr>
      </p:pic>
    </p:spTree>
    <p:extLst>
      <p:ext uri="{BB962C8B-B14F-4D97-AF65-F5344CB8AC3E}">
        <p14:creationId xmlns:p14="http://schemas.microsoft.com/office/powerpoint/2010/main" val="32090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9479AB1-FC5E-469C-8473-2248C57E4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567" cy="6858000"/>
          </a:xfrm>
          <a:prstGeom prst="rect">
            <a:avLst/>
          </a:prstGeom>
        </p:spPr>
      </p:pic>
    </p:spTree>
    <p:extLst>
      <p:ext uri="{BB962C8B-B14F-4D97-AF65-F5344CB8AC3E}">
        <p14:creationId xmlns:p14="http://schemas.microsoft.com/office/powerpoint/2010/main" val="268213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3B4D5E70-F3ED-43F2-8C2F-7C33C2E63CAE}"/>
              </a:ext>
            </a:extLst>
          </p:cNvPr>
          <p:cNvSpPr txBox="1"/>
          <p:nvPr/>
        </p:nvSpPr>
        <p:spPr>
          <a:xfrm>
            <a:off x="364067" y="237067"/>
            <a:ext cx="11573933" cy="3647281"/>
          </a:xfrm>
          <a:prstGeom prst="rect">
            <a:avLst/>
          </a:prstGeom>
          <a:noFill/>
        </p:spPr>
        <p:txBody>
          <a:bodyPr wrap="square" rtlCol="0">
            <a:spAutoFit/>
          </a:bodyPr>
          <a:lstStyle/>
          <a:p>
            <a:pPr>
              <a:lnSpc>
                <a:spcPct val="107000"/>
              </a:lnSpc>
              <a:spcAft>
                <a:spcPts val="800"/>
              </a:spcAft>
            </a:pPr>
            <a:r>
              <a:rPr lang="da-DK" sz="3600" b="1" dirty="0" err="1">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TEMAundervisning</a:t>
            </a:r>
            <a: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2025:</a:t>
            </a:r>
          </a:p>
          <a:p>
            <a:pPr>
              <a:lnSpc>
                <a:spcPct val="107000"/>
              </a:lnSpc>
              <a:spcAft>
                <a:spcPts val="800"/>
              </a:spcAft>
            </a:pPr>
            <a:endParaRPr lang="da-DK" sz="3600" b="1" dirty="0">
              <a:solidFill>
                <a:srgbClr val="212121"/>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Lektion 1: Jesus har altid været Gud</a:t>
            </a:r>
            <a:b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br>
            <a:endPar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Lektion 2: Jesus blev menneske for at være Messias</a:t>
            </a:r>
            <a:b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b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2424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4B52037-69C9-4F61-B852-A1B03E442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 y="0"/>
            <a:ext cx="12189952" cy="6858000"/>
          </a:xfrm>
          <a:prstGeom prst="rect">
            <a:avLst/>
          </a:prstGeom>
        </p:spPr>
      </p:pic>
    </p:spTree>
    <p:extLst>
      <p:ext uri="{BB962C8B-B14F-4D97-AF65-F5344CB8AC3E}">
        <p14:creationId xmlns:p14="http://schemas.microsoft.com/office/powerpoint/2010/main" val="3951000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755674B-B114-468E-B137-FAFEF3A52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 y="0"/>
            <a:ext cx="12186312" cy="6858000"/>
          </a:xfrm>
          <a:prstGeom prst="rect">
            <a:avLst/>
          </a:prstGeom>
        </p:spPr>
      </p:pic>
    </p:spTree>
    <p:extLst>
      <p:ext uri="{BB962C8B-B14F-4D97-AF65-F5344CB8AC3E}">
        <p14:creationId xmlns:p14="http://schemas.microsoft.com/office/powerpoint/2010/main" val="1220848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9275F86-1F58-44ED-91C9-F8A94658A8FA}"/>
              </a:ext>
            </a:extLst>
          </p:cNvPr>
          <p:cNvSpPr/>
          <p:nvPr/>
        </p:nvSpPr>
        <p:spPr>
          <a:xfrm>
            <a:off x="0" y="0"/>
            <a:ext cx="12192000" cy="4580468"/>
          </a:xfrm>
          <a:prstGeom prst="rect">
            <a:avLst/>
          </a:prstGeom>
          <a:solidFill>
            <a:srgbClr val="1A18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F755674B-B114-468E-B137-FAFEF3A52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139253" cy="4580467"/>
          </a:xfrm>
          <a:prstGeom prst="rect">
            <a:avLst/>
          </a:prstGeom>
        </p:spPr>
      </p:pic>
      <p:pic>
        <p:nvPicPr>
          <p:cNvPr id="4" name="Billede 3">
            <a:extLst>
              <a:ext uri="{FF2B5EF4-FFF2-40B4-BE49-F238E27FC236}">
                <a16:creationId xmlns:a16="http://schemas.microsoft.com/office/drawing/2014/main" id="{CD1542DB-92B8-4B56-B961-0622D6059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2421" y="347134"/>
            <a:ext cx="3254949" cy="3983510"/>
          </a:xfrm>
          <a:prstGeom prst="rect">
            <a:avLst/>
          </a:prstGeom>
        </p:spPr>
      </p:pic>
      <p:sp>
        <p:nvSpPr>
          <p:cNvPr id="5" name="Rektangel 4">
            <a:extLst>
              <a:ext uri="{FF2B5EF4-FFF2-40B4-BE49-F238E27FC236}">
                <a16:creationId xmlns:a16="http://schemas.microsoft.com/office/drawing/2014/main" id="{55AAAC1A-DFF2-40FE-83C6-667F40474E12}"/>
              </a:ext>
            </a:extLst>
          </p:cNvPr>
          <p:cNvSpPr/>
          <p:nvPr/>
        </p:nvSpPr>
        <p:spPr>
          <a:xfrm>
            <a:off x="1306117" y="4580467"/>
            <a:ext cx="9944967" cy="1754326"/>
          </a:xfrm>
          <a:prstGeom prst="rect">
            <a:avLst/>
          </a:prstGeom>
          <a:noFill/>
        </p:spPr>
        <p:txBody>
          <a:bodyPr wrap="none" lIns="91440" tIns="45720" rIns="91440" bIns="45720">
            <a:spAutoFit/>
          </a:bodyPr>
          <a:lstStyle/>
          <a:p>
            <a:pPr algn="ctr"/>
            <a:r>
              <a:rPr lang="da-DK"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Jeg forstår på en måde godt de to </a:t>
            </a:r>
          </a:p>
          <a:p>
            <a:pPr algn="ctr"/>
            <a:r>
              <a:rPr lang="da-DK"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og alle de andre </a:t>
            </a:r>
            <a:r>
              <a:rPr lang="da-DK"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sym typeface="Wingdings" panose="05000000000000000000" pitchFamily="2" charset="2"/>
              </a:rPr>
              <a:t></a:t>
            </a:r>
            <a:endParaRPr lang="da-DK"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423847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7C3D606-AA3E-4E18-826D-D16945A4FD41}"/>
              </a:ext>
            </a:extLst>
          </p:cNvPr>
          <p:cNvSpPr/>
          <p:nvPr/>
        </p:nvSpPr>
        <p:spPr>
          <a:xfrm>
            <a:off x="0" y="0"/>
            <a:ext cx="12192000" cy="6858000"/>
          </a:xfrm>
          <a:prstGeom prst="rect">
            <a:avLst/>
          </a:prstGeom>
          <a:solidFill>
            <a:srgbClr val="1A18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F755674B-B114-468E-B137-FAFEF3A52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 y="0"/>
            <a:ext cx="7113948" cy="4003464"/>
          </a:xfrm>
          <a:prstGeom prst="rect">
            <a:avLst/>
          </a:prstGeom>
        </p:spPr>
      </p:pic>
      <p:pic>
        <p:nvPicPr>
          <p:cNvPr id="7" name="Billede 6">
            <a:extLst>
              <a:ext uri="{FF2B5EF4-FFF2-40B4-BE49-F238E27FC236}">
                <a16:creationId xmlns:a16="http://schemas.microsoft.com/office/drawing/2014/main" id="{A665A505-8B59-4931-9D3F-AEC18A1AD71B}"/>
              </a:ext>
            </a:extLst>
          </p:cNvPr>
          <p:cNvPicPr>
            <a:picLocks noChangeAspect="1"/>
          </p:cNvPicPr>
          <p:nvPr/>
        </p:nvPicPr>
        <p:blipFill rotWithShape="1">
          <a:blip r:embed="rId4">
            <a:extLst>
              <a:ext uri="{28A0092B-C50C-407E-A947-70E740481C1C}">
                <a14:useLocalDpi xmlns:a14="http://schemas.microsoft.com/office/drawing/2010/main" val="0"/>
              </a:ext>
            </a:extLst>
          </a:blip>
          <a:srcRect l="4297" b="5895"/>
          <a:stretch/>
        </p:blipFill>
        <p:spPr>
          <a:xfrm>
            <a:off x="7393585" y="-220133"/>
            <a:ext cx="4795571" cy="4741333"/>
          </a:xfrm>
          <a:prstGeom prst="rect">
            <a:avLst/>
          </a:prstGeom>
        </p:spPr>
      </p:pic>
      <p:sp>
        <p:nvSpPr>
          <p:cNvPr id="8" name="Rektangel 7">
            <a:extLst>
              <a:ext uri="{FF2B5EF4-FFF2-40B4-BE49-F238E27FC236}">
                <a16:creationId xmlns:a16="http://schemas.microsoft.com/office/drawing/2014/main" id="{262A56FF-6C9C-4A6B-8F29-B19D2B525DEE}"/>
              </a:ext>
            </a:extLst>
          </p:cNvPr>
          <p:cNvSpPr/>
          <p:nvPr/>
        </p:nvSpPr>
        <p:spPr>
          <a:xfrm>
            <a:off x="1837166" y="4304605"/>
            <a:ext cx="8636211" cy="923330"/>
          </a:xfrm>
          <a:prstGeom prst="rect">
            <a:avLst/>
          </a:prstGeom>
          <a:noFill/>
        </p:spPr>
        <p:txBody>
          <a:bodyPr wrap="none" lIns="91440" tIns="45720" rIns="91440" bIns="45720">
            <a:spAutoFit/>
          </a:bodyPr>
          <a:lstStyle/>
          <a:p>
            <a:pPr algn="ctr"/>
            <a:r>
              <a:rPr lang="da-DK"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GUD ske TAK for Helligånden!</a:t>
            </a:r>
          </a:p>
        </p:txBody>
      </p:sp>
    </p:spTree>
    <p:extLst>
      <p:ext uri="{BB962C8B-B14F-4D97-AF65-F5344CB8AC3E}">
        <p14:creationId xmlns:p14="http://schemas.microsoft.com/office/powerpoint/2010/main" val="3249298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49283" y="902982"/>
            <a:ext cx="11293433" cy="5447645"/>
          </a:xfrm>
          <a:prstGeom prst="rect">
            <a:avLst/>
          </a:prstGeom>
          <a:noFill/>
        </p:spPr>
        <p:txBody>
          <a:bodyPr wrap="square" rtlCol="0">
            <a:spAutoFit/>
          </a:bodyPr>
          <a:lstStyle/>
          <a:p>
            <a:r>
              <a:rPr lang="da-DK" sz="3600" b="1" dirty="0">
                <a:solidFill>
                  <a:srgbClr val="7030A0"/>
                </a:solidFill>
                <a:latin typeface="Arial" panose="020B0604020202020204" pitchFamily="34" charset="0"/>
                <a:ea typeface="Verdana" panose="020B0604030504040204" pitchFamily="34" charset="0"/>
                <a:cs typeface="Arial" panose="020B0604020202020204" pitchFamily="34" charset="0"/>
              </a:rPr>
              <a:t>Eksempel på </a:t>
            </a:r>
            <a:r>
              <a:rPr lang="da-DK" sz="3600" b="1" dirty="0" err="1">
                <a:solidFill>
                  <a:srgbClr val="7030A0"/>
                </a:solidFill>
                <a:latin typeface="Arial" panose="020B0604020202020204" pitchFamily="34" charset="0"/>
                <a:ea typeface="Verdana" panose="020B0604030504040204" pitchFamily="34" charset="0"/>
                <a:cs typeface="Arial" panose="020B0604020202020204" pitchFamily="34" charset="0"/>
              </a:rPr>
              <a:t>GTs</a:t>
            </a:r>
            <a:r>
              <a:rPr lang="da-DK" sz="3600" b="1" dirty="0">
                <a:solidFill>
                  <a:srgbClr val="7030A0"/>
                </a:solidFill>
                <a:latin typeface="Arial" panose="020B0604020202020204" pitchFamily="34" charset="0"/>
                <a:ea typeface="Verdana" panose="020B0604030504040204" pitchFamily="34" charset="0"/>
                <a:cs typeface="Arial" panose="020B0604020202020204" pitchFamily="34" charset="0"/>
              </a:rPr>
              <a:t> udsagn om at Jesus er </a:t>
            </a:r>
            <a:r>
              <a:rPr lang="da-DK" sz="3600" b="1" dirty="0">
                <a:solidFill>
                  <a:srgbClr val="7030A0"/>
                </a:solidFill>
                <a:highlight>
                  <a:srgbClr val="FFFF00"/>
                </a:highlight>
                <a:latin typeface="Arial" panose="020B0604020202020204" pitchFamily="34" charset="0"/>
                <a:ea typeface="Verdana" panose="020B0604030504040204" pitchFamily="34" charset="0"/>
                <a:cs typeface="Arial" panose="020B0604020202020204" pitchFamily="34" charset="0"/>
              </a:rPr>
              <a:t>sand Gud</a:t>
            </a:r>
            <a:r>
              <a:rPr lang="da-DK" sz="3600" b="1" dirty="0">
                <a:solidFill>
                  <a:srgbClr val="7030A0"/>
                </a:solidFill>
                <a:latin typeface="Arial" panose="020B0604020202020204" pitchFamily="34" charset="0"/>
                <a:ea typeface="Verdana" panose="020B0604030504040204" pitchFamily="34" charset="0"/>
                <a:cs typeface="Arial" panose="020B0604020202020204" pitchFamily="34" charset="0"/>
              </a:rPr>
              <a:t>: 1 Mos 1,1-3a</a:t>
            </a:r>
          </a:p>
          <a:p>
            <a:endParaRPr lang="da-DK" sz="3600" b="1" dirty="0">
              <a:solidFill>
                <a:srgbClr val="7030A0"/>
              </a:solidFill>
              <a:latin typeface="Arial" panose="020B0604020202020204" pitchFamily="34" charset="0"/>
              <a:ea typeface="Verdana" panose="020B0604030504040204" pitchFamily="34" charset="0"/>
              <a:cs typeface="Arial" panose="020B0604020202020204" pitchFamily="34" charset="0"/>
            </a:endParaRPr>
          </a:p>
          <a:p>
            <a:endParaRPr lang="da-DK" sz="3200" b="1" dirty="0">
              <a:latin typeface="Arial" panose="020B0604020202020204" pitchFamily="34" charset="0"/>
              <a:ea typeface="Verdana" panose="020B0604030504040204" pitchFamily="34" charset="0"/>
              <a:cs typeface="Arial" panose="020B0604020202020204" pitchFamily="34" charset="0"/>
            </a:endParaRPr>
          </a:p>
          <a:p>
            <a:endParaRPr lang="da-DK" sz="3200" b="1" dirty="0">
              <a:latin typeface="Arial" panose="020B0604020202020204" pitchFamily="34" charset="0"/>
              <a:ea typeface="Verdana" panose="020B0604030504040204" pitchFamily="34" charset="0"/>
              <a:cs typeface="Arial" panose="020B0604020202020204" pitchFamily="34" charset="0"/>
            </a:endParaRPr>
          </a:p>
          <a:p>
            <a:endParaRPr lang="da-DK" sz="3200" b="1" dirty="0">
              <a:latin typeface="Arial" panose="020B0604020202020204" pitchFamily="34" charset="0"/>
              <a:ea typeface="Verdana" panose="020B0604030504040204" pitchFamily="34" charset="0"/>
              <a:cs typeface="Arial" panose="020B0604020202020204" pitchFamily="34" charset="0"/>
            </a:endParaRPr>
          </a:p>
          <a:p>
            <a:r>
              <a:rPr lang="da-DK" sz="3600" b="1" dirty="0">
                <a:latin typeface="Arial" panose="020B0604020202020204" pitchFamily="34" charset="0"/>
                <a:ea typeface="Verdana" panose="020B0604030504040204" pitchFamily="34" charset="0"/>
                <a:cs typeface="Arial" panose="020B0604020202020204" pitchFamily="34" charset="0"/>
              </a:rPr>
              <a:t>(sammenlign med Joh 1,1-14:</a:t>
            </a:r>
          </a:p>
          <a:p>
            <a:r>
              <a:rPr lang="da-DK" sz="3600" b="1" dirty="0">
                <a:latin typeface="Arial" panose="020B0604020202020204" pitchFamily="34" charset="0"/>
                <a:ea typeface="Verdana" panose="020B0604030504040204" pitchFamily="34" charset="0"/>
                <a:cs typeface="Arial" panose="020B0604020202020204" pitchFamily="34" charset="0"/>
              </a:rPr>
              <a:t>Skaberordet blev kød og er den enbårne, som selv er Gud).</a:t>
            </a:r>
          </a:p>
          <a:p>
            <a:endParaRPr lang="da-DK" sz="3600" b="1" dirty="0">
              <a:solidFill>
                <a:srgbClr val="7030A0"/>
              </a:solidFill>
              <a:latin typeface="Verdana" panose="020B0604030504040204" pitchFamily="34" charset="0"/>
              <a:ea typeface="Verdana" panose="020B0604030504040204" pitchFamily="34" charset="0"/>
            </a:endParaRPr>
          </a:p>
        </p:txBody>
      </p:sp>
      <p:pic>
        <p:nvPicPr>
          <p:cNvPr id="3" name="Billede 2">
            <a:extLst>
              <a:ext uri="{FF2B5EF4-FFF2-40B4-BE49-F238E27FC236}">
                <a16:creationId xmlns:a16="http://schemas.microsoft.com/office/drawing/2014/main" id="{ADF6C282-2B45-4FDA-953F-F4F19154E9F9}"/>
              </a:ext>
            </a:extLst>
          </p:cNvPr>
          <p:cNvPicPr>
            <a:picLocks noChangeAspect="1"/>
          </p:cNvPicPr>
          <p:nvPr/>
        </p:nvPicPr>
        <p:blipFill rotWithShape="1">
          <a:blip r:embed="rId3">
            <a:extLst>
              <a:ext uri="{28A0092B-C50C-407E-A947-70E740481C1C}">
                <a14:useLocalDpi xmlns:a14="http://schemas.microsoft.com/office/drawing/2010/main" val="0"/>
              </a:ext>
            </a:extLst>
          </a:blip>
          <a:srcRect l="26876" t="43703" r="22684" b="3025"/>
          <a:stretch/>
        </p:blipFill>
        <p:spPr>
          <a:xfrm>
            <a:off x="4284132" y="2418107"/>
            <a:ext cx="2336801" cy="1383428"/>
          </a:xfrm>
          <a:prstGeom prst="rect">
            <a:avLst/>
          </a:prstGeom>
        </p:spPr>
      </p:pic>
      <p:sp>
        <p:nvSpPr>
          <p:cNvPr id="4" name="Pil: opadgående-nedadgående 3">
            <a:extLst>
              <a:ext uri="{FF2B5EF4-FFF2-40B4-BE49-F238E27FC236}">
                <a16:creationId xmlns:a16="http://schemas.microsoft.com/office/drawing/2014/main" id="{562494ED-24EE-41EF-A91C-E44F4178E56E}"/>
              </a:ext>
            </a:extLst>
          </p:cNvPr>
          <p:cNvSpPr/>
          <p:nvPr/>
        </p:nvSpPr>
        <p:spPr>
          <a:xfrm>
            <a:off x="3369732" y="2319711"/>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63329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B1C0A70D-B4E4-4164-88E6-6958B35078FB}"/>
              </a:ext>
            </a:extLst>
          </p:cNvPr>
          <p:cNvSpPr txBox="1"/>
          <p:nvPr/>
        </p:nvSpPr>
        <p:spPr>
          <a:xfrm>
            <a:off x="175846" y="328246"/>
            <a:ext cx="11676184" cy="5632311"/>
          </a:xfrm>
          <a:prstGeom prst="rect">
            <a:avLst/>
          </a:prstGeom>
          <a:noFill/>
        </p:spPr>
        <p:txBody>
          <a:bodyPr wrap="square" rtlCol="0">
            <a:spAutoFit/>
          </a:bodyPr>
          <a:lstStyle/>
          <a:p>
            <a:pPr algn="l" fontAlgn="base"/>
            <a:r>
              <a:rPr lang="da-DK" b="0" i="0" dirty="0">
                <a:solidFill>
                  <a:srgbClr val="000000"/>
                </a:solidFill>
                <a:effectLst/>
                <a:latin typeface="inherit"/>
              </a:rPr>
              <a:t> </a:t>
            </a:r>
            <a:r>
              <a:rPr lang="da-DK" sz="2400" b="1" i="0" dirty="0">
                <a:solidFill>
                  <a:srgbClr val="000000"/>
                </a:solidFill>
                <a:effectLst/>
                <a:latin typeface="Arial" panose="020B0604020202020204" pitchFamily="34" charset="0"/>
                <a:cs typeface="Arial" panose="020B0604020202020204" pitchFamily="34" charset="0"/>
              </a:rPr>
              <a:t>Joh 1,1-14:</a:t>
            </a:r>
          </a:p>
          <a:p>
            <a:pPr algn="l" fontAlgn="base"/>
            <a:r>
              <a:rPr lang="da-DK" sz="2400" b="1" i="0" dirty="0">
                <a:solidFill>
                  <a:srgbClr val="000000"/>
                </a:solidFill>
                <a:effectLst/>
                <a:latin typeface="Arial" panose="020B0604020202020204" pitchFamily="34" charset="0"/>
                <a:cs typeface="Arial" panose="020B0604020202020204" pitchFamily="34" charset="0"/>
              </a:rPr>
              <a:t> I begyndelsen var Ordet, og Ordet var hos Gud, og Ordet var Gud. Han var i begyndelsen hos Gud. Alt blev til ved ham, og uden ham blev intet til af det, som er. I ham var liv, og livet var menneskers lys. Og lyset skinner i mørket, og mørket greb det ikke.</a:t>
            </a:r>
          </a:p>
          <a:p>
            <a:pPr algn="l" fontAlgn="base"/>
            <a:r>
              <a:rPr lang="da-DK" sz="2400" b="1" i="0" dirty="0">
                <a:solidFill>
                  <a:srgbClr val="000000"/>
                </a:solidFill>
                <a:effectLst/>
                <a:latin typeface="Arial" panose="020B0604020202020204" pitchFamily="34" charset="0"/>
                <a:cs typeface="Arial" panose="020B0604020202020204" pitchFamily="34" charset="0"/>
              </a:rPr>
              <a:t> Der kom et menneske, udsendt af Gud, hans navn var Johannes. Han kom for at aflægge vidnesbyrd, han skulle vidne om lyset, for at alle skulle komme til tro ved ham. Selv var han ikke lyset, men han skulle vidne om lyset.</a:t>
            </a:r>
          </a:p>
          <a:p>
            <a:pPr algn="l" fontAlgn="base"/>
            <a:r>
              <a:rPr lang="da-DK" sz="2400" b="1" i="0" dirty="0">
                <a:solidFill>
                  <a:srgbClr val="000000"/>
                </a:solidFill>
                <a:effectLst/>
                <a:latin typeface="Arial" panose="020B0604020202020204" pitchFamily="34" charset="0"/>
                <a:cs typeface="Arial" panose="020B0604020202020204" pitchFamily="34" charset="0"/>
              </a:rPr>
              <a:t> Lyset, det sande lys, som oplyser ethvert menneske, var ved at komme til verden. Han var i verden, og verden var blevet til ved ham, og verden kendte ham ikke. Han kom til sit eget, og hans egne tog ikke imod ham. Men alle dem, der tog imod ham, gav han ret til at blive Guds børn, dem, der tror på hans navn; de er ikke født af blod, ikke af køds vilje, ikke af mands vilje, men af Gud.</a:t>
            </a:r>
          </a:p>
          <a:p>
            <a:pPr algn="l" fontAlgn="base"/>
            <a:r>
              <a:rPr lang="da-DK" sz="2400" b="1" i="0" dirty="0">
                <a:solidFill>
                  <a:srgbClr val="000000"/>
                </a:solidFill>
                <a:effectLst/>
                <a:latin typeface="Arial" panose="020B0604020202020204" pitchFamily="34" charset="0"/>
                <a:cs typeface="Arial" panose="020B0604020202020204" pitchFamily="34" charset="0"/>
              </a:rPr>
              <a:t> Og Ordet blev kød og tog bolig iblandt os, og vi så hans herlighed, en herlighed, som den Enbårne har den fra Faderen, fuld af nåde og sandhed.</a:t>
            </a:r>
          </a:p>
        </p:txBody>
      </p:sp>
    </p:spTree>
    <p:extLst>
      <p:ext uri="{BB962C8B-B14F-4D97-AF65-F5344CB8AC3E}">
        <p14:creationId xmlns:p14="http://schemas.microsoft.com/office/powerpoint/2010/main" val="770012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49283" y="464017"/>
            <a:ext cx="11293433" cy="5632311"/>
          </a:xfrm>
          <a:prstGeom prst="rect">
            <a:avLst/>
          </a:prstGeom>
          <a:noFill/>
        </p:spPr>
        <p:txBody>
          <a:bodyPr wrap="square" rtlCol="0">
            <a:spAutoFit/>
          </a:bodyPr>
          <a:lstStyle/>
          <a:p>
            <a:r>
              <a:rPr lang="da-DK" sz="3600" b="1" dirty="0">
                <a:solidFill>
                  <a:srgbClr val="7030A0"/>
                </a:solidFill>
                <a:latin typeface="Arial" panose="020B0604020202020204" pitchFamily="34" charset="0"/>
                <a:ea typeface="Verdana" panose="020B0604030504040204" pitchFamily="34" charset="0"/>
                <a:cs typeface="Arial" panose="020B0604020202020204" pitchFamily="34" charset="0"/>
              </a:rPr>
              <a:t>Eksempel på </a:t>
            </a:r>
            <a:r>
              <a:rPr lang="da-DK" sz="3600" b="1" dirty="0" err="1">
                <a:solidFill>
                  <a:srgbClr val="7030A0"/>
                </a:solidFill>
                <a:latin typeface="Arial" panose="020B0604020202020204" pitchFamily="34" charset="0"/>
                <a:ea typeface="Verdana" panose="020B0604030504040204" pitchFamily="34" charset="0"/>
                <a:cs typeface="Arial" panose="020B0604020202020204" pitchFamily="34" charset="0"/>
              </a:rPr>
              <a:t>GTs</a:t>
            </a:r>
            <a:r>
              <a:rPr lang="da-DK" sz="3600" b="1" dirty="0">
                <a:solidFill>
                  <a:srgbClr val="7030A0"/>
                </a:solidFill>
                <a:latin typeface="Arial" panose="020B0604020202020204" pitchFamily="34" charset="0"/>
                <a:ea typeface="Verdana" panose="020B0604030504040204" pitchFamily="34" charset="0"/>
                <a:cs typeface="Arial" panose="020B0604020202020204" pitchFamily="34" charset="0"/>
              </a:rPr>
              <a:t> udsagn om at Jesus er </a:t>
            </a:r>
            <a:r>
              <a:rPr lang="da-DK" sz="3600" b="1" dirty="0">
                <a:solidFill>
                  <a:srgbClr val="7030A0"/>
                </a:solidFill>
                <a:highlight>
                  <a:srgbClr val="FFFF00"/>
                </a:highlight>
                <a:latin typeface="Arial" panose="020B0604020202020204" pitchFamily="34" charset="0"/>
                <a:ea typeface="Verdana" panose="020B0604030504040204" pitchFamily="34" charset="0"/>
                <a:cs typeface="Arial" panose="020B0604020202020204" pitchFamily="34" charset="0"/>
              </a:rPr>
              <a:t>sand Gud</a:t>
            </a:r>
            <a:r>
              <a:rPr lang="da-DK" sz="3600" b="1" dirty="0">
                <a:solidFill>
                  <a:srgbClr val="7030A0"/>
                </a:solidFill>
                <a:latin typeface="Arial" panose="020B0604020202020204" pitchFamily="34" charset="0"/>
                <a:ea typeface="Verdana" panose="020B0604030504040204" pitchFamily="34" charset="0"/>
                <a:cs typeface="Arial" panose="020B0604020202020204" pitchFamily="34" charset="0"/>
              </a:rPr>
              <a:t>: 2 Mos 25,8: ”De skal lave mig en helligdom, så vi jeg tage bolig hos dem”</a:t>
            </a:r>
          </a:p>
          <a:p>
            <a:endParaRPr lang="da-DK" sz="3600" b="1" dirty="0">
              <a:solidFill>
                <a:srgbClr val="7030A0"/>
              </a:solidFill>
              <a:latin typeface="Arial" panose="020B0604020202020204" pitchFamily="34" charset="0"/>
              <a:ea typeface="Verdana" panose="020B0604030504040204" pitchFamily="34" charset="0"/>
              <a:cs typeface="Arial" panose="020B0604020202020204" pitchFamily="34" charset="0"/>
            </a:endParaRPr>
          </a:p>
          <a:p>
            <a:endParaRPr lang="da-DK" sz="3600" b="1" dirty="0">
              <a:latin typeface="Arial" panose="020B0604020202020204" pitchFamily="34" charset="0"/>
              <a:ea typeface="Verdana" panose="020B0604030504040204" pitchFamily="34" charset="0"/>
              <a:cs typeface="Arial" panose="020B0604020202020204" pitchFamily="34" charset="0"/>
            </a:endParaRPr>
          </a:p>
          <a:p>
            <a:endParaRPr lang="da-DK" sz="3600" b="1" dirty="0">
              <a:latin typeface="Arial" panose="020B0604020202020204" pitchFamily="34" charset="0"/>
              <a:ea typeface="Verdana" panose="020B0604030504040204" pitchFamily="34" charset="0"/>
              <a:cs typeface="Arial" panose="020B0604020202020204" pitchFamily="34" charset="0"/>
            </a:endParaRPr>
          </a:p>
          <a:p>
            <a:endParaRPr lang="da-DK" sz="3600" b="1" dirty="0">
              <a:latin typeface="Arial" panose="020B0604020202020204" pitchFamily="34" charset="0"/>
              <a:ea typeface="Verdana" panose="020B0604030504040204" pitchFamily="34" charset="0"/>
              <a:cs typeface="Arial" panose="020B0604020202020204" pitchFamily="34" charset="0"/>
            </a:endParaRPr>
          </a:p>
          <a:p>
            <a:r>
              <a:rPr lang="da-DK" sz="3600" b="1" dirty="0">
                <a:latin typeface="Arial" panose="020B0604020202020204" pitchFamily="34" charset="0"/>
                <a:ea typeface="Verdana" panose="020B0604030504040204" pitchFamily="34" charset="0"/>
                <a:cs typeface="Arial" panose="020B0604020202020204" pitchFamily="34" charset="0"/>
              </a:rPr>
              <a:t>(sammenlign med Joh 1,14:</a:t>
            </a:r>
          </a:p>
          <a:p>
            <a:r>
              <a:rPr lang="da-DK" sz="3600" b="1" dirty="0">
                <a:latin typeface="Arial" panose="020B0604020202020204" pitchFamily="34" charset="0"/>
                <a:ea typeface="Verdana" panose="020B0604030504040204" pitchFamily="34" charset="0"/>
                <a:cs typeface="Arial" panose="020B0604020202020204" pitchFamily="34" charset="0"/>
              </a:rPr>
              <a:t>Jesus ”tog bolig”: ”slog telthelligdommen op”).</a:t>
            </a:r>
          </a:p>
          <a:p>
            <a:endParaRPr lang="da-DK" sz="3600" b="1" dirty="0">
              <a:solidFill>
                <a:srgbClr val="7030A0"/>
              </a:solidFill>
              <a:latin typeface="Verdana" panose="020B0604030504040204" pitchFamily="34" charset="0"/>
              <a:ea typeface="Verdana" panose="020B0604030504040204" pitchFamily="34" charset="0"/>
            </a:endParaRPr>
          </a:p>
        </p:txBody>
      </p:sp>
      <p:pic>
        <p:nvPicPr>
          <p:cNvPr id="3" name="Billede 2">
            <a:extLst>
              <a:ext uri="{FF2B5EF4-FFF2-40B4-BE49-F238E27FC236}">
                <a16:creationId xmlns:a16="http://schemas.microsoft.com/office/drawing/2014/main" id="{ADF6C282-2B45-4FDA-953F-F4F19154E9F9}"/>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t="43703" r="22684" b="3025"/>
          <a:stretch/>
        </p:blipFill>
        <p:spPr>
          <a:xfrm>
            <a:off x="4284132" y="2418107"/>
            <a:ext cx="2336801" cy="1383428"/>
          </a:xfrm>
          <a:prstGeom prst="rect">
            <a:avLst/>
          </a:prstGeom>
        </p:spPr>
      </p:pic>
      <p:sp>
        <p:nvSpPr>
          <p:cNvPr id="4" name="Pil: opadgående-nedadgående 3">
            <a:extLst>
              <a:ext uri="{FF2B5EF4-FFF2-40B4-BE49-F238E27FC236}">
                <a16:creationId xmlns:a16="http://schemas.microsoft.com/office/drawing/2014/main" id="{562494ED-24EE-41EF-A91C-E44F4178E56E}"/>
              </a:ext>
            </a:extLst>
          </p:cNvPr>
          <p:cNvSpPr/>
          <p:nvPr/>
        </p:nvSpPr>
        <p:spPr>
          <a:xfrm>
            <a:off x="3369732" y="2319711"/>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92054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494B6F8A-F403-467D-AB13-718E24926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 y="-525"/>
            <a:ext cx="12191065" cy="6858525"/>
          </a:xfrm>
          <a:prstGeom prst="rect">
            <a:avLst/>
          </a:prstGeom>
        </p:spPr>
      </p:pic>
    </p:spTree>
    <p:extLst>
      <p:ext uri="{BB962C8B-B14F-4D97-AF65-F5344CB8AC3E}">
        <p14:creationId xmlns:p14="http://schemas.microsoft.com/office/powerpoint/2010/main" val="2539136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49283" y="464017"/>
            <a:ext cx="11293433" cy="4278094"/>
          </a:xfrm>
          <a:prstGeom prst="rect">
            <a:avLst/>
          </a:prstGeom>
          <a:noFill/>
        </p:spPr>
        <p:txBody>
          <a:bodyPr wrap="square" rtlCol="0">
            <a:spAutoFit/>
          </a:bodyPr>
          <a:lstStyle/>
          <a:p>
            <a:r>
              <a:rPr lang="da-DK" sz="3600" b="1" dirty="0">
                <a:solidFill>
                  <a:srgbClr val="7030A0"/>
                </a:solidFill>
                <a:latin typeface="Verdana" panose="020B0604030504040204" pitchFamily="34" charset="0"/>
                <a:ea typeface="Verdana" panose="020B0604030504040204" pitchFamily="34" charset="0"/>
              </a:rPr>
              <a:t>Eksempel på </a:t>
            </a:r>
            <a:r>
              <a:rPr lang="da-DK" sz="3600" b="1" dirty="0" err="1">
                <a:solidFill>
                  <a:srgbClr val="7030A0"/>
                </a:solidFill>
                <a:latin typeface="Verdana" panose="020B0604030504040204" pitchFamily="34" charset="0"/>
                <a:ea typeface="Verdana" panose="020B0604030504040204" pitchFamily="34" charset="0"/>
              </a:rPr>
              <a:t>GTs</a:t>
            </a:r>
            <a:r>
              <a:rPr lang="da-DK" sz="3600" b="1" dirty="0">
                <a:solidFill>
                  <a:srgbClr val="7030A0"/>
                </a:solidFill>
                <a:latin typeface="Verdana" panose="020B0604030504040204" pitchFamily="34" charset="0"/>
                <a:ea typeface="Verdana" panose="020B0604030504040204" pitchFamily="34" charset="0"/>
              </a:rPr>
              <a:t> udsagn om at Jesus er </a:t>
            </a:r>
            <a:r>
              <a:rPr lang="da-DK" sz="3600" b="1" dirty="0">
                <a:solidFill>
                  <a:srgbClr val="7030A0"/>
                </a:solidFill>
                <a:highlight>
                  <a:srgbClr val="FFFF00"/>
                </a:highlight>
                <a:latin typeface="Verdana" panose="020B0604030504040204" pitchFamily="34" charset="0"/>
                <a:ea typeface="Verdana" panose="020B0604030504040204" pitchFamily="34" charset="0"/>
              </a:rPr>
              <a:t>sand Gud</a:t>
            </a:r>
            <a:r>
              <a:rPr lang="da-DK" sz="3600" b="1" dirty="0">
                <a:solidFill>
                  <a:srgbClr val="7030A0"/>
                </a:solidFill>
                <a:latin typeface="Verdana" panose="020B0604030504040204" pitchFamily="34" charset="0"/>
                <a:ea typeface="Verdana" panose="020B0604030504040204" pitchFamily="34" charset="0"/>
              </a:rPr>
              <a:t>: Sl 110,1: ”Herren sagde til min herre:…”</a:t>
            </a:r>
          </a:p>
          <a:p>
            <a:endParaRPr lang="da-DK" sz="3600" b="1" dirty="0">
              <a:solidFill>
                <a:srgbClr val="7030A0"/>
              </a:solidFill>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r>
              <a:rPr lang="da-DK" sz="3200" b="1" dirty="0">
                <a:latin typeface="Verdana" panose="020B0604030504040204" pitchFamily="34" charset="0"/>
                <a:ea typeface="Verdana" panose="020B0604030504040204" pitchFamily="34" charset="0"/>
              </a:rPr>
              <a:t>(sammenlign med Matt 22,41-46:</a:t>
            </a:r>
            <a:endParaRPr lang="da-DK" sz="3600" b="1" dirty="0">
              <a:solidFill>
                <a:srgbClr val="7030A0"/>
              </a:solidFill>
              <a:latin typeface="Verdana" panose="020B0604030504040204" pitchFamily="34" charset="0"/>
              <a:ea typeface="Verdana" panose="020B0604030504040204" pitchFamily="34" charset="0"/>
            </a:endParaRPr>
          </a:p>
        </p:txBody>
      </p:sp>
      <p:pic>
        <p:nvPicPr>
          <p:cNvPr id="3" name="Billede 2">
            <a:extLst>
              <a:ext uri="{FF2B5EF4-FFF2-40B4-BE49-F238E27FC236}">
                <a16:creationId xmlns:a16="http://schemas.microsoft.com/office/drawing/2014/main" id="{ADF6C282-2B45-4FDA-953F-F4F19154E9F9}"/>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t="43703" r="22684" b="3025"/>
          <a:stretch/>
        </p:blipFill>
        <p:spPr>
          <a:xfrm>
            <a:off x="4284132" y="2418107"/>
            <a:ext cx="2336801" cy="1383428"/>
          </a:xfrm>
          <a:prstGeom prst="rect">
            <a:avLst/>
          </a:prstGeom>
        </p:spPr>
      </p:pic>
      <p:sp>
        <p:nvSpPr>
          <p:cNvPr id="4" name="Pil: opadgående-nedadgående 3">
            <a:extLst>
              <a:ext uri="{FF2B5EF4-FFF2-40B4-BE49-F238E27FC236}">
                <a16:creationId xmlns:a16="http://schemas.microsoft.com/office/drawing/2014/main" id="{562494ED-24EE-41EF-A91C-E44F4178E56E}"/>
              </a:ext>
            </a:extLst>
          </p:cNvPr>
          <p:cNvSpPr/>
          <p:nvPr/>
        </p:nvSpPr>
        <p:spPr>
          <a:xfrm>
            <a:off x="3369732" y="2319711"/>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67108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49283" y="464017"/>
            <a:ext cx="11293433" cy="6555641"/>
          </a:xfrm>
          <a:prstGeom prst="rect">
            <a:avLst/>
          </a:prstGeom>
          <a:noFill/>
        </p:spPr>
        <p:txBody>
          <a:bodyPr wrap="square" rtlCol="0">
            <a:spAutoFit/>
          </a:bodyPr>
          <a:lstStyle/>
          <a:p>
            <a:r>
              <a:rPr lang="da-DK" sz="3200" b="1" dirty="0">
                <a:latin typeface="Verdana" panose="020B0604030504040204" pitchFamily="34" charset="0"/>
                <a:ea typeface="Verdana" panose="020B0604030504040204" pitchFamily="34" charset="0"/>
              </a:rPr>
              <a:t>sammenlign med Matt 22,41-46:</a:t>
            </a:r>
          </a:p>
          <a:p>
            <a:pPr algn="l" fontAlgn="base"/>
            <a:r>
              <a:rPr lang="da-DK" sz="3200" b="1" i="0" dirty="0">
                <a:solidFill>
                  <a:srgbClr val="000000"/>
                </a:solidFill>
                <a:effectLst/>
                <a:latin typeface="inherit"/>
              </a:rPr>
              <a:t>Mens farisæerne var forsamlet, spurgte Jesus dem:  »Hvad mener I om Kristus? Hvis søn er han?« De svarede: »Davids.«  Han sagde til dem: »Hvordan kan David så ved Ånden kalde ham herre og sige:</a:t>
            </a:r>
          </a:p>
          <a:p>
            <a:pPr algn="l" fontAlgn="base"/>
            <a:r>
              <a:rPr lang="da-DK" sz="3200" b="1" i="0" dirty="0">
                <a:solidFill>
                  <a:srgbClr val="000000"/>
                </a:solidFill>
                <a:effectLst/>
                <a:latin typeface="inherit"/>
              </a:rPr>
              <a:t> </a:t>
            </a:r>
            <a:r>
              <a:rPr lang="da-DK" sz="3200" b="1" i="1" dirty="0">
                <a:solidFill>
                  <a:srgbClr val="000000"/>
                </a:solidFill>
                <a:effectLst/>
                <a:latin typeface="inherit"/>
              </a:rPr>
              <a:t>Herren sagde til min herre:</a:t>
            </a:r>
          </a:p>
          <a:p>
            <a:pPr algn="l" fontAlgn="base"/>
            <a:r>
              <a:rPr lang="da-DK" sz="3200" b="1" i="1" dirty="0">
                <a:solidFill>
                  <a:srgbClr val="000000"/>
                </a:solidFill>
                <a:effectLst/>
                <a:latin typeface="inherit"/>
              </a:rPr>
              <a:t>Sæt dig ved min højre hånd,</a:t>
            </a:r>
          </a:p>
          <a:p>
            <a:pPr algn="l" fontAlgn="base"/>
            <a:r>
              <a:rPr lang="da-DK" sz="3200" b="1" i="1" dirty="0">
                <a:solidFill>
                  <a:srgbClr val="000000"/>
                </a:solidFill>
                <a:effectLst/>
                <a:latin typeface="inherit"/>
              </a:rPr>
              <a:t>indtil jeg får lagt dine fjender</a:t>
            </a:r>
          </a:p>
          <a:p>
            <a:pPr algn="l" fontAlgn="base"/>
            <a:r>
              <a:rPr lang="da-DK" sz="3200" b="1" i="1" dirty="0">
                <a:solidFill>
                  <a:srgbClr val="000000"/>
                </a:solidFill>
                <a:effectLst/>
                <a:latin typeface="inherit"/>
              </a:rPr>
              <a:t>under dine fødder?</a:t>
            </a:r>
          </a:p>
          <a:p>
            <a:pPr algn="l" fontAlgn="base"/>
            <a:r>
              <a:rPr lang="da-DK" sz="3200" b="1" i="0" dirty="0">
                <a:solidFill>
                  <a:srgbClr val="000000"/>
                </a:solidFill>
                <a:effectLst/>
                <a:latin typeface="inherit"/>
              </a:rPr>
              <a:t> </a:t>
            </a:r>
            <a:r>
              <a:rPr lang="da-DK" sz="3200" b="1" i="0" dirty="0">
                <a:solidFill>
                  <a:srgbClr val="FF0000"/>
                </a:solidFill>
                <a:effectLst/>
                <a:latin typeface="inherit"/>
              </a:rPr>
              <a:t>Når David altså kalder ham herre, hvordan kan han så være hans søn?</a:t>
            </a:r>
            <a:r>
              <a:rPr lang="da-DK" sz="3200" b="1" i="0" dirty="0">
                <a:solidFill>
                  <a:srgbClr val="000000"/>
                </a:solidFill>
                <a:effectLst/>
                <a:latin typeface="inherit"/>
              </a:rPr>
              <a:t>«  Ingen kunne svare ham et ord, og fra den dag turde heller ingen længere spørge ham om noget.</a:t>
            </a:r>
          </a:p>
          <a:p>
            <a:endParaRPr lang="da-DK" sz="3600" b="1" dirty="0">
              <a:solidFill>
                <a:srgbClr val="7030A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12924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9AEF17EB-CB0C-4477-A7BF-E17FA637E41D}"/>
              </a:ext>
            </a:extLst>
          </p:cNvPr>
          <p:cNvSpPr txBox="1"/>
          <p:nvPr/>
        </p:nvSpPr>
        <p:spPr>
          <a:xfrm>
            <a:off x="580723" y="279131"/>
            <a:ext cx="11325727" cy="24191238"/>
          </a:xfrm>
          <a:prstGeom prst="rect">
            <a:avLst/>
          </a:prstGeom>
          <a:noFill/>
        </p:spPr>
        <p:txBody>
          <a:bodyPr wrap="square" rtlCol="0">
            <a:spAutoFit/>
          </a:bodyPr>
          <a:lstStyle/>
          <a:p>
            <a:r>
              <a:rPr lang="da-DK" sz="3600" b="1" dirty="0">
                <a:solidFill>
                  <a:srgbClr val="7030A0"/>
                </a:solidFill>
                <a:effectLst/>
                <a:latin typeface="Arial" panose="020B0604020202020204" pitchFamily="34" charset="0"/>
                <a:cs typeface="Arial" panose="020B0604020202020204" pitchFamily="34" charset="0"/>
              </a:rPr>
              <a:t>Jesus som Gud og menneske </a:t>
            </a:r>
          </a:p>
          <a:p>
            <a:r>
              <a:rPr lang="da-DK" sz="3600" b="1" dirty="0">
                <a:solidFill>
                  <a:srgbClr val="7030A0"/>
                </a:solidFill>
                <a:effectLst/>
                <a:latin typeface="Arial" panose="020B0604020202020204" pitchFamily="34" charset="0"/>
                <a:cs typeface="Arial" panose="020B0604020202020204" pitchFamily="34" charset="0"/>
              </a:rPr>
              <a:t>– forudsagt i Det Gamle Testamente</a:t>
            </a:r>
          </a:p>
          <a:p>
            <a:endParaRPr lang="da-DK" sz="3600" b="1" dirty="0">
              <a:effectLst/>
              <a:latin typeface="Arial" panose="020B0604020202020204" pitchFamily="34" charset="0"/>
              <a:cs typeface="Arial" panose="020B0604020202020204" pitchFamily="34" charset="0"/>
            </a:endParaRPr>
          </a:p>
          <a:p>
            <a:r>
              <a:rPr lang="da-DK" sz="3600" b="1" i="0" dirty="0">
                <a:solidFill>
                  <a:srgbClr val="212121"/>
                </a:solidFill>
                <a:effectLst/>
                <a:latin typeface="Arial" panose="020B0604020202020204" pitchFamily="34" charset="0"/>
                <a:cs typeface="Arial" panose="020B0604020202020204" pitchFamily="34" charset="0"/>
              </a:rPr>
              <a:t>I 325 fik vi ved kirkemødet i </a:t>
            </a:r>
            <a:r>
              <a:rPr lang="da-DK" sz="3600" b="1" i="0" dirty="0" err="1">
                <a:solidFill>
                  <a:srgbClr val="212121"/>
                </a:solidFill>
                <a:effectLst/>
                <a:latin typeface="Arial" panose="020B0604020202020204" pitchFamily="34" charset="0"/>
                <a:cs typeface="Arial" panose="020B0604020202020204" pitchFamily="34" charset="0"/>
              </a:rPr>
              <a:t>Nikæa</a:t>
            </a:r>
            <a:r>
              <a:rPr lang="da-DK" sz="3600" b="1" i="0" dirty="0">
                <a:solidFill>
                  <a:srgbClr val="212121"/>
                </a:solidFill>
                <a:effectLst/>
                <a:latin typeface="Arial" panose="020B0604020202020204" pitchFamily="34" charset="0"/>
                <a:cs typeface="Arial" panose="020B0604020202020204" pitchFamily="34" charset="0"/>
              </a:rPr>
              <a:t> </a:t>
            </a:r>
          </a:p>
          <a:p>
            <a:r>
              <a:rPr lang="da-DK" sz="3600" b="1" i="0" dirty="0">
                <a:solidFill>
                  <a:srgbClr val="212121"/>
                </a:solidFill>
                <a:effectLst/>
                <a:latin typeface="Arial" panose="020B0604020202020204" pitchFamily="34" charset="0"/>
                <a:cs typeface="Arial" panose="020B0604020202020204" pitchFamily="34" charset="0"/>
              </a:rPr>
              <a:t>vores første trosbekendelse. </a:t>
            </a:r>
          </a:p>
          <a:p>
            <a:r>
              <a:rPr lang="da-DK" sz="3600" b="1" i="0" dirty="0">
                <a:solidFill>
                  <a:srgbClr val="212121"/>
                </a:solidFill>
                <a:effectLst/>
                <a:latin typeface="Arial" panose="020B0604020202020204" pitchFamily="34" charset="0"/>
                <a:cs typeface="Arial" panose="020B0604020202020204" pitchFamily="34" charset="0"/>
              </a:rPr>
              <a:t>Så nu er den 1700 år gammel. </a:t>
            </a:r>
          </a:p>
          <a:p>
            <a:r>
              <a:rPr lang="da-DK" sz="3600" b="1" i="0" dirty="0">
                <a:solidFill>
                  <a:srgbClr val="212121"/>
                </a:solidFill>
                <a:effectLst/>
                <a:latin typeface="Arial" panose="020B0604020202020204" pitchFamily="34" charset="0"/>
                <a:cs typeface="Arial" panose="020B0604020202020204" pitchFamily="34" charset="0"/>
              </a:rPr>
              <a:t>Det afgørende for kirkemødet var at fastslå, at Jesus er både sand Gud og sandt menneske. </a:t>
            </a:r>
            <a:r>
              <a:rPr lang="da-DK" sz="3600" b="1" dirty="0">
                <a:effectLst/>
                <a:latin typeface="Arial" panose="020B0604020202020204" pitchFamily="34" charset="0"/>
                <a:ea typeface="Calibri" panose="020F0502020204030204" pitchFamily="34" charset="0"/>
                <a:cs typeface="Arial" panose="020B0604020202020204" pitchFamily="34" charset="0"/>
              </a:rPr>
              <a:t>Den endelige udgave af bekendelsen, sådan som vi har den i dag, kom i 381 ved kirkemødet i Konstantinopel.</a:t>
            </a:r>
          </a:p>
          <a:p>
            <a:endParaRPr lang="da-DK" sz="2800" b="1" dirty="0">
              <a:effectLst/>
              <a:latin typeface="Bahnschrift" panose="020B0502040204020203" pitchFamily="34" charset="0"/>
              <a:ea typeface="Calibri" panose="020F0502020204030204" pitchFamily="34" charset="0"/>
              <a:cs typeface="Arial" panose="020B0604020202020204" pitchFamily="34" charset="0"/>
            </a:endParaRPr>
          </a:p>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 </a:t>
            </a:r>
          </a:p>
          <a:p>
            <a:endParaRPr lang="da-DK" sz="2800" b="1" dirty="0">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effectLst/>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effectLst/>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effectLst/>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effectLst/>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latin typeface="Bahnschrift" panose="020B0502040204020203" pitchFamily="34" charset="0"/>
              <a:ea typeface="Calibri" panose="020F0502020204030204" pitchFamily="34" charset="0"/>
              <a:cs typeface="Times New Roman" panose="02020603050405020304" pitchFamily="18" charset="0"/>
            </a:endParaRPr>
          </a:p>
          <a:p>
            <a:endParaRPr lang="da-DK" sz="2800" b="1" dirty="0">
              <a:effectLst/>
              <a:latin typeface="Bahnschrift" panose="020B0502040204020203" pitchFamily="34" charset="0"/>
              <a:ea typeface="Calibri" panose="020F0502020204030204" pitchFamily="34" charset="0"/>
              <a:cs typeface="Times New Roman" panose="02020603050405020304" pitchFamily="18" charset="0"/>
            </a:endParaRPr>
          </a:p>
          <a:p>
            <a:r>
              <a:rPr lang="da-DK" sz="2800" b="1" dirty="0">
                <a:effectLst/>
                <a:latin typeface="Bahnschrift" panose="020B0502040204020203" pitchFamily="34" charset="0"/>
                <a:ea typeface="Calibri" panose="020F0502020204030204" pitchFamily="34" charset="0"/>
                <a:cs typeface="Times New Roman" panose="02020603050405020304" pitchFamily="18" charset="0"/>
              </a:rPr>
              <a:t>Jeg (vi) tror på én Gud, den almægtige Fader, himmelens og jordens, alt det synliges og usynliges skaber. Og på én Herre, Jesus Kristus, Guds enbårne Søn, som er født af Faderen før alle tider, Gud af Gud, lys af lys, sand Gud af sand Gud, født, ikke skabt, af samme væsen som Faderen, ved hvem alt er skabt, som for os mennesker og for vor frelse steg ned fra himlene og blev kød ved Helligånden af Jomfru Maria og blev menneske, som også blev korsfæstet for os under </a:t>
            </a:r>
            <a:r>
              <a:rPr lang="da-DK" sz="2800" b="1" dirty="0" err="1">
                <a:effectLst/>
                <a:latin typeface="Bahnschrift" panose="020B0502040204020203" pitchFamily="34" charset="0"/>
                <a:ea typeface="Calibri" panose="020F0502020204030204" pitchFamily="34" charset="0"/>
                <a:cs typeface="Times New Roman" panose="02020603050405020304" pitchFamily="18" charset="0"/>
              </a:rPr>
              <a:t>Pontius</a:t>
            </a:r>
            <a:r>
              <a:rPr lang="da-DK" sz="2800" b="1" dirty="0">
                <a:effectLst/>
                <a:latin typeface="Bahnschrift" panose="020B0502040204020203" pitchFamily="34" charset="0"/>
                <a:ea typeface="Calibri" panose="020F0502020204030204" pitchFamily="34" charset="0"/>
                <a:cs typeface="Times New Roman" panose="02020603050405020304" pitchFamily="18" charset="0"/>
              </a:rPr>
              <a:t> Pilatus, blev pint og begravet og opstod på tredje dagen ifølge skrifterne og </a:t>
            </a:r>
            <a:r>
              <a:rPr lang="da-DK" sz="2800" b="1" dirty="0" err="1">
                <a:effectLst/>
                <a:latin typeface="Bahnschrift" panose="020B0502040204020203" pitchFamily="34" charset="0"/>
                <a:ea typeface="Calibri" panose="020F0502020204030204" pitchFamily="34" charset="0"/>
                <a:cs typeface="Times New Roman" panose="02020603050405020304" pitchFamily="18" charset="0"/>
              </a:rPr>
              <a:t>opfor</a:t>
            </a:r>
            <a:r>
              <a:rPr lang="da-DK" sz="2800" b="1" dirty="0">
                <a:effectLst/>
                <a:latin typeface="Bahnschrift" panose="020B0502040204020203" pitchFamily="34" charset="0"/>
                <a:ea typeface="Calibri" panose="020F0502020204030204" pitchFamily="34" charset="0"/>
                <a:cs typeface="Times New Roman" panose="02020603050405020304" pitchFamily="18" charset="0"/>
              </a:rPr>
              <a:t> til himmels, sidder ved Faderens højre hånd og skal komme igen i herlighed for at dømme levende og døde, og der skal ikke være ende på hans rige. Og på Helligånden, som er Herre, og som levendegør, som udgår fra Faderen og fra Sønnen, som tilbedes og æres tillige med Faderen og Sønnen, som har talt ved profeterne. Og på én, hellig, almindelig og apostolisk kirke. Jeg (vi) bekender én dåb til syndernes forladelse og forventer de dødes opstandelse og den kommende verdens liv.</a:t>
            </a:r>
          </a:p>
          <a:p>
            <a:endParaRPr lang="da-DK" sz="2000" b="1" dirty="0">
              <a:latin typeface="Arial" panose="020B0604020202020204" pitchFamily="34" charset="0"/>
              <a:ea typeface="Calibri" panose="020F0502020204030204" pitchFamily="34" charset="0"/>
              <a:cs typeface="Arial" panose="020B0604020202020204" pitchFamily="34" charset="0"/>
            </a:endParaRPr>
          </a:p>
          <a:p>
            <a:endParaRPr lang="da-DK" sz="2000" b="1" dirty="0">
              <a:effectLst/>
              <a:latin typeface="Arial" panose="020B0604020202020204" pitchFamily="34" charset="0"/>
              <a:ea typeface="Calibri" panose="020F0502020204030204" pitchFamily="34" charset="0"/>
              <a:cs typeface="Arial" panose="020B0604020202020204" pitchFamily="34" charset="0"/>
            </a:endParaRPr>
          </a:p>
          <a:p>
            <a:endParaRPr lang="da-DK" sz="2000" b="1" dirty="0">
              <a:effectLst/>
              <a:latin typeface="Arial" panose="020B0604020202020204" pitchFamily="34" charset="0"/>
              <a:ea typeface="Calibri" panose="020F0502020204030204" pitchFamily="34" charset="0"/>
              <a:cs typeface="Arial" panose="020B0604020202020204" pitchFamily="34" charset="0"/>
            </a:endParaRPr>
          </a:p>
          <a:p>
            <a:pPr algn="l"/>
            <a:endParaRPr lang="da-DK" sz="2000" b="1" i="0" dirty="0">
              <a:solidFill>
                <a:srgbClr val="212121"/>
              </a:solidFill>
              <a:effectLst/>
              <a:latin typeface="Arial" panose="020B0604020202020204" pitchFamily="34" charset="0"/>
              <a:cs typeface="Arial" panose="020B0604020202020204" pitchFamily="34" charset="0"/>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endParaRPr lang="da-DK" dirty="0">
              <a:solidFill>
                <a:srgbClr val="212121"/>
              </a:solidFill>
              <a:latin typeface="ibm-plex-sans"/>
            </a:endParaRPr>
          </a:p>
          <a:p>
            <a:pPr algn="l"/>
            <a:endParaRPr lang="da-DK" b="0" i="0" dirty="0">
              <a:solidFill>
                <a:srgbClr val="212121"/>
              </a:solidFill>
              <a:effectLst/>
              <a:latin typeface="ibm-plex-sans"/>
            </a:endParaRPr>
          </a:p>
          <a:p>
            <a:pPr algn="l"/>
            <a:r>
              <a:rPr lang="da-DK" b="0" i="0" dirty="0">
                <a:solidFill>
                  <a:srgbClr val="212121"/>
                </a:solidFill>
                <a:effectLst/>
                <a:latin typeface="ibm-plex-sans"/>
              </a:rPr>
              <a:t>Dette tema har vi tidligere her i </a:t>
            </a:r>
            <a:r>
              <a:rPr lang="da-DK" b="0" i="0" dirty="0" err="1">
                <a:solidFill>
                  <a:srgbClr val="212121"/>
                </a:solidFill>
                <a:effectLst/>
                <a:latin typeface="ibm-plex-sans"/>
              </a:rPr>
              <a:t>TEMAundervisning</a:t>
            </a:r>
            <a:r>
              <a:rPr lang="da-DK" b="0" i="0" dirty="0">
                <a:solidFill>
                  <a:srgbClr val="212121"/>
                </a:solidFill>
                <a:effectLst/>
                <a:latin typeface="ibm-plex-sans"/>
              </a:rPr>
              <a:t> behandlet ud fra Det Nye Testamente (NT). Nu vil vi prøve at se på steder i Det Gamle Testamente (GT), der handler om Jesus og hans to ”naturer”: Gud og menneske.</a:t>
            </a:r>
          </a:p>
          <a:p>
            <a:pPr algn="l"/>
            <a:r>
              <a:rPr lang="da-DK" b="1" i="0" dirty="0">
                <a:solidFill>
                  <a:srgbClr val="212121"/>
                </a:solidFill>
                <a:effectLst/>
                <a:latin typeface="ibm-plex-sans"/>
              </a:rPr>
              <a:t>Lektion 1: Jesus har altid været Gud</a:t>
            </a:r>
            <a:br>
              <a:rPr lang="da-DK" b="0" i="0" dirty="0">
                <a:solidFill>
                  <a:srgbClr val="212121"/>
                </a:solidFill>
                <a:effectLst/>
                <a:latin typeface="ibm-plex-sans"/>
              </a:rPr>
            </a:br>
            <a:r>
              <a:rPr lang="da-DK" b="0" i="0" dirty="0">
                <a:solidFill>
                  <a:srgbClr val="212121"/>
                </a:solidFill>
                <a:effectLst/>
                <a:latin typeface="ibm-plex-sans"/>
              </a:rPr>
              <a:t>Fra Bibelens første side til dens sidste side beskrives Gud som én Gud – i tre personer. En af disse personer er Sønnen: Jesus. Men kan ”Sønnen” være lige så meget ”Gud” som sin Far? Dette spørgsmål har op gennem tiden voldt mange tankemæssige kvaler hos en del. Vi skal se på, hvordan Gud i GT (og NT) beskriver Sønnen.</a:t>
            </a:r>
          </a:p>
          <a:p>
            <a:pPr algn="l"/>
            <a:r>
              <a:rPr lang="da-DK" b="1" i="0" dirty="0">
                <a:solidFill>
                  <a:srgbClr val="212121"/>
                </a:solidFill>
                <a:effectLst/>
                <a:latin typeface="ibm-plex-sans"/>
              </a:rPr>
              <a:t>Lektion 2: Jesus blev menneske for at være Messias</a:t>
            </a:r>
            <a:br>
              <a:rPr lang="da-DK" b="0" i="0" dirty="0">
                <a:solidFill>
                  <a:srgbClr val="212121"/>
                </a:solidFill>
                <a:effectLst/>
                <a:latin typeface="ibm-plex-sans"/>
              </a:rPr>
            </a:br>
            <a:r>
              <a:rPr lang="da-DK" b="0" i="0" dirty="0">
                <a:solidFill>
                  <a:srgbClr val="212121"/>
                </a:solidFill>
                <a:effectLst/>
                <a:latin typeface="ibm-plex-sans"/>
              </a:rPr>
              <a:t>Op gennem hele GT lover Gud at sende os en frelser – kaldet ”Messias”. Denne person vil blive helt anderledes end de forestillinger, mennesker op gennem tiden har forestillet sig, når de tænkte på en guddommelig Frelser. Vi dykker ned i GT's beskrivelser (og lidt i </a:t>
            </a:r>
            <a:r>
              <a:rPr lang="da-DK" b="0" i="0" dirty="0" err="1">
                <a:solidFill>
                  <a:srgbClr val="212121"/>
                </a:solidFill>
                <a:effectLst/>
                <a:latin typeface="ibm-plex-sans"/>
              </a:rPr>
              <a:t>NT,s</a:t>
            </a:r>
            <a:r>
              <a:rPr lang="da-DK" b="0" i="0" dirty="0">
                <a:solidFill>
                  <a:srgbClr val="212121"/>
                </a:solidFill>
                <a:effectLst/>
                <a:latin typeface="ibm-plex-sans"/>
              </a:rPr>
              <a:t>) beskrivelser af Messias – og kommer også ind på, at mange i nutidens Danmark synes, at det er en absurd ting, at Gud blev et lidende menneske. </a:t>
            </a:r>
          </a:p>
        </p:txBody>
      </p:sp>
      <p:pic>
        <p:nvPicPr>
          <p:cNvPr id="3" name="Billede 2">
            <a:extLst>
              <a:ext uri="{FF2B5EF4-FFF2-40B4-BE49-F238E27FC236}">
                <a16:creationId xmlns:a16="http://schemas.microsoft.com/office/drawing/2014/main" id="{6838008E-EAC4-4625-84D8-B3633070B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119" y="2008214"/>
            <a:ext cx="2430298" cy="1603666"/>
          </a:xfrm>
          <a:prstGeom prst="rect">
            <a:avLst/>
          </a:prstGeom>
        </p:spPr>
      </p:pic>
    </p:spTree>
    <p:extLst>
      <p:ext uri="{BB962C8B-B14F-4D97-AF65-F5344CB8AC3E}">
        <p14:creationId xmlns:p14="http://schemas.microsoft.com/office/powerpoint/2010/main" val="2724220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49283" y="464017"/>
            <a:ext cx="11607250" cy="4154984"/>
          </a:xfrm>
          <a:prstGeom prst="rect">
            <a:avLst/>
          </a:prstGeom>
          <a:noFill/>
        </p:spPr>
        <p:txBody>
          <a:bodyPr wrap="square" rtlCol="0">
            <a:spAutoFit/>
          </a:bodyPr>
          <a:lstStyle/>
          <a:p>
            <a:pPr algn="l" fontAlgn="base"/>
            <a:r>
              <a:rPr lang="da-DK" sz="3600" b="1" dirty="0">
                <a:solidFill>
                  <a:srgbClr val="7030A0"/>
                </a:solidFill>
                <a:latin typeface="Verdana" panose="020B0604030504040204" pitchFamily="34" charset="0"/>
                <a:ea typeface="Verdana" panose="020B0604030504040204" pitchFamily="34" charset="0"/>
              </a:rPr>
              <a:t>Eksempel på </a:t>
            </a:r>
            <a:r>
              <a:rPr lang="da-DK" sz="3600" b="1" dirty="0" err="1">
                <a:solidFill>
                  <a:srgbClr val="7030A0"/>
                </a:solidFill>
                <a:latin typeface="Verdana" panose="020B0604030504040204" pitchFamily="34" charset="0"/>
                <a:ea typeface="Verdana" panose="020B0604030504040204" pitchFamily="34" charset="0"/>
              </a:rPr>
              <a:t>GTs</a:t>
            </a:r>
            <a:r>
              <a:rPr lang="da-DK" sz="3600" b="1" dirty="0">
                <a:solidFill>
                  <a:srgbClr val="7030A0"/>
                </a:solidFill>
                <a:latin typeface="Verdana" panose="020B0604030504040204" pitchFamily="34" charset="0"/>
                <a:ea typeface="Verdana" panose="020B0604030504040204" pitchFamily="34" charset="0"/>
              </a:rPr>
              <a:t> udsagn om at Jesus er </a:t>
            </a:r>
            <a:r>
              <a:rPr lang="da-DK" sz="3600" b="1" dirty="0">
                <a:solidFill>
                  <a:srgbClr val="7030A0"/>
                </a:solidFill>
                <a:highlight>
                  <a:srgbClr val="FFFF00"/>
                </a:highlight>
                <a:latin typeface="Verdana" panose="020B0604030504040204" pitchFamily="34" charset="0"/>
                <a:ea typeface="Verdana" panose="020B0604030504040204" pitchFamily="34" charset="0"/>
              </a:rPr>
              <a:t>sand Gud</a:t>
            </a:r>
            <a:r>
              <a:rPr lang="da-DK" sz="3600" b="1" dirty="0">
                <a:solidFill>
                  <a:srgbClr val="7030A0"/>
                </a:solidFill>
                <a:latin typeface="Verdana" panose="020B0604030504040204" pitchFamily="34" charset="0"/>
                <a:ea typeface="Verdana" panose="020B0604030504040204" pitchFamily="34" charset="0"/>
              </a:rPr>
              <a:t>: Dan 7,13-14: ”Menneskesønnen”</a:t>
            </a:r>
            <a:endParaRPr lang="da-DK" sz="3600" b="0" i="0" dirty="0">
              <a:solidFill>
                <a:srgbClr val="000000"/>
              </a:solidFill>
              <a:effectLst/>
              <a:latin typeface="inherit"/>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77952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E35C6218-EA98-494A-B31A-59069A3DA226}"/>
              </a:ext>
            </a:extLst>
          </p:cNvPr>
          <p:cNvSpPr txBox="1"/>
          <p:nvPr/>
        </p:nvSpPr>
        <p:spPr>
          <a:xfrm>
            <a:off x="186266" y="76200"/>
            <a:ext cx="11430000" cy="6740307"/>
          </a:xfrm>
          <a:prstGeom prst="rect">
            <a:avLst/>
          </a:prstGeom>
          <a:noFill/>
        </p:spPr>
        <p:txBody>
          <a:bodyPr wrap="square" rtlCol="0">
            <a:spAutoFit/>
          </a:bodyPr>
          <a:lstStyle/>
          <a:p>
            <a:pPr algn="l" fontAlgn="base"/>
            <a:r>
              <a:rPr lang="da-DK" sz="4400" b="1" i="0" dirty="0">
                <a:solidFill>
                  <a:srgbClr val="000000"/>
                </a:solidFill>
                <a:effectLst/>
                <a:latin typeface="inherit"/>
              </a:rPr>
              <a:t>I nattesynerne så jeg dette: Med himlens skyer kom en, der så ud som en menneskesøn;</a:t>
            </a:r>
          </a:p>
          <a:p>
            <a:pPr algn="l" fontAlgn="base"/>
            <a:r>
              <a:rPr lang="da-DK" sz="4400" b="1" i="0" dirty="0">
                <a:solidFill>
                  <a:srgbClr val="000000"/>
                </a:solidFill>
                <a:effectLst/>
                <a:latin typeface="inherit"/>
              </a:rPr>
              <a:t>han kom hen til </a:t>
            </a:r>
            <a:r>
              <a:rPr lang="da-DK" sz="4400" b="1" i="0" dirty="0">
                <a:solidFill>
                  <a:srgbClr val="000000"/>
                </a:solidFill>
                <a:effectLst/>
                <a:highlight>
                  <a:srgbClr val="FFFF00"/>
                </a:highlight>
                <a:latin typeface="inherit"/>
              </a:rPr>
              <a:t>den gamle af dage  [</a:t>
            </a:r>
            <a:r>
              <a:rPr lang="da-DK" sz="4400" b="1" i="1" dirty="0">
                <a:solidFill>
                  <a:srgbClr val="000000"/>
                </a:solidFill>
                <a:effectLst/>
                <a:highlight>
                  <a:srgbClr val="FFFF00"/>
                </a:highlight>
                <a:latin typeface="inherit"/>
              </a:rPr>
              <a:t>Faderen</a:t>
            </a:r>
            <a:r>
              <a:rPr lang="da-DK" sz="4400" b="1" i="0" dirty="0">
                <a:solidFill>
                  <a:srgbClr val="000000"/>
                </a:solidFill>
                <a:effectLst/>
                <a:highlight>
                  <a:srgbClr val="FFFF00"/>
                </a:highlight>
                <a:latin typeface="inherit"/>
              </a:rPr>
              <a:t>]</a:t>
            </a:r>
          </a:p>
          <a:p>
            <a:pPr algn="l" fontAlgn="base"/>
            <a:r>
              <a:rPr lang="da-DK" sz="4400" b="1" i="0" dirty="0">
                <a:solidFill>
                  <a:srgbClr val="000000"/>
                </a:solidFill>
                <a:effectLst/>
                <a:latin typeface="inherit"/>
              </a:rPr>
              <a:t>og blev ført frem for ham.</a:t>
            </a:r>
          </a:p>
          <a:p>
            <a:pPr algn="l" fontAlgn="base"/>
            <a:r>
              <a:rPr lang="da-DK" sz="4400" b="1" i="0" dirty="0">
                <a:solidFill>
                  <a:srgbClr val="FF0000"/>
                </a:solidFill>
                <a:effectLst/>
                <a:latin typeface="inherit"/>
              </a:rPr>
              <a:t>Herredømme, ære og kongerige blev givet ham;</a:t>
            </a:r>
          </a:p>
          <a:p>
            <a:pPr algn="l" fontAlgn="base"/>
            <a:r>
              <a:rPr lang="da-DK" sz="4400" b="1" i="0" dirty="0">
                <a:solidFill>
                  <a:srgbClr val="FF0000"/>
                </a:solidFill>
                <a:effectLst/>
                <a:latin typeface="inherit"/>
              </a:rPr>
              <a:t>alle folk, stammer og tungemål tjente ham.</a:t>
            </a:r>
          </a:p>
          <a:p>
            <a:pPr algn="l" fontAlgn="base"/>
            <a:r>
              <a:rPr lang="da-DK" sz="4400" b="1" i="0" dirty="0">
                <a:solidFill>
                  <a:srgbClr val="FF0000"/>
                </a:solidFill>
                <a:effectLst/>
                <a:latin typeface="inherit"/>
              </a:rPr>
              <a:t>Hans herredømme er et evigt herredømme,</a:t>
            </a:r>
          </a:p>
          <a:p>
            <a:pPr algn="l" fontAlgn="base"/>
            <a:r>
              <a:rPr lang="da-DK" sz="4400" b="1" i="0" dirty="0">
                <a:solidFill>
                  <a:srgbClr val="FF0000"/>
                </a:solidFill>
                <a:effectLst/>
                <a:latin typeface="inherit"/>
              </a:rPr>
              <a:t>som ikke skal forgå, hans kongerige</a:t>
            </a:r>
          </a:p>
          <a:p>
            <a:pPr algn="l" fontAlgn="base"/>
            <a:r>
              <a:rPr lang="da-DK" sz="4400" b="1" i="0" dirty="0">
                <a:solidFill>
                  <a:srgbClr val="FF0000"/>
                </a:solidFill>
                <a:effectLst/>
                <a:latin typeface="inherit"/>
              </a:rPr>
              <a:t>skal ikke gå til grunde. [ det må være GUD!]</a:t>
            </a:r>
          </a:p>
          <a:p>
            <a:endParaRPr lang="da-DK" sz="1800" b="1" dirty="0">
              <a:solidFill>
                <a:srgbClr val="7030A0"/>
              </a:solidFill>
              <a:latin typeface="Verdana" panose="020B0604030504040204" pitchFamily="34" charset="0"/>
              <a:ea typeface="Verdana" panose="020B0604030504040204" pitchFamily="34" charset="0"/>
            </a:endParaRPr>
          </a:p>
          <a:p>
            <a:endParaRPr lang="da-DK" sz="1800" b="1" dirty="0">
              <a:solidFill>
                <a:srgbClr val="7030A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12569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49283" y="464017"/>
            <a:ext cx="11607250" cy="5139869"/>
          </a:xfrm>
          <a:prstGeom prst="rect">
            <a:avLst/>
          </a:prstGeom>
          <a:noFill/>
        </p:spPr>
        <p:txBody>
          <a:bodyPr wrap="square" rtlCol="0">
            <a:spAutoFit/>
          </a:bodyPr>
          <a:lstStyle/>
          <a:p>
            <a:pPr algn="l" fontAlgn="base"/>
            <a:r>
              <a:rPr lang="da-DK" sz="3600" b="1" dirty="0">
                <a:solidFill>
                  <a:srgbClr val="7030A0"/>
                </a:solidFill>
                <a:latin typeface="Verdana" panose="020B0604030504040204" pitchFamily="34" charset="0"/>
                <a:ea typeface="Verdana" panose="020B0604030504040204" pitchFamily="34" charset="0"/>
              </a:rPr>
              <a:t>Eksempel på </a:t>
            </a:r>
            <a:r>
              <a:rPr lang="da-DK" sz="3600" b="1" dirty="0" err="1">
                <a:solidFill>
                  <a:srgbClr val="7030A0"/>
                </a:solidFill>
                <a:latin typeface="Verdana" panose="020B0604030504040204" pitchFamily="34" charset="0"/>
                <a:ea typeface="Verdana" panose="020B0604030504040204" pitchFamily="34" charset="0"/>
              </a:rPr>
              <a:t>GTs</a:t>
            </a:r>
            <a:r>
              <a:rPr lang="da-DK" sz="3600" b="1" dirty="0">
                <a:solidFill>
                  <a:srgbClr val="7030A0"/>
                </a:solidFill>
                <a:latin typeface="Verdana" panose="020B0604030504040204" pitchFamily="34" charset="0"/>
                <a:ea typeface="Verdana" panose="020B0604030504040204" pitchFamily="34" charset="0"/>
              </a:rPr>
              <a:t> udsagn om at Jesus er </a:t>
            </a:r>
            <a:r>
              <a:rPr lang="da-DK" sz="3600" b="1" dirty="0">
                <a:solidFill>
                  <a:srgbClr val="7030A0"/>
                </a:solidFill>
                <a:highlight>
                  <a:srgbClr val="FFFF00"/>
                </a:highlight>
                <a:latin typeface="Verdana" panose="020B0604030504040204" pitchFamily="34" charset="0"/>
                <a:ea typeface="Verdana" panose="020B0604030504040204" pitchFamily="34" charset="0"/>
              </a:rPr>
              <a:t>sand Gud</a:t>
            </a:r>
            <a:r>
              <a:rPr lang="da-DK" sz="3600" b="1" dirty="0">
                <a:solidFill>
                  <a:srgbClr val="7030A0"/>
                </a:solidFill>
                <a:latin typeface="Verdana" panose="020B0604030504040204" pitchFamily="34" charset="0"/>
                <a:ea typeface="Verdana" panose="020B0604030504040204" pitchFamily="34" charset="0"/>
              </a:rPr>
              <a:t>: Dan 7,13-14: ”Menneskesønnen”</a:t>
            </a:r>
            <a:endParaRPr lang="da-DK" sz="3600" b="0" i="0" dirty="0">
              <a:solidFill>
                <a:srgbClr val="000000"/>
              </a:solidFill>
              <a:effectLst/>
              <a:latin typeface="inherit"/>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r>
              <a:rPr lang="da-DK" sz="3200" b="1" dirty="0">
                <a:latin typeface="Verdana" panose="020B0604030504040204" pitchFamily="34" charset="0"/>
                <a:ea typeface="Verdana" panose="020B0604030504040204" pitchFamily="34" charset="0"/>
              </a:rPr>
              <a:t>(sammenlign med 26 gange i Matt, hvor Jesus omtaler sig selv som ”Menneskesønnen”).</a:t>
            </a:r>
            <a:endParaRPr lang="da-DK" sz="3600" b="1" dirty="0">
              <a:solidFill>
                <a:srgbClr val="7030A0"/>
              </a:solidFill>
              <a:latin typeface="Verdana" panose="020B0604030504040204" pitchFamily="34" charset="0"/>
              <a:ea typeface="Verdana" panose="020B0604030504040204" pitchFamily="34" charset="0"/>
            </a:endParaRPr>
          </a:p>
        </p:txBody>
      </p:sp>
      <p:pic>
        <p:nvPicPr>
          <p:cNvPr id="3" name="Billede 2">
            <a:extLst>
              <a:ext uri="{FF2B5EF4-FFF2-40B4-BE49-F238E27FC236}">
                <a16:creationId xmlns:a16="http://schemas.microsoft.com/office/drawing/2014/main" id="{ADF6C282-2B45-4FDA-953F-F4F19154E9F9}"/>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t="43703" r="22684" b="3025"/>
          <a:stretch/>
        </p:blipFill>
        <p:spPr>
          <a:xfrm>
            <a:off x="4284132" y="2418107"/>
            <a:ext cx="2336801" cy="1383428"/>
          </a:xfrm>
          <a:prstGeom prst="rect">
            <a:avLst/>
          </a:prstGeom>
        </p:spPr>
      </p:pic>
      <p:sp>
        <p:nvSpPr>
          <p:cNvPr id="4" name="Pil: opadgående-nedadgående 3">
            <a:extLst>
              <a:ext uri="{FF2B5EF4-FFF2-40B4-BE49-F238E27FC236}">
                <a16:creationId xmlns:a16="http://schemas.microsoft.com/office/drawing/2014/main" id="{562494ED-24EE-41EF-A91C-E44F4178E56E}"/>
              </a:ext>
            </a:extLst>
          </p:cNvPr>
          <p:cNvSpPr/>
          <p:nvPr/>
        </p:nvSpPr>
        <p:spPr>
          <a:xfrm>
            <a:off x="3369732" y="2319711"/>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6689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373083" y="150750"/>
            <a:ext cx="11607250" cy="7602081"/>
          </a:xfrm>
          <a:prstGeom prst="rect">
            <a:avLst/>
          </a:prstGeom>
          <a:noFill/>
        </p:spPr>
        <p:txBody>
          <a:bodyPr wrap="square" rtlCol="0">
            <a:spAutoFit/>
          </a:bodyPr>
          <a:lstStyle/>
          <a:p>
            <a:pPr algn="l" fontAlgn="base"/>
            <a:r>
              <a:rPr lang="da-DK" sz="3600" b="1" dirty="0">
                <a:solidFill>
                  <a:srgbClr val="7030A0"/>
                </a:solidFill>
                <a:latin typeface="Verdana" panose="020B0604030504040204" pitchFamily="34" charset="0"/>
                <a:ea typeface="Verdana" panose="020B0604030504040204" pitchFamily="34" charset="0"/>
              </a:rPr>
              <a:t>Eksempel på </a:t>
            </a:r>
            <a:r>
              <a:rPr lang="da-DK" sz="3600" b="1" dirty="0" err="1">
                <a:solidFill>
                  <a:srgbClr val="7030A0"/>
                </a:solidFill>
                <a:latin typeface="Verdana" panose="020B0604030504040204" pitchFamily="34" charset="0"/>
                <a:ea typeface="Verdana" panose="020B0604030504040204" pitchFamily="34" charset="0"/>
              </a:rPr>
              <a:t>GTs</a:t>
            </a:r>
            <a:r>
              <a:rPr lang="da-DK" sz="3600" b="1" dirty="0">
                <a:solidFill>
                  <a:srgbClr val="7030A0"/>
                </a:solidFill>
                <a:latin typeface="Verdana" panose="020B0604030504040204" pitchFamily="34" charset="0"/>
                <a:ea typeface="Verdana" panose="020B0604030504040204" pitchFamily="34" charset="0"/>
              </a:rPr>
              <a:t> udsagn om at Jesus er </a:t>
            </a:r>
            <a:r>
              <a:rPr lang="da-DK" sz="3600" b="1" dirty="0">
                <a:solidFill>
                  <a:srgbClr val="7030A0"/>
                </a:solidFill>
                <a:highlight>
                  <a:srgbClr val="FFFF00"/>
                </a:highlight>
                <a:latin typeface="Verdana" panose="020B0604030504040204" pitchFamily="34" charset="0"/>
                <a:ea typeface="Verdana" panose="020B0604030504040204" pitchFamily="34" charset="0"/>
              </a:rPr>
              <a:t>sand Gud</a:t>
            </a:r>
            <a:r>
              <a:rPr lang="da-DK" sz="3600" b="1" dirty="0">
                <a:solidFill>
                  <a:srgbClr val="7030A0"/>
                </a:solidFill>
                <a:latin typeface="Verdana" panose="020B0604030504040204" pitchFamily="34" charset="0"/>
                <a:ea typeface="Verdana" panose="020B0604030504040204" pitchFamily="34" charset="0"/>
              </a:rPr>
              <a:t>: Es 7,14: ”Immanuel”</a:t>
            </a:r>
            <a:endParaRPr lang="da-DK" sz="3600" b="0" i="0" dirty="0">
              <a:solidFill>
                <a:srgbClr val="000000"/>
              </a:solidFill>
              <a:effectLst/>
              <a:latin typeface="inherit"/>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r>
              <a:rPr lang="da-DK" sz="3200" b="1" dirty="0"/>
              <a:t>Es 7,14 :</a:t>
            </a:r>
            <a:r>
              <a:rPr lang="da-DK" sz="3200" b="1" i="0" dirty="0">
                <a:effectLst/>
                <a:latin typeface="Manuale"/>
              </a:rPr>
              <a:t> </a:t>
            </a:r>
          </a:p>
          <a:p>
            <a:r>
              <a:rPr lang="da-DK" sz="3200" b="1" i="0" dirty="0">
                <a:solidFill>
                  <a:srgbClr val="000000"/>
                </a:solidFill>
                <a:effectLst/>
                <a:latin typeface="Manuale"/>
              </a:rPr>
              <a:t>Men Herren vil selv give jer et tegn: Se, den unge kvinde skal blive med barn og føde en søn, og hun skal give ham navnet Immanuel. </a:t>
            </a:r>
          </a:p>
          <a:p>
            <a:r>
              <a:rPr lang="da-DK" sz="3200" b="1" dirty="0">
                <a:solidFill>
                  <a:srgbClr val="000000"/>
                </a:solidFill>
                <a:latin typeface="Manuale"/>
              </a:rPr>
              <a:t>”Immanuel” = ”Gud med os”: </a:t>
            </a:r>
          </a:p>
          <a:p>
            <a:r>
              <a:rPr lang="da-DK" sz="3200" b="1" dirty="0">
                <a:solidFill>
                  <a:srgbClr val="000000"/>
                </a:solidFill>
                <a:latin typeface="Manuale"/>
              </a:rPr>
              <a:t>kun brugt i Es 7 og 8 – tydeligvis om Gud.</a:t>
            </a:r>
          </a:p>
          <a:p>
            <a:endParaRPr lang="da-DK" sz="3200" b="1" dirty="0">
              <a:solidFill>
                <a:srgbClr val="000000"/>
              </a:solidFill>
              <a:latin typeface="Manuale"/>
            </a:endParaRPr>
          </a:p>
          <a:p>
            <a:r>
              <a:rPr lang="da-DK" sz="3200" b="1" dirty="0">
                <a:solidFill>
                  <a:srgbClr val="000000"/>
                </a:solidFill>
                <a:latin typeface="Manuale"/>
              </a:rPr>
              <a:t>Luk 1,35: barnet (Jesus) er Guds Søn.</a:t>
            </a:r>
          </a:p>
          <a:p>
            <a:endParaRPr lang="da-DK" sz="3200" dirty="0"/>
          </a:p>
          <a:p>
            <a:endParaRPr lang="da-DK" sz="3200" dirty="0"/>
          </a:p>
          <a:p>
            <a:endParaRPr lang="da-DK" sz="3200" b="1" dirty="0">
              <a:latin typeface="Verdana" panose="020B0604030504040204" pitchFamily="34" charset="0"/>
              <a:ea typeface="Verdana" panose="020B0604030504040204" pitchFamily="34" charset="0"/>
            </a:endParaRPr>
          </a:p>
        </p:txBody>
      </p:sp>
      <p:pic>
        <p:nvPicPr>
          <p:cNvPr id="3" name="Billede 2">
            <a:extLst>
              <a:ext uri="{FF2B5EF4-FFF2-40B4-BE49-F238E27FC236}">
                <a16:creationId xmlns:a16="http://schemas.microsoft.com/office/drawing/2014/main" id="{ADF6C282-2B45-4FDA-953F-F4F19154E9F9}"/>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t="43703" r="22684" b="3025"/>
          <a:stretch/>
        </p:blipFill>
        <p:spPr>
          <a:xfrm>
            <a:off x="4258732" y="1461373"/>
            <a:ext cx="2336801" cy="1383428"/>
          </a:xfrm>
          <a:prstGeom prst="rect">
            <a:avLst/>
          </a:prstGeom>
        </p:spPr>
      </p:pic>
      <p:sp>
        <p:nvSpPr>
          <p:cNvPr id="4" name="Pil: opadgående-nedadgående 3">
            <a:extLst>
              <a:ext uri="{FF2B5EF4-FFF2-40B4-BE49-F238E27FC236}">
                <a16:creationId xmlns:a16="http://schemas.microsoft.com/office/drawing/2014/main" id="{562494ED-24EE-41EF-A91C-E44F4178E56E}"/>
              </a:ext>
            </a:extLst>
          </p:cNvPr>
          <p:cNvSpPr/>
          <p:nvPr/>
        </p:nvSpPr>
        <p:spPr>
          <a:xfrm>
            <a:off x="3344332" y="1362977"/>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5538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27DDBD91-9EA8-4ABC-AFFB-9823364CD0E8}"/>
              </a:ext>
            </a:extLst>
          </p:cNvPr>
          <p:cNvSpPr txBox="1"/>
          <p:nvPr/>
        </p:nvSpPr>
        <p:spPr>
          <a:xfrm>
            <a:off x="397933" y="147766"/>
            <a:ext cx="10965611" cy="2585323"/>
          </a:xfrm>
          <a:prstGeom prst="rect">
            <a:avLst/>
          </a:prstGeom>
          <a:noFill/>
        </p:spPr>
        <p:txBody>
          <a:bodyPr wrap="square" rtlCol="0">
            <a:spAutoFit/>
          </a:bodyPr>
          <a:lstStyle/>
          <a:p>
            <a:r>
              <a:rPr lang="da-DK" sz="2800" b="1" dirty="0">
                <a:solidFill>
                  <a:srgbClr val="FF0000"/>
                </a:solidFill>
                <a:effectLst/>
                <a:latin typeface="Bahnschrift" panose="020B0502040204020203" pitchFamily="34" charset="0"/>
                <a:ea typeface="Calibri" panose="020F0502020204030204" pitchFamily="34" charset="0"/>
                <a:cs typeface="Times New Roman" panose="02020603050405020304" pitchFamily="18" charset="0"/>
              </a:rPr>
              <a:t>blev kød ved Helligånden af Jomfru Maria og blev menneske, </a:t>
            </a:r>
          </a:p>
          <a:p>
            <a:r>
              <a:rPr lang="da-DK" sz="2800" b="1" dirty="0"/>
              <a:t>Es 7,14 :</a:t>
            </a:r>
            <a:r>
              <a:rPr lang="da-DK" sz="2800" b="1" i="0" dirty="0">
                <a:effectLst/>
                <a:latin typeface="Manuale"/>
              </a:rPr>
              <a:t> </a:t>
            </a:r>
          </a:p>
          <a:p>
            <a:r>
              <a:rPr lang="da-DK" sz="2800" b="1" i="0" dirty="0">
                <a:solidFill>
                  <a:srgbClr val="000000"/>
                </a:solidFill>
                <a:effectLst/>
                <a:latin typeface="Manuale"/>
              </a:rPr>
              <a:t>Men Herren vil selv give jer et tegn: Se, den unge kvinde skal blive med barn og føde en søn, og hun skal give ham navnet Immanuel. </a:t>
            </a:r>
          </a:p>
          <a:p>
            <a:endParaRPr lang="da-DK" dirty="0">
              <a:solidFill>
                <a:srgbClr val="000000"/>
              </a:solidFill>
              <a:latin typeface="Manuale"/>
            </a:endParaRPr>
          </a:p>
          <a:p>
            <a:r>
              <a:rPr lang="da-DK" sz="3200" b="1" dirty="0">
                <a:solidFill>
                  <a:srgbClr val="000000"/>
                </a:solidFill>
                <a:latin typeface="Manuale"/>
              </a:rPr>
              <a:t>Luk 1,35: barnet (Jesus) er Guds Søn</a:t>
            </a:r>
            <a:endParaRPr lang="da-DK" dirty="0"/>
          </a:p>
        </p:txBody>
      </p:sp>
      <p:sp>
        <p:nvSpPr>
          <p:cNvPr id="4" name="Tekstfelt 3">
            <a:extLst>
              <a:ext uri="{FF2B5EF4-FFF2-40B4-BE49-F238E27FC236}">
                <a16:creationId xmlns:a16="http://schemas.microsoft.com/office/drawing/2014/main" id="{CA1BA170-3B5C-4AF8-9A13-4F20BE98E328}"/>
              </a:ext>
            </a:extLst>
          </p:cNvPr>
          <p:cNvSpPr txBox="1"/>
          <p:nvPr/>
        </p:nvSpPr>
        <p:spPr>
          <a:xfrm>
            <a:off x="397933" y="2890391"/>
            <a:ext cx="11209867" cy="1077218"/>
          </a:xfrm>
          <a:prstGeom prst="rect">
            <a:avLst/>
          </a:prstGeom>
          <a:noFill/>
        </p:spPr>
        <p:txBody>
          <a:bodyPr wrap="square">
            <a:spAutoFit/>
          </a:bodyPr>
          <a:lstStyle/>
          <a:p>
            <a:r>
              <a:rPr lang="da-DK" sz="3200" b="1" i="0" dirty="0">
                <a:solidFill>
                  <a:srgbClr val="000000"/>
                </a:solidFill>
                <a:effectLst/>
                <a:latin typeface="Manuale"/>
              </a:rPr>
              <a:t>og hun skal give ham navnet Immanuel:</a:t>
            </a:r>
          </a:p>
          <a:p>
            <a:r>
              <a:rPr lang="da-DK" sz="3200" b="1" dirty="0">
                <a:solidFill>
                  <a:srgbClr val="000000"/>
                </a:solidFill>
                <a:latin typeface="Manuale"/>
              </a:rPr>
              <a:t>”Gud med os”: kun brugt i Es 7 og 8 – tydeligvis om Gud.</a:t>
            </a:r>
            <a:endParaRPr lang="da-DK" sz="3200" dirty="0"/>
          </a:p>
        </p:txBody>
      </p:sp>
    </p:spTree>
    <p:extLst>
      <p:ext uri="{BB962C8B-B14F-4D97-AF65-F5344CB8AC3E}">
        <p14:creationId xmlns:p14="http://schemas.microsoft.com/office/powerpoint/2010/main" val="106279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49283" y="464017"/>
            <a:ext cx="11607250" cy="4832092"/>
          </a:xfrm>
          <a:prstGeom prst="rect">
            <a:avLst/>
          </a:prstGeom>
          <a:noFill/>
        </p:spPr>
        <p:txBody>
          <a:bodyPr wrap="square" rtlCol="0">
            <a:spAutoFit/>
          </a:bodyPr>
          <a:lstStyle/>
          <a:p>
            <a:pPr fontAlgn="base"/>
            <a:r>
              <a:rPr lang="da-DK" sz="3600" b="1" dirty="0">
                <a:solidFill>
                  <a:srgbClr val="7030A0"/>
                </a:solidFill>
                <a:latin typeface="Verdana" panose="020B0604030504040204" pitchFamily="34" charset="0"/>
                <a:ea typeface="Verdana" panose="020B0604030504040204" pitchFamily="34" charset="0"/>
              </a:rPr>
              <a:t>Eksempel på </a:t>
            </a:r>
            <a:r>
              <a:rPr lang="da-DK" sz="3600" b="1" dirty="0" err="1">
                <a:solidFill>
                  <a:srgbClr val="7030A0"/>
                </a:solidFill>
                <a:latin typeface="Verdana" panose="020B0604030504040204" pitchFamily="34" charset="0"/>
                <a:ea typeface="Verdana" panose="020B0604030504040204" pitchFamily="34" charset="0"/>
              </a:rPr>
              <a:t>GTs</a:t>
            </a:r>
            <a:r>
              <a:rPr lang="da-DK" sz="3600" b="1" dirty="0">
                <a:solidFill>
                  <a:srgbClr val="7030A0"/>
                </a:solidFill>
                <a:latin typeface="Verdana" panose="020B0604030504040204" pitchFamily="34" charset="0"/>
                <a:ea typeface="Verdana" panose="020B0604030504040204" pitchFamily="34" charset="0"/>
              </a:rPr>
              <a:t> udsagn om at Jesus er </a:t>
            </a:r>
            <a:r>
              <a:rPr lang="da-DK" sz="3600" b="1" dirty="0">
                <a:solidFill>
                  <a:srgbClr val="7030A0"/>
                </a:solidFill>
                <a:highlight>
                  <a:srgbClr val="FFFF00"/>
                </a:highlight>
                <a:latin typeface="Verdana" panose="020B0604030504040204" pitchFamily="34" charset="0"/>
                <a:ea typeface="Verdana" panose="020B0604030504040204" pitchFamily="34" charset="0"/>
              </a:rPr>
              <a:t>sand Gud</a:t>
            </a:r>
            <a:r>
              <a:rPr lang="da-DK" sz="3600" b="1" dirty="0">
                <a:solidFill>
                  <a:srgbClr val="7030A0"/>
                </a:solidFill>
                <a:latin typeface="Verdana" panose="020B0604030504040204" pitchFamily="34" charset="0"/>
                <a:ea typeface="Verdana" panose="020B0604030504040204" pitchFamily="34" charset="0"/>
              </a:rPr>
              <a:t>: Mika 5,1: </a:t>
            </a:r>
            <a:r>
              <a:rPr lang="da-DK" sz="3600" b="1" dirty="0">
                <a:effectLst/>
                <a:latin typeface="Arial" panose="020B0604020202020204" pitchFamily="34" charset="0"/>
                <a:ea typeface="Calibri" panose="020F0502020204030204" pitchFamily="34" charset="0"/>
                <a:cs typeface="Times New Roman" panose="02020603050405020304" pitchFamily="18" charset="0"/>
              </a:rPr>
              <a:t>taler om at en hersker med udspring i fortiden (altså Gud) skal komme fra Betlehem. </a:t>
            </a:r>
          </a:p>
          <a:p>
            <a:pPr algn="l" fontAlgn="base"/>
            <a:endParaRPr lang="da-DK" sz="3600" b="0" i="0" dirty="0">
              <a:solidFill>
                <a:srgbClr val="000000"/>
              </a:solidFill>
              <a:effectLst/>
              <a:latin typeface="inherit"/>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r>
              <a:rPr lang="da-DK" sz="3200" b="1" dirty="0">
                <a:effectLst/>
                <a:latin typeface="Arial" panose="020B0604020202020204" pitchFamily="34" charset="0"/>
                <a:ea typeface="Calibri" panose="020F0502020204030204" pitchFamily="34" charset="0"/>
                <a:cs typeface="Times New Roman" panose="02020603050405020304" pitchFamily="18" charset="0"/>
              </a:rPr>
              <a:t>NT-brillerne viser, at dette er Jesus: Luk 2,4ff: Jesus blev født i Betlehem.</a:t>
            </a:r>
            <a:endParaRPr lang="da-DK" sz="3600" b="1" dirty="0">
              <a:solidFill>
                <a:srgbClr val="7030A0"/>
              </a:solidFill>
              <a:latin typeface="Verdana" panose="020B0604030504040204" pitchFamily="34" charset="0"/>
              <a:ea typeface="Verdana" panose="020B0604030504040204" pitchFamily="34" charset="0"/>
            </a:endParaRPr>
          </a:p>
        </p:txBody>
      </p:sp>
      <p:pic>
        <p:nvPicPr>
          <p:cNvPr id="3" name="Billede 2">
            <a:extLst>
              <a:ext uri="{FF2B5EF4-FFF2-40B4-BE49-F238E27FC236}">
                <a16:creationId xmlns:a16="http://schemas.microsoft.com/office/drawing/2014/main" id="{ADF6C282-2B45-4FDA-953F-F4F19154E9F9}"/>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t="43703" r="22684" b="3025"/>
          <a:stretch/>
        </p:blipFill>
        <p:spPr>
          <a:xfrm>
            <a:off x="4284132" y="2418107"/>
            <a:ext cx="2336801" cy="1383428"/>
          </a:xfrm>
          <a:prstGeom prst="rect">
            <a:avLst/>
          </a:prstGeom>
        </p:spPr>
      </p:pic>
      <p:sp>
        <p:nvSpPr>
          <p:cNvPr id="4" name="Pil: opadgående-nedadgående 3">
            <a:extLst>
              <a:ext uri="{FF2B5EF4-FFF2-40B4-BE49-F238E27FC236}">
                <a16:creationId xmlns:a16="http://schemas.microsoft.com/office/drawing/2014/main" id="{562494ED-24EE-41EF-A91C-E44F4178E56E}"/>
              </a:ext>
            </a:extLst>
          </p:cNvPr>
          <p:cNvSpPr/>
          <p:nvPr/>
        </p:nvSpPr>
        <p:spPr>
          <a:xfrm>
            <a:off x="3369732" y="2319711"/>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36463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49283" y="464017"/>
            <a:ext cx="11607250" cy="5693866"/>
          </a:xfrm>
          <a:prstGeom prst="rect">
            <a:avLst/>
          </a:prstGeom>
          <a:noFill/>
        </p:spPr>
        <p:txBody>
          <a:bodyPr wrap="square" rtlCol="0">
            <a:spAutoFit/>
          </a:bodyPr>
          <a:lstStyle/>
          <a:p>
            <a:pPr algn="l" fontAlgn="base"/>
            <a:r>
              <a:rPr lang="da-DK" sz="3600" b="1" dirty="0">
                <a:solidFill>
                  <a:srgbClr val="7030A0"/>
                </a:solidFill>
                <a:latin typeface="Verdana" panose="020B0604030504040204" pitchFamily="34" charset="0"/>
                <a:ea typeface="Verdana" panose="020B0604030504040204" pitchFamily="34" charset="0"/>
              </a:rPr>
              <a:t>Eksempel på </a:t>
            </a:r>
            <a:r>
              <a:rPr lang="da-DK" sz="3600" b="1" dirty="0" err="1">
                <a:solidFill>
                  <a:srgbClr val="7030A0"/>
                </a:solidFill>
                <a:latin typeface="Verdana" panose="020B0604030504040204" pitchFamily="34" charset="0"/>
                <a:ea typeface="Verdana" panose="020B0604030504040204" pitchFamily="34" charset="0"/>
              </a:rPr>
              <a:t>GTs</a:t>
            </a:r>
            <a:r>
              <a:rPr lang="da-DK" sz="3600" b="1" dirty="0">
                <a:solidFill>
                  <a:srgbClr val="7030A0"/>
                </a:solidFill>
                <a:latin typeface="Verdana" panose="020B0604030504040204" pitchFamily="34" charset="0"/>
                <a:ea typeface="Verdana" panose="020B0604030504040204" pitchFamily="34" charset="0"/>
              </a:rPr>
              <a:t> udsagn om at Jesus er </a:t>
            </a:r>
            <a:r>
              <a:rPr lang="da-DK" sz="3600" b="1" dirty="0">
                <a:solidFill>
                  <a:srgbClr val="7030A0"/>
                </a:solidFill>
                <a:highlight>
                  <a:srgbClr val="FFFF00"/>
                </a:highlight>
                <a:latin typeface="Verdana" panose="020B0604030504040204" pitchFamily="34" charset="0"/>
                <a:ea typeface="Verdana" panose="020B0604030504040204" pitchFamily="34" charset="0"/>
              </a:rPr>
              <a:t>sand Gud</a:t>
            </a:r>
            <a:r>
              <a:rPr lang="da-DK" sz="3600" b="1" dirty="0">
                <a:solidFill>
                  <a:srgbClr val="7030A0"/>
                </a:solidFill>
                <a:latin typeface="Verdana" panose="020B0604030504040204" pitchFamily="34" charset="0"/>
                <a:ea typeface="Verdana" panose="020B0604030504040204" pitchFamily="34" charset="0"/>
              </a:rPr>
              <a:t>: </a:t>
            </a:r>
            <a:r>
              <a:rPr lang="da-DK" sz="3600" b="1" dirty="0">
                <a:effectLst/>
                <a:latin typeface="Arial" panose="020B0604020202020204" pitchFamily="34" charset="0"/>
                <a:ea typeface="Calibri" panose="020F0502020204030204" pitchFamily="34" charset="0"/>
                <a:cs typeface="Times New Roman" panose="02020603050405020304" pitchFamily="18" charset="0"/>
              </a:rPr>
              <a:t>Sl 2,7 og Sl 16,10</a:t>
            </a:r>
          </a:p>
          <a:p>
            <a:pPr algn="l" fontAlgn="base"/>
            <a:endParaRPr lang="da-DK" sz="3600" b="0" i="0" dirty="0">
              <a:solidFill>
                <a:srgbClr val="000000"/>
              </a:solidFill>
              <a:effectLst/>
              <a:latin typeface="inherit"/>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effectLst/>
              <a:latin typeface="Arial" panose="020B0604020202020204" pitchFamily="34" charset="0"/>
              <a:ea typeface="Calibri" panose="020F0502020204030204" pitchFamily="34" charset="0"/>
              <a:cs typeface="Times New Roman" panose="02020603050405020304" pitchFamily="18" charset="0"/>
            </a:endParaRPr>
          </a:p>
          <a:p>
            <a:endParaRPr lang="da-DK" sz="3200" b="1" dirty="0">
              <a:latin typeface="Arial" panose="020B0604020202020204" pitchFamily="34" charset="0"/>
              <a:ea typeface="Calibri" panose="020F0502020204030204" pitchFamily="34" charset="0"/>
              <a:cs typeface="Times New Roman" panose="02020603050405020304" pitchFamily="18" charset="0"/>
            </a:endParaRPr>
          </a:p>
          <a:p>
            <a:endParaRPr lang="da-DK" sz="3200" b="1" dirty="0">
              <a:effectLst/>
              <a:latin typeface="Arial" panose="020B0604020202020204" pitchFamily="34" charset="0"/>
              <a:ea typeface="Calibri" panose="020F0502020204030204" pitchFamily="34" charset="0"/>
              <a:cs typeface="Times New Roman" panose="02020603050405020304" pitchFamily="18" charset="0"/>
            </a:endParaRPr>
          </a:p>
          <a:p>
            <a:r>
              <a:rPr lang="da-DK" sz="3200" b="1" dirty="0">
                <a:effectLst/>
                <a:latin typeface="Arial" panose="020B0604020202020204" pitchFamily="34" charset="0"/>
                <a:ea typeface="Calibri" panose="020F0502020204030204" pitchFamily="34" charset="0"/>
                <a:cs typeface="Times New Roman" panose="02020603050405020304" pitchFamily="18" charset="0"/>
              </a:rPr>
              <a:t>NT-brillerne viser, (</a:t>
            </a:r>
            <a:r>
              <a:rPr lang="da-DK" sz="3200" b="1" dirty="0" err="1">
                <a:effectLst/>
                <a:latin typeface="Arial" panose="020B0604020202020204" pitchFamily="34" charset="0"/>
                <a:ea typeface="Calibri" panose="020F0502020204030204" pitchFamily="34" charset="0"/>
                <a:cs typeface="Times New Roman" panose="02020603050405020304" pitchFamily="18" charset="0"/>
              </a:rPr>
              <a:t>ApG</a:t>
            </a:r>
            <a:r>
              <a:rPr lang="da-DK" sz="3200" b="1" dirty="0">
                <a:effectLst/>
                <a:latin typeface="Arial" panose="020B0604020202020204" pitchFamily="34" charset="0"/>
                <a:ea typeface="Calibri" panose="020F0502020204030204" pitchFamily="34" charset="0"/>
                <a:cs typeface="Times New Roman" panose="02020603050405020304" pitchFamily="18" charset="0"/>
              </a:rPr>
              <a:t> 13,32ff) at dette handler om Jesus:</a:t>
            </a:r>
          </a:p>
          <a:p>
            <a:r>
              <a:rPr lang="da-DK" sz="3200" b="1" dirty="0">
                <a:latin typeface="Arial" panose="020B0604020202020204" pitchFamily="34" charset="0"/>
                <a:ea typeface="Calibri" panose="020F0502020204030204" pitchFamily="34" charset="0"/>
                <a:cs typeface="Times New Roman" panose="02020603050405020304" pitchFamily="18" charset="0"/>
              </a:rPr>
              <a:t>Han skal opstå fra de døde og </a:t>
            </a:r>
            <a:r>
              <a:rPr lang="da-DK" sz="3200" b="1" dirty="0" err="1">
                <a:latin typeface="Arial" panose="020B0604020202020204" pitchFamily="34" charset="0"/>
                <a:ea typeface="Calibri" panose="020F0502020204030204" pitchFamily="34" charset="0"/>
                <a:cs typeface="Times New Roman" panose="02020603050405020304" pitchFamily="18" charset="0"/>
              </a:rPr>
              <a:t>derme</a:t>
            </a:r>
            <a:r>
              <a:rPr lang="da-DK" sz="3200" b="1" dirty="0">
                <a:latin typeface="Arial" panose="020B0604020202020204" pitchFamily="34" charset="0"/>
                <a:ea typeface="Calibri" panose="020F0502020204030204" pitchFamily="34" charset="0"/>
                <a:cs typeface="Times New Roman" panose="02020603050405020304" pitchFamily="18" charset="0"/>
              </a:rPr>
              <a:t> </a:t>
            </a:r>
            <a:r>
              <a:rPr lang="da-DK" sz="3200" b="1" dirty="0" err="1">
                <a:latin typeface="Arial" panose="020B0604020202020204" pitchFamily="34" charset="0"/>
                <a:ea typeface="Calibri" panose="020F0502020204030204" pitchFamily="34" charset="0"/>
                <a:cs typeface="Times New Roman" panose="02020603050405020304" pitchFamily="18" charset="0"/>
              </a:rPr>
              <a:t>dpofylde</a:t>
            </a:r>
            <a:r>
              <a:rPr lang="da-DK" sz="3200" b="1" dirty="0">
                <a:latin typeface="Arial" panose="020B0604020202020204" pitchFamily="34" charset="0"/>
                <a:ea typeface="Calibri" panose="020F0502020204030204" pitchFamily="34" charset="0"/>
                <a:cs typeface="Times New Roman" panose="02020603050405020304" pitchFamily="18" charset="0"/>
              </a:rPr>
              <a:t> Guds løfter om den kommende Frelser!</a:t>
            </a:r>
            <a:endParaRPr lang="da-DK" sz="3600" b="1" dirty="0">
              <a:latin typeface="Verdana" panose="020B0604030504040204" pitchFamily="34" charset="0"/>
              <a:ea typeface="Verdana" panose="020B0604030504040204" pitchFamily="34" charset="0"/>
            </a:endParaRPr>
          </a:p>
        </p:txBody>
      </p:sp>
      <p:pic>
        <p:nvPicPr>
          <p:cNvPr id="3" name="Billede 2">
            <a:extLst>
              <a:ext uri="{FF2B5EF4-FFF2-40B4-BE49-F238E27FC236}">
                <a16:creationId xmlns:a16="http://schemas.microsoft.com/office/drawing/2014/main" id="{ADF6C282-2B45-4FDA-953F-F4F19154E9F9}"/>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t="43703" r="22684" b="3025"/>
          <a:stretch/>
        </p:blipFill>
        <p:spPr>
          <a:xfrm>
            <a:off x="4284132" y="2418107"/>
            <a:ext cx="2336801" cy="1383428"/>
          </a:xfrm>
          <a:prstGeom prst="rect">
            <a:avLst/>
          </a:prstGeom>
        </p:spPr>
      </p:pic>
      <p:sp>
        <p:nvSpPr>
          <p:cNvPr id="4" name="Pil: opadgående-nedadgående 3">
            <a:extLst>
              <a:ext uri="{FF2B5EF4-FFF2-40B4-BE49-F238E27FC236}">
                <a16:creationId xmlns:a16="http://schemas.microsoft.com/office/drawing/2014/main" id="{562494ED-24EE-41EF-A91C-E44F4178E56E}"/>
              </a:ext>
            </a:extLst>
          </p:cNvPr>
          <p:cNvSpPr/>
          <p:nvPr/>
        </p:nvSpPr>
        <p:spPr>
          <a:xfrm>
            <a:off x="3369732" y="2319711"/>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25062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00B10015-6232-4DA9-86BF-5A8FA4D9AA3E}"/>
              </a:ext>
            </a:extLst>
          </p:cNvPr>
          <p:cNvSpPr txBox="1"/>
          <p:nvPr/>
        </p:nvSpPr>
        <p:spPr>
          <a:xfrm>
            <a:off x="507999" y="412803"/>
            <a:ext cx="10913533" cy="3785652"/>
          </a:xfrm>
          <a:prstGeom prst="rect">
            <a:avLst/>
          </a:prstGeom>
          <a:noFill/>
        </p:spPr>
        <p:txBody>
          <a:bodyPr wrap="square">
            <a:spAutoFit/>
          </a:bodyPr>
          <a:lstStyle/>
          <a:p>
            <a:pPr algn="l" fontAlgn="base"/>
            <a:r>
              <a:rPr lang="da-DK" sz="4000" b="1" dirty="0">
                <a:effectLst/>
                <a:latin typeface="Arial" panose="020B0604020202020204" pitchFamily="34" charset="0"/>
                <a:ea typeface="Calibri" panose="020F0502020204030204" pitchFamily="34" charset="0"/>
                <a:cs typeface="Times New Roman" panose="02020603050405020304" pitchFamily="18" charset="0"/>
              </a:rPr>
              <a:t>Sl 2,7: </a:t>
            </a:r>
            <a:r>
              <a:rPr lang="da-DK" sz="4000" b="1" i="0" dirty="0">
                <a:solidFill>
                  <a:srgbClr val="000000"/>
                </a:solidFill>
                <a:effectLst/>
                <a:latin typeface="inherit"/>
              </a:rPr>
              <a:t> </a:t>
            </a:r>
            <a:r>
              <a:rPr lang="da-DK" sz="4000" i="0" dirty="0">
                <a:solidFill>
                  <a:srgbClr val="000000"/>
                </a:solidFill>
                <a:effectLst/>
                <a:latin typeface="inherit"/>
              </a:rPr>
              <a:t>Jeg vil forkynde, hvad Herren har bestemt:</a:t>
            </a:r>
          </a:p>
          <a:p>
            <a:pPr algn="l" fontAlgn="base"/>
            <a:r>
              <a:rPr lang="da-DK" sz="4000" i="0" dirty="0">
                <a:solidFill>
                  <a:srgbClr val="000000"/>
                </a:solidFill>
                <a:effectLst/>
                <a:latin typeface="inherit"/>
              </a:rPr>
              <a:t>Han sagde til mig: »Du er min søn,</a:t>
            </a:r>
          </a:p>
          <a:p>
            <a:pPr algn="l" fontAlgn="base"/>
            <a:r>
              <a:rPr lang="da-DK" sz="4000" i="0" dirty="0">
                <a:solidFill>
                  <a:srgbClr val="000000"/>
                </a:solidFill>
                <a:effectLst/>
                <a:latin typeface="inherit"/>
              </a:rPr>
              <a:t>jeg har født dig i dag”</a:t>
            </a:r>
          </a:p>
          <a:p>
            <a:pPr algn="l" fontAlgn="base"/>
            <a:endParaRPr lang="da-DK" sz="4000" i="0" dirty="0">
              <a:solidFill>
                <a:srgbClr val="000000"/>
              </a:solidFill>
              <a:effectLst/>
              <a:latin typeface="inherit"/>
            </a:endParaRPr>
          </a:p>
          <a:p>
            <a:pPr algn="l" fontAlgn="base"/>
            <a:r>
              <a:rPr lang="da-DK" sz="4000" b="1" dirty="0">
                <a:solidFill>
                  <a:srgbClr val="000000"/>
                </a:solidFill>
                <a:latin typeface="inherit"/>
              </a:rPr>
              <a:t>Sl 16,10: </a:t>
            </a:r>
            <a:r>
              <a:rPr lang="da-DK" sz="4000" i="0" dirty="0">
                <a:solidFill>
                  <a:srgbClr val="000000"/>
                </a:solidFill>
                <a:effectLst/>
                <a:latin typeface="inherit"/>
              </a:rPr>
              <a:t>For du vil ikke prisgive mig til dødsriget,</a:t>
            </a:r>
          </a:p>
          <a:p>
            <a:pPr algn="l" fontAlgn="base"/>
            <a:r>
              <a:rPr lang="da-DK" sz="4000" i="0" dirty="0">
                <a:solidFill>
                  <a:srgbClr val="000000"/>
                </a:solidFill>
                <a:effectLst/>
                <a:latin typeface="inherit"/>
              </a:rPr>
              <a:t>din fromme vil du ikke lade se graven.</a:t>
            </a:r>
          </a:p>
        </p:txBody>
      </p:sp>
    </p:spTree>
    <p:extLst>
      <p:ext uri="{BB962C8B-B14F-4D97-AF65-F5344CB8AC3E}">
        <p14:creationId xmlns:p14="http://schemas.microsoft.com/office/powerpoint/2010/main" val="119847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E7EC2509-4ED1-4869-A706-9F7AEA6E5401}"/>
              </a:ext>
            </a:extLst>
          </p:cNvPr>
          <p:cNvSpPr txBox="1"/>
          <p:nvPr/>
        </p:nvSpPr>
        <p:spPr>
          <a:xfrm>
            <a:off x="397934" y="152399"/>
            <a:ext cx="11404599" cy="6001643"/>
          </a:xfrm>
          <a:prstGeom prst="rect">
            <a:avLst/>
          </a:prstGeom>
          <a:noFill/>
        </p:spPr>
        <p:txBody>
          <a:bodyPr wrap="square" rtlCol="0">
            <a:spAutoFit/>
          </a:bodyPr>
          <a:lstStyle/>
          <a:p>
            <a:pPr algn="l" fontAlgn="base"/>
            <a:r>
              <a:rPr lang="da-DK" sz="3200" b="1" dirty="0" err="1"/>
              <a:t>ApG</a:t>
            </a:r>
            <a:r>
              <a:rPr lang="da-DK" sz="3200" b="1" dirty="0"/>
              <a:t> 13,32-37: </a:t>
            </a:r>
            <a:r>
              <a:rPr lang="da-DK" sz="3200" b="1" i="0" dirty="0">
                <a:solidFill>
                  <a:srgbClr val="000000"/>
                </a:solidFill>
                <a:effectLst/>
                <a:latin typeface="inherit"/>
              </a:rPr>
              <a:t> </a:t>
            </a:r>
            <a:r>
              <a:rPr lang="da-DK" sz="3200" i="0" dirty="0">
                <a:solidFill>
                  <a:srgbClr val="000000"/>
                </a:solidFill>
                <a:effectLst/>
                <a:latin typeface="inherit"/>
              </a:rPr>
              <a:t>Og vi forkynder jer det evangelium, at løftet, der blev givet til fædrene,  har Gud opfyldt for os, deres børn, da han lod Jesus opstå, sådan som der står skrevet i den anden salme:</a:t>
            </a:r>
          </a:p>
          <a:p>
            <a:pPr algn="l" fontAlgn="base"/>
            <a:r>
              <a:rPr lang="da-DK" sz="3200" i="0" dirty="0">
                <a:solidFill>
                  <a:srgbClr val="000000"/>
                </a:solidFill>
                <a:effectLst/>
                <a:latin typeface="inherit"/>
              </a:rPr>
              <a:t>Du er min søn,</a:t>
            </a:r>
          </a:p>
          <a:p>
            <a:pPr algn="l" fontAlgn="base"/>
            <a:r>
              <a:rPr lang="da-DK" sz="3200" b="1" i="0" dirty="0">
                <a:solidFill>
                  <a:srgbClr val="C00000"/>
                </a:solidFill>
                <a:effectLst/>
                <a:latin typeface="inherit"/>
              </a:rPr>
              <a:t>jeg har født dig i dag.  Sl 110,1</a:t>
            </a:r>
          </a:p>
          <a:p>
            <a:pPr algn="l" fontAlgn="base"/>
            <a:r>
              <a:rPr lang="da-DK" sz="3200" i="0" dirty="0">
                <a:solidFill>
                  <a:srgbClr val="000000"/>
                </a:solidFill>
                <a:effectLst/>
                <a:latin typeface="inherit"/>
              </a:rPr>
              <a:t> Og at Gud lod ham opstå fra de døde, så han ikke nogen sinde skal vende tilbage til forrådnelse, har han sagt således: ›For jeg vil opfylde de urokkelige løfter til David for jer!‹  Derfor siger han også et andet sted: ›Din hellige vil du ikke lade se forrådnelse.‹  For da David havde tjent sit slægtled, sov han hen efter Guds vilje og blev lagt hos sine fædre og så forrådnelse.  Men han, som Gud oprejste, så ikke forrådnelse.</a:t>
            </a:r>
          </a:p>
        </p:txBody>
      </p:sp>
    </p:spTree>
    <p:extLst>
      <p:ext uri="{BB962C8B-B14F-4D97-AF65-F5344CB8AC3E}">
        <p14:creationId xmlns:p14="http://schemas.microsoft.com/office/powerpoint/2010/main" val="2521279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49283" y="464017"/>
            <a:ext cx="11607250" cy="4339650"/>
          </a:xfrm>
          <a:prstGeom prst="rect">
            <a:avLst/>
          </a:prstGeom>
          <a:noFill/>
        </p:spPr>
        <p:txBody>
          <a:bodyPr wrap="square" rtlCol="0">
            <a:spAutoFit/>
          </a:bodyPr>
          <a:lstStyle/>
          <a:p>
            <a:pPr algn="l" fontAlgn="base"/>
            <a:r>
              <a:rPr lang="da-DK" sz="3600" b="1" dirty="0">
                <a:solidFill>
                  <a:srgbClr val="7030A0"/>
                </a:solidFill>
                <a:latin typeface="Verdana" panose="020B0604030504040204" pitchFamily="34" charset="0"/>
                <a:ea typeface="Verdana" panose="020B0604030504040204" pitchFamily="34" charset="0"/>
              </a:rPr>
              <a:t>Eksempel på </a:t>
            </a:r>
            <a:r>
              <a:rPr lang="da-DK" sz="3600" b="1" dirty="0" err="1">
                <a:solidFill>
                  <a:srgbClr val="7030A0"/>
                </a:solidFill>
                <a:latin typeface="Verdana" panose="020B0604030504040204" pitchFamily="34" charset="0"/>
                <a:ea typeface="Verdana" panose="020B0604030504040204" pitchFamily="34" charset="0"/>
              </a:rPr>
              <a:t>GTs</a:t>
            </a:r>
            <a:r>
              <a:rPr lang="da-DK" sz="3600" b="1" dirty="0">
                <a:solidFill>
                  <a:srgbClr val="7030A0"/>
                </a:solidFill>
                <a:latin typeface="Verdana" panose="020B0604030504040204" pitchFamily="34" charset="0"/>
                <a:ea typeface="Verdana" panose="020B0604030504040204" pitchFamily="34" charset="0"/>
              </a:rPr>
              <a:t> udsagn om at Jesus er </a:t>
            </a:r>
            <a:r>
              <a:rPr lang="da-DK" sz="3600" b="1" dirty="0">
                <a:solidFill>
                  <a:srgbClr val="7030A0"/>
                </a:solidFill>
                <a:highlight>
                  <a:srgbClr val="FFFF00"/>
                </a:highlight>
                <a:latin typeface="Verdana" panose="020B0604030504040204" pitchFamily="34" charset="0"/>
                <a:ea typeface="Verdana" panose="020B0604030504040204" pitchFamily="34" charset="0"/>
              </a:rPr>
              <a:t>sand Gud</a:t>
            </a:r>
            <a:r>
              <a:rPr lang="da-DK" sz="3600" b="1" dirty="0">
                <a:solidFill>
                  <a:srgbClr val="7030A0"/>
                </a:solidFill>
                <a:latin typeface="Verdana" panose="020B0604030504040204" pitchFamily="34" charset="0"/>
                <a:ea typeface="Verdana" panose="020B0604030504040204" pitchFamily="34" charset="0"/>
              </a:rPr>
              <a:t>: Sl 110,1: David kaldte Jesus for ”Herre” = ”GUD”</a:t>
            </a:r>
          </a:p>
          <a:p>
            <a:pPr algn="l" fontAlgn="base"/>
            <a:endParaRPr lang="da-DK" sz="3600" b="0" i="0" dirty="0">
              <a:solidFill>
                <a:srgbClr val="000000"/>
              </a:solidFill>
              <a:effectLst/>
              <a:latin typeface="inherit"/>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r>
              <a:rPr lang="da-DK" sz="3200" b="1" dirty="0">
                <a:effectLst/>
                <a:latin typeface="Arial" panose="020B0604020202020204" pitchFamily="34" charset="0"/>
                <a:ea typeface="Calibri" panose="020F0502020204030204" pitchFamily="34" charset="0"/>
                <a:cs typeface="Times New Roman" panose="02020603050405020304" pitchFamily="18" charset="0"/>
              </a:rPr>
              <a:t>NT-brillerne viser dette tydeligt: Sl 110,1 handler om Jesus: </a:t>
            </a:r>
          </a:p>
          <a:p>
            <a:r>
              <a:rPr lang="da-DK" sz="3200" b="1" dirty="0">
                <a:latin typeface="Arial" panose="020B0604020202020204" pitchFamily="34" charset="0"/>
                <a:ea typeface="Calibri" panose="020F0502020204030204" pitchFamily="34" charset="0"/>
                <a:cs typeface="Times New Roman" panose="02020603050405020304" pitchFamily="18" charset="0"/>
              </a:rPr>
              <a:t>Matt 22,41-46; </a:t>
            </a:r>
            <a:r>
              <a:rPr lang="da-DK" sz="3200" b="1" dirty="0" err="1">
                <a:latin typeface="Arial" panose="020B0604020202020204" pitchFamily="34" charset="0"/>
                <a:ea typeface="Calibri" panose="020F0502020204030204" pitchFamily="34" charset="0"/>
                <a:cs typeface="Times New Roman" panose="02020603050405020304" pitchFamily="18" charset="0"/>
              </a:rPr>
              <a:t>ApG</a:t>
            </a:r>
            <a:r>
              <a:rPr lang="da-DK" sz="3200" b="1" dirty="0">
                <a:latin typeface="Arial" panose="020B0604020202020204" pitchFamily="34" charset="0"/>
                <a:ea typeface="Calibri" panose="020F0502020204030204" pitchFamily="34" charset="0"/>
                <a:cs typeface="Times New Roman" panose="02020603050405020304" pitchFamily="18" charset="0"/>
              </a:rPr>
              <a:t> 2,32-36.</a:t>
            </a:r>
            <a:endParaRPr lang="da-DK" sz="3600" b="1" dirty="0">
              <a:latin typeface="Verdana" panose="020B0604030504040204" pitchFamily="34" charset="0"/>
              <a:ea typeface="Verdana" panose="020B0604030504040204" pitchFamily="34" charset="0"/>
            </a:endParaRPr>
          </a:p>
        </p:txBody>
      </p:sp>
      <p:pic>
        <p:nvPicPr>
          <p:cNvPr id="3" name="Billede 2">
            <a:extLst>
              <a:ext uri="{FF2B5EF4-FFF2-40B4-BE49-F238E27FC236}">
                <a16:creationId xmlns:a16="http://schemas.microsoft.com/office/drawing/2014/main" id="{ADF6C282-2B45-4FDA-953F-F4F19154E9F9}"/>
              </a:ext>
            </a:extLst>
          </p:cNvPr>
          <p:cNvPicPr>
            <a:picLocks noChangeAspect="1"/>
          </p:cNvPicPr>
          <p:nvPr/>
        </p:nvPicPr>
        <p:blipFill rotWithShape="1">
          <a:blip r:embed="rId3">
            <a:extLst>
              <a:ext uri="{28A0092B-C50C-407E-A947-70E740481C1C}">
                <a14:useLocalDpi xmlns:a14="http://schemas.microsoft.com/office/drawing/2010/main" val="0"/>
              </a:ext>
            </a:extLst>
          </a:blip>
          <a:srcRect l="26876" t="43703" r="22684" b="3025"/>
          <a:stretch/>
        </p:blipFill>
        <p:spPr>
          <a:xfrm>
            <a:off x="5994399" y="1947177"/>
            <a:ext cx="2336801" cy="1383428"/>
          </a:xfrm>
          <a:prstGeom prst="rect">
            <a:avLst/>
          </a:prstGeom>
        </p:spPr>
      </p:pic>
      <p:sp>
        <p:nvSpPr>
          <p:cNvPr id="4" name="Pil: opadgående-nedadgående 3">
            <a:extLst>
              <a:ext uri="{FF2B5EF4-FFF2-40B4-BE49-F238E27FC236}">
                <a16:creationId xmlns:a16="http://schemas.microsoft.com/office/drawing/2014/main" id="{562494ED-24EE-41EF-A91C-E44F4178E56E}"/>
              </a:ext>
            </a:extLst>
          </p:cNvPr>
          <p:cNvSpPr/>
          <p:nvPr/>
        </p:nvSpPr>
        <p:spPr>
          <a:xfrm>
            <a:off x="5079999" y="1848781"/>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5867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0E1DED2C-D423-46DF-9709-7E2BD5FD7612}"/>
              </a:ext>
            </a:extLst>
          </p:cNvPr>
          <p:cNvSpPr/>
          <p:nvPr/>
        </p:nvSpPr>
        <p:spPr>
          <a:xfrm>
            <a:off x="389467" y="491067"/>
            <a:ext cx="11319933" cy="59859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65A819BF-5AB6-4F19-9E18-B3561FF69779}"/>
              </a:ext>
            </a:extLst>
          </p:cNvPr>
          <p:cNvSpPr/>
          <p:nvPr/>
        </p:nvSpPr>
        <p:spPr>
          <a:xfrm>
            <a:off x="482600" y="3576782"/>
            <a:ext cx="9575800" cy="956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BCA3CCD9-E5B3-42BC-A5E1-26AB400C45DA}"/>
              </a:ext>
            </a:extLst>
          </p:cNvPr>
          <p:cNvSpPr txBox="1"/>
          <p:nvPr/>
        </p:nvSpPr>
        <p:spPr>
          <a:xfrm>
            <a:off x="643467" y="787400"/>
            <a:ext cx="10871200" cy="3664080"/>
          </a:xfrm>
          <a:prstGeom prst="rect">
            <a:avLst/>
          </a:prstGeom>
          <a:noFill/>
        </p:spPr>
        <p:txBody>
          <a:bodyPr wrap="square" rtlCol="0">
            <a:spAutoFit/>
          </a:bodyPr>
          <a:lstStyle/>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Til underviseren:</a:t>
            </a:r>
          </a:p>
          <a:p>
            <a:pPr>
              <a:lnSpc>
                <a:spcPct val="107000"/>
              </a:lnSpc>
              <a:spcAft>
                <a:spcPts val="800"/>
              </a:spcAft>
            </a:pPr>
            <a:r>
              <a:rPr lang="da-DK" sz="4000" b="1" dirty="0" err="1">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Nikæa</a:t>
            </a: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-benet:</a:t>
            </a:r>
            <a:r>
              <a:rPr lang="da-DK" sz="40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Info om vore trosbekendelser generelt og </a:t>
            </a:r>
            <a:r>
              <a:rPr lang="da-DK" sz="4000" dirty="0" err="1">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Nikæa</a:t>
            </a:r>
            <a:r>
              <a:rPr lang="da-DK" sz="40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i særdeleshed.</a:t>
            </a:r>
          </a:p>
          <a:p>
            <a:pPr>
              <a:lnSpc>
                <a:spcPct val="107000"/>
              </a:lnSpc>
              <a:spcAft>
                <a:spcPts val="800"/>
              </a:spcAft>
            </a:pPr>
            <a:endParaRPr lang="da-DK" sz="4000"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4000" b="1"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Kan både bruges i lektion 1 og 2</a:t>
            </a:r>
            <a:endParaRPr lang="da-DK"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9524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6125F9F1-41ED-4F1F-8942-391F03E76A52}"/>
              </a:ext>
            </a:extLst>
          </p:cNvPr>
          <p:cNvSpPr txBox="1"/>
          <p:nvPr/>
        </p:nvSpPr>
        <p:spPr>
          <a:xfrm>
            <a:off x="618067" y="660399"/>
            <a:ext cx="11142133" cy="5078313"/>
          </a:xfrm>
          <a:prstGeom prst="rect">
            <a:avLst/>
          </a:prstGeom>
          <a:noFill/>
        </p:spPr>
        <p:txBody>
          <a:bodyPr wrap="square" rtlCol="0">
            <a:spAutoFit/>
          </a:bodyPr>
          <a:lstStyle/>
          <a:p>
            <a:r>
              <a:rPr lang="da-DK" dirty="0" err="1"/>
              <a:t>ApG</a:t>
            </a:r>
            <a:r>
              <a:rPr lang="da-DK" dirty="0"/>
              <a:t> 2,32-36: </a:t>
            </a:r>
            <a:r>
              <a:rPr lang="da-DK" b="0" i="0" dirty="0">
                <a:solidFill>
                  <a:srgbClr val="000000"/>
                </a:solidFill>
                <a:effectLst/>
                <a:latin typeface="Verdana" panose="020B0604030504040204" pitchFamily="34" charset="0"/>
              </a:rPr>
              <a:t> Denne Jesus har Gud ladet opstå. Det er vi alle vidner på. </a:t>
            </a:r>
            <a:r>
              <a:rPr lang="da-DK" b="1" i="0" dirty="0">
                <a:solidFill>
                  <a:srgbClr val="000000"/>
                </a:solidFill>
                <a:effectLst/>
                <a:latin typeface="Verdana" panose="020B0604030504040204" pitchFamily="34" charset="0"/>
                <a:hlinkClick r:id="rId2"/>
              </a:rPr>
              <a:t>v33</a:t>
            </a:r>
            <a:r>
              <a:rPr lang="da-DK" b="0" i="0" dirty="0">
                <a:effectLst/>
                <a:latin typeface="Verdana" panose="020B0604030504040204" pitchFamily="34" charset="0"/>
              </a:rPr>
              <a:t>  Han er ophøjet til Guds højre hånd og har fra Faderen fået Helligånden som lovet, og den har han nu udgydt. Det er det, I både ser og hører. </a:t>
            </a:r>
            <a:r>
              <a:rPr lang="da-DK" b="1" i="0" dirty="0">
                <a:solidFill>
                  <a:srgbClr val="000000"/>
                </a:solidFill>
                <a:effectLst/>
                <a:latin typeface="Verdana" panose="020B0604030504040204" pitchFamily="34" charset="0"/>
                <a:hlinkClick r:id="rId3"/>
              </a:rPr>
              <a:t>v34</a:t>
            </a:r>
            <a:r>
              <a:rPr lang="da-DK" b="0" i="0" dirty="0">
                <a:solidFill>
                  <a:srgbClr val="000000"/>
                </a:solidFill>
                <a:effectLst/>
                <a:latin typeface="Verdana" panose="020B0604030504040204" pitchFamily="34" charset="0"/>
              </a:rPr>
              <a:t>  For David steg ikke op til himlene, men siger selv:</a:t>
            </a:r>
            <a:br>
              <a:rPr lang="da-DK" dirty="0"/>
            </a:br>
            <a:r>
              <a:rPr lang="da-DK" b="0" i="0" dirty="0">
                <a:solidFill>
                  <a:srgbClr val="000000"/>
                </a:solidFill>
                <a:effectLst/>
                <a:latin typeface="Verdana" panose="020B0604030504040204" pitchFamily="34" charset="0"/>
              </a:rPr>
              <a:t>      Herren sagde til min herre:</a:t>
            </a:r>
            <a:br>
              <a:rPr lang="da-DK" dirty="0"/>
            </a:br>
            <a:r>
              <a:rPr lang="da-DK" b="0" i="0" dirty="0">
                <a:solidFill>
                  <a:srgbClr val="000000"/>
                </a:solidFill>
                <a:effectLst/>
                <a:latin typeface="Verdana" panose="020B0604030504040204" pitchFamily="34" charset="0"/>
              </a:rPr>
              <a:t>      Sæt dig ved min højre hånd,</a:t>
            </a:r>
            <a:br>
              <a:rPr lang="da-DK" dirty="0"/>
            </a:br>
            <a:r>
              <a:rPr lang="da-DK" b="0" i="0" dirty="0">
                <a:solidFill>
                  <a:srgbClr val="000000"/>
                </a:solidFill>
                <a:effectLst/>
                <a:latin typeface="Verdana" panose="020B0604030504040204" pitchFamily="34" charset="0"/>
              </a:rPr>
              <a:t>       </a:t>
            </a:r>
            <a:r>
              <a:rPr lang="da-DK" b="1" i="0" dirty="0">
                <a:solidFill>
                  <a:srgbClr val="000000"/>
                </a:solidFill>
                <a:effectLst/>
                <a:latin typeface="Verdana" panose="020B0604030504040204" pitchFamily="34" charset="0"/>
                <a:hlinkClick r:id="rId4"/>
              </a:rPr>
              <a:t>v35</a:t>
            </a:r>
            <a:r>
              <a:rPr lang="da-DK" b="0" i="0" dirty="0">
                <a:solidFill>
                  <a:srgbClr val="000000"/>
                </a:solidFill>
                <a:effectLst/>
                <a:latin typeface="Verdana" panose="020B0604030504040204" pitchFamily="34" charset="0"/>
              </a:rPr>
              <a:t>  indtil jeg får lagt dine fjender</a:t>
            </a:r>
            <a:br>
              <a:rPr lang="da-DK" dirty="0"/>
            </a:br>
            <a:r>
              <a:rPr lang="da-DK" b="0" i="0" dirty="0">
                <a:solidFill>
                  <a:srgbClr val="000000"/>
                </a:solidFill>
                <a:effectLst/>
                <a:latin typeface="Verdana" panose="020B0604030504040204" pitchFamily="34" charset="0"/>
              </a:rPr>
              <a:t>      som en skammel for dine fødder!</a:t>
            </a:r>
            <a:br>
              <a:rPr lang="da-DK" dirty="0"/>
            </a:br>
            <a:r>
              <a:rPr lang="da-DK" b="1" i="0" dirty="0">
                <a:solidFill>
                  <a:srgbClr val="000000"/>
                </a:solidFill>
                <a:effectLst/>
                <a:latin typeface="Verdana" panose="020B0604030504040204" pitchFamily="34" charset="0"/>
                <a:hlinkClick r:id="rId5"/>
              </a:rPr>
              <a:t>v36</a:t>
            </a:r>
            <a:r>
              <a:rPr lang="da-DK" b="0" i="0" dirty="0">
                <a:solidFill>
                  <a:srgbClr val="000000"/>
                </a:solidFill>
                <a:effectLst/>
                <a:latin typeface="Verdana" panose="020B0604030504040204" pitchFamily="34" charset="0"/>
              </a:rPr>
              <a:t>  Så skal da hele Israels hus vide for vist, at den Jesus, som I har korsfæstet, har Gud gjort både til Herre og til Kristus.«</a:t>
            </a:r>
          </a:p>
          <a:p>
            <a:r>
              <a:rPr lang="da-DK" dirty="0">
                <a:solidFill>
                  <a:srgbClr val="000000"/>
                </a:solidFill>
                <a:latin typeface="Verdana" panose="020B0604030504040204" pitchFamily="34" charset="0"/>
              </a:rPr>
              <a:t>Matt 22,41-46: </a:t>
            </a:r>
            <a:r>
              <a:rPr lang="da-DK" b="0" i="0" dirty="0">
                <a:solidFill>
                  <a:srgbClr val="000000"/>
                </a:solidFill>
                <a:effectLst/>
                <a:latin typeface="Verdana" panose="020B0604030504040204" pitchFamily="34" charset="0"/>
              </a:rPr>
              <a:t>Mens farisæerne var forsamlet, spurgte Jesus dem: </a:t>
            </a:r>
            <a:r>
              <a:rPr lang="da-DK" b="1" i="0" dirty="0">
                <a:solidFill>
                  <a:srgbClr val="000000"/>
                </a:solidFill>
                <a:effectLst/>
                <a:latin typeface="Verdana" panose="020B0604030504040204" pitchFamily="34" charset="0"/>
                <a:hlinkClick r:id="rId6"/>
              </a:rPr>
              <a:t>v42</a:t>
            </a:r>
            <a:r>
              <a:rPr lang="da-DK" b="0" i="0" dirty="0">
                <a:solidFill>
                  <a:srgbClr val="000000"/>
                </a:solidFill>
                <a:effectLst/>
                <a:latin typeface="Verdana" panose="020B0604030504040204" pitchFamily="34" charset="0"/>
              </a:rPr>
              <a:t>  »Hvad mener I om Kristus? Hvis søn er han?« De svarede: »Davids.« </a:t>
            </a:r>
            <a:r>
              <a:rPr lang="da-DK" b="1" i="0" dirty="0">
                <a:solidFill>
                  <a:srgbClr val="000000"/>
                </a:solidFill>
                <a:effectLst/>
                <a:latin typeface="Verdana" panose="020B0604030504040204" pitchFamily="34" charset="0"/>
                <a:hlinkClick r:id="rId7"/>
              </a:rPr>
              <a:t>v43</a:t>
            </a:r>
            <a:r>
              <a:rPr lang="da-DK" b="0" i="0" dirty="0">
                <a:solidFill>
                  <a:srgbClr val="000000"/>
                </a:solidFill>
                <a:effectLst/>
                <a:latin typeface="Verdana" panose="020B0604030504040204" pitchFamily="34" charset="0"/>
              </a:rPr>
              <a:t>  Han sagde til dem: »Hvordan kan David så ved Ånden kalde ham herre og sige:</a:t>
            </a:r>
            <a:br>
              <a:rPr lang="da-DK" dirty="0"/>
            </a:br>
            <a:r>
              <a:rPr lang="da-DK" b="0" i="0" dirty="0">
                <a:solidFill>
                  <a:srgbClr val="000000"/>
                </a:solidFill>
                <a:effectLst/>
                <a:latin typeface="Verdana" panose="020B0604030504040204" pitchFamily="34" charset="0"/>
              </a:rPr>
              <a:t>       </a:t>
            </a:r>
            <a:r>
              <a:rPr lang="da-DK" b="1" i="0" dirty="0">
                <a:solidFill>
                  <a:srgbClr val="000000"/>
                </a:solidFill>
                <a:effectLst/>
                <a:latin typeface="Verdana" panose="020B0604030504040204" pitchFamily="34" charset="0"/>
                <a:hlinkClick r:id="rId8"/>
              </a:rPr>
              <a:t>v44</a:t>
            </a:r>
            <a:r>
              <a:rPr lang="da-DK" b="0" i="0" dirty="0">
                <a:effectLst/>
                <a:latin typeface="Verdana" panose="020B0604030504040204" pitchFamily="34" charset="0"/>
              </a:rPr>
              <a:t>  Herren sagde til min herre:</a:t>
            </a:r>
            <a:br>
              <a:rPr lang="da-DK" b="0" i="0" dirty="0">
                <a:effectLst/>
                <a:latin typeface="Verdana" panose="020B0604030504040204" pitchFamily="34" charset="0"/>
              </a:rPr>
            </a:br>
            <a:r>
              <a:rPr lang="da-DK" b="0" i="0" dirty="0">
                <a:effectLst/>
                <a:latin typeface="Verdana" panose="020B0604030504040204" pitchFamily="34" charset="0"/>
              </a:rPr>
              <a:t>      Sæt dig ved min højre hånd,</a:t>
            </a:r>
            <a:br>
              <a:rPr lang="da-DK" b="0" i="0" dirty="0">
                <a:effectLst/>
                <a:latin typeface="Verdana" panose="020B0604030504040204" pitchFamily="34" charset="0"/>
              </a:rPr>
            </a:br>
            <a:r>
              <a:rPr lang="da-DK" b="0" i="0" dirty="0">
                <a:effectLst/>
                <a:latin typeface="Verdana" panose="020B0604030504040204" pitchFamily="34" charset="0"/>
              </a:rPr>
              <a:t>      indtil jeg får lagt dine fjender</a:t>
            </a:r>
            <a:br>
              <a:rPr lang="da-DK" b="0" i="0" dirty="0">
                <a:effectLst/>
                <a:latin typeface="Verdana" panose="020B0604030504040204" pitchFamily="34" charset="0"/>
              </a:rPr>
            </a:br>
            <a:r>
              <a:rPr lang="da-DK" b="0" i="0" dirty="0">
                <a:effectLst/>
                <a:latin typeface="Verdana" panose="020B0604030504040204" pitchFamily="34" charset="0"/>
              </a:rPr>
              <a:t>      under dine fødder?</a:t>
            </a:r>
            <a:br>
              <a:rPr lang="da-DK" b="0" i="0" dirty="0">
                <a:effectLst/>
                <a:latin typeface="Verdana" panose="020B0604030504040204" pitchFamily="34" charset="0"/>
              </a:rPr>
            </a:br>
            <a:r>
              <a:rPr lang="da-DK" b="1" i="0" dirty="0">
                <a:solidFill>
                  <a:srgbClr val="000000"/>
                </a:solidFill>
                <a:effectLst/>
                <a:latin typeface="Verdana" panose="020B0604030504040204" pitchFamily="34" charset="0"/>
                <a:hlinkClick r:id="rId9"/>
              </a:rPr>
              <a:t>v45</a:t>
            </a:r>
            <a:r>
              <a:rPr lang="da-DK" b="0" i="0" dirty="0">
                <a:solidFill>
                  <a:srgbClr val="000000"/>
                </a:solidFill>
                <a:effectLst/>
                <a:latin typeface="Verdana" panose="020B0604030504040204" pitchFamily="34" charset="0"/>
              </a:rPr>
              <a:t>  Når David altså kalder ham herre, hvordan kan han så være hans søn?« </a:t>
            </a:r>
            <a:r>
              <a:rPr lang="da-DK" b="1" i="0" dirty="0">
                <a:solidFill>
                  <a:srgbClr val="000000"/>
                </a:solidFill>
                <a:effectLst/>
                <a:latin typeface="Verdana" panose="020B0604030504040204" pitchFamily="34" charset="0"/>
                <a:hlinkClick r:id="rId10"/>
              </a:rPr>
              <a:t>v46</a:t>
            </a:r>
            <a:r>
              <a:rPr lang="da-DK" b="0" i="0" dirty="0">
                <a:solidFill>
                  <a:srgbClr val="000000"/>
                </a:solidFill>
                <a:effectLst/>
                <a:latin typeface="Verdana" panose="020B0604030504040204" pitchFamily="34" charset="0"/>
              </a:rPr>
              <a:t>  Ingen kunne svare ham et ord, og fra den dag turde heller ingen længere spørge ham om noget.</a:t>
            </a:r>
            <a:endParaRPr lang="da-DK" dirty="0"/>
          </a:p>
        </p:txBody>
      </p:sp>
    </p:spTree>
    <p:extLst>
      <p:ext uri="{BB962C8B-B14F-4D97-AF65-F5344CB8AC3E}">
        <p14:creationId xmlns:p14="http://schemas.microsoft.com/office/powerpoint/2010/main" val="1816947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92211DA-52A3-4D22-8F4A-79C3A32E19FB}"/>
              </a:ext>
            </a:extLst>
          </p:cNvPr>
          <p:cNvSpPr txBox="1"/>
          <p:nvPr/>
        </p:nvSpPr>
        <p:spPr>
          <a:xfrm>
            <a:off x="449283" y="464017"/>
            <a:ext cx="11607250" cy="5816977"/>
          </a:xfrm>
          <a:prstGeom prst="rect">
            <a:avLst/>
          </a:prstGeom>
          <a:noFill/>
        </p:spPr>
        <p:txBody>
          <a:bodyPr wrap="square" rtlCol="0">
            <a:spAutoFit/>
          </a:bodyPr>
          <a:lstStyle/>
          <a:p>
            <a:pPr algn="l" fontAlgn="base"/>
            <a:r>
              <a:rPr lang="da-DK" sz="3600" b="1" dirty="0">
                <a:solidFill>
                  <a:srgbClr val="7030A0"/>
                </a:solidFill>
                <a:latin typeface="Verdana" panose="020B0604030504040204" pitchFamily="34" charset="0"/>
                <a:ea typeface="Verdana" panose="020B0604030504040204" pitchFamily="34" charset="0"/>
              </a:rPr>
              <a:t>Eksempel på </a:t>
            </a:r>
            <a:r>
              <a:rPr lang="da-DK" sz="3600" b="1" dirty="0" err="1">
                <a:solidFill>
                  <a:srgbClr val="7030A0"/>
                </a:solidFill>
                <a:latin typeface="Verdana" panose="020B0604030504040204" pitchFamily="34" charset="0"/>
                <a:ea typeface="Verdana" panose="020B0604030504040204" pitchFamily="34" charset="0"/>
              </a:rPr>
              <a:t>GTs</a:t>
            </a:r>
            <a:r>
              <a:rPr lang="da-DK" sz="3600" b="1" dirty="0">
                <a:solidFill>
                  <a:srgbClr val="7030A0"/>
                </a:solidFill>
                <a:latin typeface="Verdana" panose="020B0604030504040204" pitchFamily="34" charset="0"/>
                <a:ea typeface="Verdana" panose="020B0604030504040204" pitchFamily="34" charset="0"/>
              </a:rPr>
              <a:t> udsagn om at Jesus er </a:t>
            </a:r>
            <a:r>
              <a:rPr lang="da-DK" sz="3600" b="1" dirty="0">
                <a:solidFill>
                  <a:srgbClr val="7030A0"/>
                </a:solidFill>
                <a:highlight>
                  <a:srgbClr val="FFFF00"/>
                </a:highlight>
                <a:latin typeface="Verdana" panose="020B0604030504040204" pitchFamily="34" charset="0"/>
                <a:ea typeface="Verdana" panose="020B0604030504040204" pitchFamily="34" charset="0"/>
              </a:rPr>
              <a:t>sand Gud</a:t>
            </a:r>
            <a:r>
              <a:rPr lang="da-DK" sz="3600" b="1" dirty="0">
                <a:solidFill>
                  <a:srgbClr val="7030A0"/>
                </a:solidFill>
                <a:latin typeface="Verdana" panose="020B0604030504040204" pitchFamily="34" charset="0"/>
                <a:ea typeface="Verdana" panose="020B0604030504040204" pitchFamily="34" charset="0"/>
              </a:rPr>
              <a:t>: Es 9,1-6: Barnet, der fødes, er tydeligvis Gud: Vældig </a:t>
            </a:r>
            <a:r>
              <a:rPr lang="da-DK" sz="3600" b="1" dirty="0" err="1">
                <a:solidFill>
                  <a:srgbClr val="7030A0"/>
                </a:solidFill>
                <a:latin typeface="Verdana" panose="020B0604030504040204" pitchFamily="34" charset="0"/>
                <a:ea typeface="Verdana" panose="020B0604030504040204" pitchFamily="34" charset="0"/>
              </a:rPr>
              <a:t>Gud,Evigheds</a:t>
            </a:r>
            <a:r>
              <a:rPr lang="da-DK" sz="3600" b="1" dirty="0">
                <a:solidFill>
                  <a:srgbClr val="7030A0"/>
                </a:solidFill>
                <a:latin typeface="Verdana" panose="020B0604030504040204" pitchFamily="34" charset="0"/>
                <a:ea typeface="Verdana" panose="020B0604030504040204" pitchFamily="34" charset="0"/>
              </a:rPr>
              <a:t> Fader </a:t>
            </a:r>
            <a:r>
              <a:rPr lang="da-DK" sz="3600" b="1" dirty="0" err="1">
                <a:solidFill>
                  <a:srgbClr val="7030A0"/>
                </a:solidFill>
                <a:latin typeface="Verdana" panose="020B0604030504040204" pitchFamily="34" charset="0"/>
                <a:ea typeface="Verdana" panose="020B0604030504040204" pitchFamily="34" charset="0"/>
              </a:rPr>
              <a:t>osv</a:t>
            </a:r>
            <a:r>
              <a:rPr lang="da-DK" sz="3600" b="1" dirty="0">
                <a:solidFill>
                  <a:srgbClr val="7030A0"/>
                </a:solidFill>
                <a:latin typeface="Verdana" panose="020B0604030504040204" pitchFamily="34" charset="0"/>
                <a:ea typeface="Verdana" panose="020B0604030504040204" pitchFamily="34" charset="0"/>
              </a:rPr>
              <a:t>…</a:t>
            </a:r>
          </a:p>
          <a:p>
            <a:pPr algn="l" fontAlgn="base"/>
            <a:endParaRPr lang="da-DK" sz="3600" b="0" i="0" dirty="0">
              <a:solidFill>
                <a:srgbClr val="000000"/>
              </a:solidFill>
              <a:effectLst/>
              <a:latin typeface="inherit"/>
            </a:endParaRPr>
          </a:p>
          <a:p>
            <a:endParaRPr lang="da-DK" sz="3200" b="1" dirty="0">
              <a:latin typeface="Verdana" panose="020B0604030504040204" pitchFamily="34" charset="0"/>
              <a:ea typeface="Verdana" panose="020B0604030504040204" pitchFamily="34" charset="0"/>
            </a:endParaRPr>
          </a:p>
          <a:p>
            <a:endParaRPr lang="da-DK" sz="3200" b="1" dirty="0">
              <a:latin typeface="Verdana" panose="020B0604030504040204" pitchFamily="34" charset="0"/>
              <a:ea typeface="Verdana" panose="020B0604030504040204" pitchFamily="34" charset="0"/>
            </a:endParaRPr>
          </a:p>
          <a:p>
            <a:endParaRPr lang="da-DK" sz="3200" b="1" dirty="0">
              <a:effectLst/>
              <a:latin typeface="Arial" panose="020B0604020202020204" pitchFamily="34" charset="0"/>
              <a:ea typeface="Calibri" panose="020F0502020204030204" pitchFamily="34" charset="0"/>
              <a:cs typeface="Times New Roman" panose="02020603050405020304" pitchFamily="18" charset="0"/>
            </a:endParaRPr>
          </a:p>
          <a:p>
            <a:endParaRPr lang="da-DK" sz="3200" b="1" dirty="0">
              <a:effectLst/>
              <a:latin typeface="Arial" panose="020B0604020202020204" pitchFamily="34" charset="0"/>
              <a:ea typeface="Calibri" panose="020F0502020204030204" pitchFamily="34" charset="0"/>
              <a:cs typeface="Times New Roman" panose="02020603050405020304" pitchFamily="18" charset="0"/>
            </a:endParaRPr>
          </a:p>
          <a:p>
            <a:r>
              <a:rPr lang="da-DK" sz="3200" b="1" dirty="0">
                <a:effectLst/>
                <a:latin typeface="Arial" panose="020B0604020202020204" pitchFamily="34" charset="0"/>
                <a:ea typeface="Calibri" panose="020F0502020204030204" pitchFamily="34" charset="0"/>
                <a:cs typeface="Times New Roman" panose="02020603050405020304" pitchFamily="18" charset="0"/>
              </a:rPr>
              <a:t>NT-brillerne viser, (Luk 1,79; </a:t>
            </a:r>
            <a:r>
              <a:rPr lang="da-DK" sz="3200" b="1" dirty="0" err="1">
                <a:effectLst/>
                <a:latin typeface="Arial" panose="020B0604020202020204" pitchFamily="34" charset="0"/>
                <a:ea typeface="Calibri" panose="020F0502020204030204" pitchFamily="34" charset="0"/>
                <a:cs typeface="Times New Roman" panose="02020603050405020304" pitchFamily="18" charset="0"/>
              </a:rPr>
              <a:t>Hebr</a:t>
            </a:r>
            <a:r>
              <a:rPr lang="da-DK" sz="3200" b="1" dirty="0">
                <a:effectLst/>
                <a:latin typeface="Arial" panose="020B0604020202020204" pitchFamily="34" charset="0"/>
                <a:ea typeface="Calibri" panose="020F0502020204030204" pitchFamily="34" charset="0"/>
                <a:cs typeface="Times New Roman" panose="02020603050405020304" pitchFamily="18" charset="0"/>
              </a:rPr>
              <a:t> 1,5 og 5,5) at dette handler om Jesus!</a:t>
            </a:r>
            <a:endParaRPr lang="da-DK" sz="3600" b="1" dirty="0">
              <a:latin typeface="Verdana" panose="020B0604030504040204" pitchFamily="34" charset="0"/>
              <a:ea typeface="Verdana" panose="020B0604030504040204" pitchFamily="34" charset="0"/>
            </a:endParaRPr>
          </a:p>
        </p:txBody>
      </p:sp>
      <p:pic>
        <p:nvPicPr>
          <p:cNvPr id="3" name="Billede 2">
            <a:extLst>
              <a:ext uri="{FF2B5EF4-FFF2-40B4-BE49-F238E27FC236}">
                <a16:creationId xmlns:a16="http://schemas.microsoft.com/office/drawing/2014/main" id="{ADF6C282-2B45-4FDA-953F-F4F19154E9F9}"/>
              </a:ext>
            </a:extLst>
          </p:cNvPr>
          <p:cNvPicPr>
            <a:picLocks noChangeAspect="1"/>
          </p:cNvPicPr>
          <p:nvPr/>
        </p:nvPicPr>
        <p:blipFill rotWithShape="1">
          <a:blip r:embed="rId3">
            <a:extLst>
              <a:ext uri="{28A0092B-C50C-407E-A947-70E740481C1C}">
                <a14:useLocalDpi xmlns:a14="http://schemas.microsoft.com/office/drawing/2010/main" val="0"/>
              </a:ext>
            </a:extLst>
          </a:blip>
          <a:srcRect l="26876" t="43703" r="22684" b="3025"/>
          <a:stretch/>
        </p:blipFill>
        <p:spPr>
          <a:xfrm>
            <a:off x="4571999" y="2985374"/>
            <a:ext cx="2336801" cy="1383428"/>
          </a:xfrm>
          <a:prstGeom prst="rect">
            <a:avLst/>
          </a:prstGeom>
        </p:spPr>
      </p:pic>
      <p:sp>
        <p:nvSpPr>
          <p:cNvPr id="4" name="Pil: opadgående-nedadgående 3">
            <a:extLst>
              <a:ext uri="{FF2B5EF4-FFF2-40B4-BE49-F238E27FC236}">
                <a16:creationId xmlns:a16="http://schemas.microsoft.com/office/drawing/2014/main" id="{562494ED-24EE-41EF-A91C-E44F4178E56E}"/>
              </a:ext>
            </a:extLst>
          </p:cNvPr>
          <p:cNvSpPr/>
          <p:nvPr/>
        </p:nvSpPr>
        <p:spPr>
          <a:xfrm>
            <a:off x="3657599" y="2886978"/>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48248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0E1DED2C-D423-46DF-9709-7E2BD5FD7612}"/>
              </a:ext>
            </a:extLst>
          </p:cNvPr>
          <p:cNvSpPr/>
          <p:nvPr/>
        </p:nvSpPr>
        <p:spPr>
          <a:xfrm>
            <a:off x="389467" y="491067"/>
            <a:ext cx="11319933" cy="59859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1D73CD73-8486-45F3-83BF-50C14DBAE9AB}"/>
              </a:ext>
            </a:extLst>
          </p:cNvPr>
          <p:cNvSpPr/>
          <p:nvPr/>
        </p:nvSpPr>
        <p:spPr>
          <a:xfrm>
            <a:off x="508000" y="2192868"/>
            <a:ext cx="9575800" cy="2514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BCA3CCD9-E5B3-42BC-A5E1-26AB400C45DA}"/>
              </a:ext>
            </a:extLst>
          </p:cNvPr>
          <p:cNvSpPr txBox="1"/>
          <p:nvPr/>
        </p:nvSpPr>
        <p:spPr>
          <a:xfrm>
            <a:off x="643467" y="787400"/>
            <a:ext cx="10871200" cy="3748014"/>
          </a:xfrm>
          <a:prstGeom prst="rect">
            <a:avLst/>
          </a:prstGeom>
          <a:noFill/>
        </p:spPr>
        <p:txBody>
          <a:bodyPr wrap="square" rtlCol="0">
            <a:spAutoFit/>
          </a:bodyPr>
          <a:lstStyle/>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Til underviseren:</a:t>
            </a:r>
          </a:p>
          <a:p>
            <a:pPr>
              <a:lnSpc>
                <a:spcPct val="107000"/>
              </a:lnSpc>
              <a:spcAft>
                <a:spcPts val="800"/>
              </a:spcAft>
            </a:pPr>
            <a:endPar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4000" b="1" dirty="0">
                <a:solidFill>
                  <a:srgbClr val="212121"/>
                </a:solidFill>
                <a:latin typeface="Arial" panose="020B0604020202020204" pitchFamily="34" charset="0"/>
                <a:ea typeface="Calibri" panose="020F0502020204030204" pitchFamily="34" charset="0"/>
                <a:cs typeface="Times New Roman" panose="02020603050405020304" pitchFamily="18" charset="0"/>
              </a:rPr>
              <a:t>Jesus er Gud</a:t>
            </a:r>
          </a:p>
          <a:p>
            <a:pPr>
              <a:lnSpc>
                <a:spcPct val="107000"/>
              </a:lnSpc>
              <a:spcAft>
                <a:spcPts val="800"/>
              </a:spcAft>
            </a:pPr>
            <a:r>
              <a:rPr lang="da-DK" sz="4000" b="1" dirty="0">
                <a:solidFill>
                  <a:srgbClr val="212121"/>
                </a:solidFill>
                <a:latin typeface="Arial" panose="020B0604020202020204" pitchFamily="34" charset="0"/>
                <a:ea typeface="Calibri" panose="020F0502020204030204" pitchFamily="34" charset="0"/>
                <a:cs typeface="Times New Roman" panose="02020603050405020304" pitchFamily="18" charset="0"/>
              </a:rPr>
              <a:t> - men er han lige </a:t>
            </a:r>
          </a:p>
          <a:p>
            <a:pPr>
              <a:lnSpc>
                <a:spcPct val="107000"/>
              </a:lnSpc>
              <a:spcAft>
                <a:spcPts val="800"/>
              </a:spcAft>
            </a:pPr>
            <a:r>
              <a:rPr lang="da-DK" sz="4000" b="1" dirty="0">
                <a:solidFill>
                  <a:srgbClr val="212121"/>
                </a:solidFill>
                <a:latin typeface="Arial" panose="020B0604020202020204" pitchFamily="34" charset="0"/>
                <a:ea typeface="Calibri" panose="020F0502020204030204" pitchFamily="34" charset="0"/>
                <a:cs typeface="Times New Roman" panose="02020603050405020304" pitchFamily="18" charset="0"/>
              </a:rPr>
              <a:t>så meget Gud som Faderen?</a:t>
            </a:r>
          </a:p>
        </p:txBody>
      </p:sp>
    </p:spTree>
    <p:extLst>
      <p:ext uri="{BB962C8B-B14F-4D97-AF65-F5344CB8AC3E}">
        <p14:creationId xmlns:p14="http://schemas.microsoft.com/office/powerpoint/2010/main" val="707442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4" y="439955"/>
            <a:ext cx="6578554" cy="5662598"/>
          </a:xfrm>
          <a:prstGeom prst="rect">
            <a:avLst/>
          </a:prstGeom>
        </p:spPr>
      </p:pic>
      <p:sp>
        <p:nvSpPr>
          <p:cNvPr id="2" name="Tekstfelt 1"/>
          <p:cNvSpPr txBox="1"/>
          <p:nvPr/>
        </p:nvSpPr>
        <p:spPr>
          <a:xfrm>
            <a:off x="7182853" y="1022684"/>
            <a:ext cx="4427621" cy="4524315"/>
          </a:xfrm>
          <a:prstGeom prst="rect">
            <a:avLst/>
          </a:prstGeom>
          <a:noFill/>
        </p:spPr>
        <p:txBody>
          <a:bodyPr wrap="square" rtlCol="0">
            <a:spAutoFit/>
          </a:bodyPr>
          <a:lstStyle/>
          <a:p>
            <a:r>
              <a:rPr lang="da-DK" sz="3600" b="1" dirty="0"/>
              <a:t>Jesus har altid været til og været Gud: han har i al evighed været en person i den treenige Gud </a:t>
            </a:r>
          </a:p>
          <a:p>
            <a:endParaRPr lang="da-DK" sz="3600" b="1" dirty="0"/>
          </a:p>
          <a:p>
            <a:r>
              <a:rPr lang="da-DK" sz="3600" b="1" dirty="0"/>
              <a:t>Joh 1,1ff  1 Kor 8,6;  </a:t>
            </a:r>
            <a:r>
              <a:rPr lang="da-DK" sz="3600" b="1" dirty="0" err="1"/>
              <a:t>Kol</a:t>
            </a:r>
            <a:r>
              <a:rPr lang="da-DK" sz="3600" b="1" dirty="0"/>
              <a:t> 1,12-20.</a:t>
            </a:r>
          </a:p>
        </p:txBody>
      </p:sp>
    </p:spTree>
    <p:extLst>
      <p:ext uri="{BB962C8B-B14F-4D97-AF65-F5344CB8AC3E}">
        <p14:creationId xmlns:p14="http://schemas.microsoft.com/office/powerpoint/2010/main" val="15083986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C1A8CF77-7167-45AB-975B-028004B21714}"/>
              </a:ext>
            </a:extLst>
          </p:cNvPr>
          <p:cNvSpPr txBox="1"/>
          <p:nvPr/>
        </p:nvSpPr>
        <p:spPr>
          <a:xfrm>
            <a:off x="275167" y="270934"/>
            <a:ext cx="11641666" cy="4570482"/>
          </a:xfrm>
          <a:prstGeom prst="rect">
            <a:avLst/>
          </a:prstGeom>
          <a:noFill/>
        </p:spPr>
        <p:txBody>
          <a:bodyPr wrap="square" rtlCol="0">
            <a:spAutoFit/>
          </a:bodyPr>
          <a:lstStyle/>
          <a:p>
            <a:r>
              <a:rPr lang="da-DK" sz="2800" b="1" dirty="0" err="1"/>
              <a:t>Nikæa</a:t>
            </a:r>
            <a:r>
              <a:rPr lang="da-DK" sz="2800" b="1" dirty="0"/>
              <a:t> siger, at Jesus nu ”sidder ved Faderens højre hånd”.</a:t>
            </a:r>
          </a:p>
          <a:p>
            <a:r>
              <a:rPr lang="da-DK" sz="2800" b="1" dirty="0"/>
              <a:t>Som vi lige har set (Matt 22,41-46 og </a:t>
            </a:r>
            <a:r>
              <a:rPr lang="da-DK" sz="2800" b="1" dirty="0" err="1"/>
              <a:t>ApG</a:t>
            </a:r>
            <a:r>
              <a:rPr lang="da-DK" sz="2800" b="1" dirty="0"/>
              <a:t> 2,29-36) er dette klart NTs måde at beskrive forholdet mellem Far og Søn i Gud på.</a:t>
            </a:r>
          </a:p>
          <a:p>
            <a:r>
              <a:rPr lang="da-DK" sz="2800" b="1" dirty="0"/>
              <a:t>Billedsproget er fra kongens tronsal, hvor hans vigtigste og mest betroede mand (ofte hans søn) sad vedkongens højre hånd.</a:t>
            </a:r>
          </a:p>
          <a:p>
            <a:endParaRPr lang="da-DK" sz="2800" b="1" dirty="0"/>
          </a:p>
          <a:p>
            <a:r>
              <a:rPr lang="da-DK" sz="2800" b="1" dirty="0"/>
              <a:t>På den ene side er Far og Søn lige meget Gud (”Samme væsen” som </a:t>
            </a:r>
            <a:r>
              <a:rPr lang="da-DK" sz="2800" b="1" dirty="0" err="1"/>
              <a:t>Nikæa</a:t>
            </a:r>
            <a:r>
              <a:rPr lang="da-DK" sz="2800" b="1" dirty="0"/>
              <a:t> siger det) – på den anden side har de naturligvis hver deres identitet.</a:t>
            </a:r>
          </a:p>
          <a:p>
            <a:r>
              <a:rPr lang="da-DK" sz="2800" b="1" dirty="0"/>
              <a:t>Og denne viser sig i deres indbyrdes relation: Sønnen underordner sig Faderen, som NT udtrykker det.</a:t>
            </a:r>
          </a:p>
          <a:p>
            <a:endParaRPr lang="da-DK" sz="1100" b="1" dirty="0"/>
          </a:p>
        </p:txBody>
      </p:sp>
    </p:spTree>
    <p:extLst>
      <p:ext uri="{BB962C8B-B14F-4D97-AF65-F5344CB8AC3E}">
        <p14:creationId xmlns:p14="http://schemas.microsoft.com/office/powerpoint/2010/main" val="34851859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AEAA433E-FB93-4279-9DF4-526B87CCDAF5}"/>
              </a:ext>
            </a:extLst>
          </p:cNvPr>
          <p:cNvSpPr txBox="1"/>
          <p:nvPr/>
        </p:nvSpPr>
        <p:spPr>
          <a:xfrm>
            <a:off x="245533" y="330200"/>
            <a:ext cx="11235267" cy="5632311"/>
          </a:xfrm>
          <a:prstGeom prst="rect">
            <a:avLst/>
          </a:prstGeom>
          <a:noFill/>
        </p:spPr>
        <p:txBody>
          <a:bodyPr wrap="square" rtlCol="0">
            <a:spAutoFit/>
          </a:bodyPr>
          <a:lstStyle/>
          <a:p>
            <a:r>
              <a:rPr lang="da-DK" sz="2400" b="1" dirty="0"/>
              <a:t>1 Kor 15,20-28: </a:t>
            </a:r>
            <a:r>
              <a:rPr lang="da-DK" sz="2400" b="1" i="0" dirty="0">
                <a:solidFill>
                  <a:srgbClr val="000000"/>
                </a:solidFill>
                <a:effectLst/>
                <a:latin typeface="Verdana" panose="020B0604030504040204" pitchFamily="34" charset="0"/>
              </a:rPr>
              <a:t>Men nu er Kristus opstået fra de døde som førstegrøden af dem, der er sovet hen. Fordi døden kom ved et menneske, er også de dødes opstandelse kommet ved et menneske. For ligesom alle dør med Adam, skal også alle gøres levende med Kristus. Men hver til sin tid: Kristus som førstegrøden, dernæst, når han kommer, de, som hører Kristus til. Derefter kommer enden, når han har tilintetgjort al magt og myndighed og kraft og </a:t>
            </a:r>
            <a:r>
              <a:rPr lang="da-DK" sz="2400" b="1" i="0" dirty="0">
                <a:solidFill>
                  <a:srgbClr val="C00000"/>
                </a:solidFill>
                <a:effectLst/>
                <a:latin typeface="Verdana" panose="020B0604030504040204" pitchFamily="34" charset="0"/>
              </a:rPr>
              <a:t>overgiver Riget til Gud Fader</a:t>
            </a:r>
            <a:r>
              <a:rPr lang="da-DK" sz="2400" b="1" i="0" dirty="0">
                <a:solidFill>
                  <a:srgbClr val="000000"/>
                </a:solidFill>
                <a:effectLst/>
                <a:latin typeface="Verdana" panose="020B0604030504040204" pitchFamily="34" charset="0"/>
              </a:rPr>
              <a:t>. For Kristus skal være konge, indtil Gud får lagt alle fjender under hans fødder; som den sidste fjende tilintetgøres døden, for »alt har han lagt under hans fødder« – og når det hedder, at alt er underlagt, er det klart, at undtaget er Gud, der har lagt alt under ham. </a:t>
            </a:r>
            <a:r>
              <a:rPr lang="da-DK" sz="2400" b="1" i="0" dirty="0">
                <a:solidFill>
                  <a:srgbClr val="C00000"/>
                </a:solidFill>
                <a:effectLst/>
                <a:latin typeface="Verdana" panose="020B0604030504040204" pitchFamily="34" charset="0"/>
              </a:rPr>
              <a:t>Og når så alt er underlagt ham, skal også Sønnen selv underlægge sig under ham, som har lagt alt under ham, for at Gud kan være alt i alle.  </a:t>
            </a:r>
            <a:endParaRPr lang="da-DK" sz="2400" b="1" dirty="0">
              <a:solidFill>
                <a:srgbClr val="C00000"/>
              </a:solidFill>
            </a:endParaRPr>
          </a:p>
        </p:txBody>
      </p:sp>
    </p:spTree>
    <p:extLst>
      <p:ext uri="{BB962C8B-B14F-4D97-AF65-F5344CB8AC3E}">
        <p14:creationId xmlns:p14="http://schemas.microsoft.com/office/powerpoint/2010/main" val="2512937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AEAA433E-FB93-4279-9DF4-526B87CCDAF5}"/>
              </a:ext>
            </a:extLst>
          </p:cNvPr>
          <p:cNvSpPr txBox="1"/>
          <p:nvPr/>
        </p:nvSpPr>
        <p:spPr>
          <a:xfrm>
            <a:off x="245533" y="330200"/>
            <a:ext cx="11235267" cy="5632311"/>
          </a:xfrm>
          <a:prstGeom prst="rect">
            <a:avLst/>
          </a:prstGeom>
          <a:noFill/>
        </p:spPr>
        <p:txBody>
          <a:bodyPr wrap="square" rtlCol="0">
            <a:spAutoFit/>
          </a:bodyPr>
          <a:lstStyle/>
          <a:p>
            <a:r>
              <a:rPr lang="da-DK" sz="2400" b="1" dirty="0"/>
              <a:t>Gud (Fader) gav Jesus magt og myndighed til at fuldføre </a:t>
            </a:r>
            <a:r>
              <a:rPr lang="da-DK" sz="2400" b="1" dirty="0" err="1"/>
              <a:t>frelsesmissionen</a:t>
            </a:r>
            <a:r>
              <a:rPr lang="da-DK" sz="2400" b="1" dirty="0"/>
              <a:t>.</a:t>
            </a:r>
          </a:p>
          <a:p>
            <a:r>
              <a:rPr lang="da-DK" sz="2400" b="1" dirty="0">
                <a:solidFill>
                  <a:srgbClr val="C00000"/>
                </a:solidFill>
              </a:rPr>
              <a:t>Når dette endeligt er sket (ved Jesus´ genkomst) skal Jesus give magten og myndigheden tilbage til Faderen. </a:t>
            </a:r>
            <a:r>
              <a:rPr lang="da-DK" sz="2400" b="1" i="1" dirty="0">
                <a:solidFill>
                  <a:srgbClr val="C00000"/>
                </a:solidFill>
              </a:rPr>
              <a:t>Ikke</a:t>
            </a:r>
            <a:r>
              <a:rPr lang="da-DK" sz="2400" b="1" dirty="0">
                <a:solidFill>
                  <a:srgbClr val="C00000"/>
                </a:solidFill>
              </a:rPr>
              <a:t> som en degradering af Jesus, men som et udtryk for den totalt sammensmeltede kærlighed, hvor ”Gud kan være alt i alle”: Han er Far for alle sine børn – både sin enbårne Søn og alle os, der ved troen er i Sønnen.</a:t>
            </a:r>
          </a:p>
          <a:p>
            <a:endParaRPr lang="da-DK" sz="2400" b="1" dirty="0">
              <a:solidFill>
                <a:srgbClr val="C00000"/>
              </a:solidFill>
            </a:endParaRPr>
          </a:p>
          <a:p>
            <a:r>
              <a:rPr lang="da-DK" sz="2400" b="1" dirty="0">
                <a:solidFill>
                  <a:srgbClr val="C00000"/>
                </a:solidFill>
              </a:rPr>
              <a:t>Vores tanker kan naturligvis ikke gribe om de dybe sandheder i Guds væsen, men vi må bare – som </a:t>
            </a:r>
            <a:r>
              <a:rPr lang="da-DK" sz="2400" b="1" dirty="0" err="1">
                <a:solidFill>
                  <a:srgbClr val="C00000"/>
                </a:solidFill>
              </a:rPr>
              <a:t>Nikæa</a:t>
            </a:r>
            <a:r>
              <a:rPr lang="da-DK" sz="2400" b="1" dirty="0">
                <a:solidFill>
                  <a:srgbClr val="C00000"/>
                </a:solidFill>
              </a:rPr>
              <a:t> – fastholde, at på den ene side er Gud én (og dette knyttes til ”Faderen” og på den anden side er Gud både Far, Søn og Ånd – og hvor både Søn og Ånd er ”Herre” – altså Gud.</a:t>
            </a:r>
          </a:p>
          <a:p>
            <a:endParaRPr lang="da-DK" sz="2400" b="1" dirty="0">
              <a:solidFill>
                <a:srgbClr val="C00000"/>
              </a:solidFill>
            </a:endParaRPr>
          </a:p>
          <a:p>
            <a:r>
              <a:rPr lang="da-DK" sz="2400" b="1" dirty="0">
                <a:solidFill>
                  <a:srgbClr val="C00000"/>
                </a:solidFill>
              </a:rPr>
              <a:t>For Guddommelig kærlighed er det at underordne sig hinanden ikke en modsætning til kærlighed – tværtimod er det et af de højeste tegn på kærlighed. Denne underordning gør ikke den ene mindre end den anden – men viser en tæt relation til hinanden.</a:t>
            </a:r>
          </a:p>
          <a:p>
            <a:endParaRPr lang="da-DK" sz="2400" b="1" dirty="0">
              <a:solidFill>
                <a:srgbClr val="C00000"/>
              </a:solidFill>
            </a:endParaRPr>
          </a:p>
        </p:txBody>
      </p:sp>
    </p:spTree>
    <p:extLst>
      <p:ext uri="{BB962C8B-B14F-4D97-AF65-F5344CB8AC3E}">
        <p14:creationId xmlns:p14="http://schemas.microsoft.com/office/powerpoint/2010/main" val="1715139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137AE46-1B11-4C17-9DBC-8C9DE58F491A}"/>
              </a:ext>
            </a:extLst>
          </p:cNvPr>
          <p:cNvSpPr/>
          <p:nvPr/>
        </p:nvSpPr>
        <p:spPr>
          <a:xfrm>
            <a:off x="3323670" y="1384068"/>
            <a:ext cx="5544659" cy="1785104"/>
          </a:xfrm>
          <a:prstGeom prst="rect">
            <a:avLst/>
          </a:prstGeom>
          <a:noFill/>
        </p:spPr>
        <p:txBody>
          <a:bodyPr wrap="none" lIns="91440" tIns="45720" rIns="91440" bIns="45720">
            <a:spAutoFit/>
          </a:bodyPr>
          <a:lstStyle/>
          <a:p>
            <a:pPr algn="ctr"/>
            <a:r>
              <a:rPr lang="da-DK" sz="110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Lektion 2</a:t>
            </a:r>
          </a:p>
        </p:txBody>
      </p:sp>
    </p:spTree>
    <p:extLst>
      <p:ext uri="{BB962C8B-B14F-4D97-AF65-F5344CB8AC3E}">
        <p14:creationId xmlns:p14="http://schemas.microsoft.com/office/powerpoint/2010/main" val="34278934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0E1DED2C-D423-46DF-9709-7E2BD5FD7612}"/>
              </a:ext>
            </a:extLst>
          </p:cNvPr>
          <p:cNvSpPr/>
          <p:nvPr/>
        </p:nvSpPr>
        <p:spPr>
          <a:xfrm>
            <a:off x="389467" y="482600"/>
            <a:ext cx="11319933" cy="59859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5A05021E-6596-49B9-9400-910809ECB941}"/>
              </a:ext>
            </a:extLst>
          </p:cNvPr>
          <p:cNvSpPr/>
          <p:nvPr/>
        </p:nvSpPr>
        <p:spPr>
          <a:xfrm>
            <a:off x="541867" y="1540917"/>
            <a:ext cx="9575800" cy="14739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BCA3CCD9-E5B3-42BC-A5E1-26AB400C45DA}"/>
              </a:ext>
            </a:extLst>
          </p:cNvPr>
          <p:cNvSpPr txBox="1"/>
          <p:nvPr/>
        </p:nvSpPr>
        <p:spPr>
          <a:xfrm>
            <a:off x="643467" y="787400"/>
            <a:ext cx="10871200" cy="6260240"/>
          </a:xfrm>
          <a:prstGeom prst="rect">
            <a:avLst/>
          </a:prstGeom>
          <a:noFill/>
        </p:spPr>
        <p:txBody>
          <a:bodyPr wrap="square" rtlCol="0">
            <a:spAutoFit/>
          </a:bodyPr>
          <a:lstStyle/>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Til underviseren:</a:t>
            </a:r>
          </a:p>
          <a:p>
            <a:pPr>
              <a:lnSpc>
                <a:spcPct val="107000"/>
              </a:lnSpc>
              <a:spcAft>
                <a:spcPts val="800"/>
              </a:spcAft>
            </a:pPr>
            <a:r>
              <a:rPr lang="da-DK" sz="4000" b="1" i="1" dirty="0">
                <a:effectLst/>
                <a:latin typeface="Arial" panose="020B0604020202020204" pitchFamily="34" charset="0"/>
                <a:ea typeface="Calibri" panose="020F0502020204030204" pitchFamily="34" charset="0"/>
                <a:cs typeface="Times New Roman" panose="02020603050405020304" pitchFamily="18" charset="0"/>
              </a:rPr>
              <a:t>Lektion 2: Jesus blev menneske for </a:t>
            </a:r>
          </a:p>
          <a:p>
            <a:pPr>
              <a:lnSpc>
                <a:spcPct val="107000"/>
              </a:lnSpc>
              <a:spcAft>
                <a:spcPts val="800"/>
              </a:spcAft>
            </a:pPr>
            <a:r>
              <a:rPr lang="da-DK" sz="4000" b="1" i="1" dirty="0">
                <a:latin typeface="Arial" panose="020B0604020202020204" pitchFamily="34" charset="0"/>
                <a:ea typeface="Calibri" panose="020F0502020204030204" pitchFamily="34" charset="0"/>
                <a:cs typeface="Times New Roman" panose="02020603050405020304" pitchFamily="18" charset="0"/>
              </a:rPr>
              <a:t>                   </a:t>
            </a:r>
            <a:r>
              <a:rPr lang="da-DK" sz="4000" b="1" i="1" dirty="0">
                <a:effectLst/>
                <a:latin typeface="Arial" panose="020B0604020202020204" pitchFamily="34" charset="0"/>
                <a:ea typeface="Calibri" panose="020F0502020204030204" pitchFamily="34" charset="0"/>
                <a:cs typeface="Times New Roman" panose="02020603050405020304" pitchFamily="18" charset="0"/>
              </a:rPr>
              <a:t>at være Messias</a:t>
            </a:r>
          </a:p>
          <a:p>
            <a:pPr>
              <a:lnSpc>
                <a:spcPct val="107000"/>
              </a:lnSpc>
              <a:spcAft>
                <a:spcPts val="800"/>
              </a:spcAft>
            </a:pPr>
            <a:endParaRPr lang="da-DK" sz="4000" b="1" i="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4000" b="1" i="1" dirty="0" err="1">
                <a:effectLst/>
                <a:latin typeface="Arial" panose="020B0604020202020204" pitchFamily="34" charset="0"/>
                <a:ea typeface="Calibri" panose="020F0502020204030204" pitchFamily="34" charset="0"/>
                <a:cs typeface="Times New Roman" panose="02020603050405020304" pitchFamily="18" charset="0"/>
              </a:rPr>
              <a:t>Nikæa</a:t>
            </a:r>
            <a:r>
              <a:rPr lang="da-DK" sz="4000" b="1" i="1" dirty="0">
                <a:effectLst/>
                <a:latin typeface="Arial" panose="020B0604020202020204" pitchFamily="34" charset="0"/>
                <a:ea typeface="Calibri" panose="020F0502020204030204" pitchFamily="34" charset="0"/>
                <a:cs typeface="Times New Roman" panose="02020603050405020304" pitchFamily="18" charset="0"/>
              </a:rPr>
              <a:t>-benet fra Lektion 1 kan bruges her, hvis det ikke blev brugt i lektion 1 – eller kort genopfriskes fra lektion 1.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6943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0E1DED2C-D423-46DF-9709-7E2BD5FD7612}"/>
              </a:ext>
            </a:extLst>
          </p:cNvPr>
          <p:cNvSpPr/>
          <p:nvPr/>
        </p:nvSpPr>
        <p:spPr>
          <a:xfrm>
            <a:off x="389467" y="482600"/>
            <a:ext cx="11319933" cy="59859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5A05021E-6596-49B9-9400-910809ECB941}"/>
              </a:ext>
            </a:extLst>
          </p:cNvPr>
          <p:cNvSpPr/>
          <p:nvPr/>
        </p:nvSpPr>
        <p:spPr>
          <a:xfrm>
            <a:off x="541867" y="4216393"/>
            <a:ext cx="9575800" cy="14739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BCA3CCD9-E5B3-42BC-A5E1-26AB400C45DA}"/>
              </a:ext>
            </a:extLst>
          </p:cNvPr>
          <p:cNvSpPr txBox="1"/>
          <p:nvPr/>
        </p:nvSpPr>
        <p:spPr>
          <a:xfrm>
            <a:off x="643467" y="787400"/>
            <a:ext cx="10871200" cy="6157648"/>
          </a:xfrm>
          <a:prstGeom prst="rect">
            <a:avLst/>
          </a:prstGeom>
          <a:noFill/>
        </p:spPr>
        <p:txBody>
          <a:bodyPr wrap="square" rtlCol="0">
            <a:spAutoFit/>
          </a:bodyPr>
          <a:lstStyle/>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Til underviseren:</a:t>
            </a:r>
          </a:p>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NT-benet</a:t>
            </a:r>
            <a:r>
              <a:rPr lang="da-DK" sz="40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Det centrale i at Jesus er sand Gud og sandt menneske, sådan som NTs tydelige budskab er! (en del stof kan hentes fra TEMA 2022).</a:t>
            </a:r>
          </a:p>
          <a:p>
            <a:pPr>
              <a:lnSpc>
                <a:spcPct val="107000"/>
              </a:lnSpc>
              <a:spcAft>
                <a:spcPts val="800"/>
              </a:spcAft>
            </a:pPr>
            <a:r>
              <a:rPr lang="da-DK" sz="4000" b="1" i="1" dirty="0">
                <a:effectLst/>
                <a:latin typeface="Arial" panose="020B0604020202020204" pitchFamily="34" charset="0"/>
                <a:ea typeface="Calibri" panose="020F0502020204030204" pitchFamily="34" charset="0"/>
                <a:cs typeface="Times New Roman" panose="02020603050405020304" pitchFamily="18" charset="0"/>
              </a:rPr>
              <a:t>Lektion 2: Jesus blev menneske for </a:t>
            </a:r>
          </a:p>
          <a:p>
            <a:pPr>
              <a:lnSpc>
                <a:spcPct val="107000"/>
              </a:lnSpc>
              <a:spcAft>
                <a:spcPts val="800"/>
              </a:spcAft>
            </a:pPr>
            <a:r>
              <a:rPr lang="da-DK" sz="4000" b="1" i="1" dirty="0">
                <a:latin typeface="Arial" panose="020B0604020202020204" pitchFamily="34" charset="0"/>
                <a:ea typeface="Calibri" panose="020F0502020204030204" pitchFamily="34" charset="0"/>
                <a:cs typeface="Times New Roman" panose="02020603050405020304" pitchFamily="18" charset="0"/>
              </a:rPr>
              <a:t>                   </a:t>
            </a:r>
            <a:r>
              <a:rPr lang="da-DK" sz="4000" b="1" i="1" dirty="0">
                <a:effectLst/>
                <a:latin typeface="Arial" panose="020B0604020202020204" pitchFamily="34" charset="0"/>
                <a:ea typeface="Calibri" panose="020F0502020204030204" pitchFamily="34" charset="0"/>
                <a:cs typeface="Times New Roman" panose="02020603050405020304" pitchFamily="18" charset="0"/>
              </a:rPr>
              <a:t>at være Messias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9868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7A704CFB-A88F-46F4-A91C-0A401531A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7151" y="1709036"/>
            <a:ext cx="877316" cy="407291"/>
          </a:xfrm>
          <a:prstGeom prst="rect">
            <a:avLst/>
          </a:prstGeom>
        </p:spPr>
      </p:pic>
      <p:pic>
        <p:nvPicPr>
          <p:cNvPr id="3" name="Billede 2">
            <a:extLst>
              <a:ext uri="{FF2B5EF4-FFF2-40B4-BE49-F238E27FC236}">
                <a16:creationId xmlns:a16="http://schemas.microsoft.com/office/drawing/2014/main" id="{1AD0AA00-278D-42F7-B739-B5475142A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180" y="2790095"/>
            <a:ext cx="5155353" cy="3888893"/>
          </a:xfrm>
          <a:prstGeom prst="rect">
            <a:avLst/>
          </a:prstGeom>
        </p:spPr>
      </p:pic>
      <p:sp>
        <p:nvSpPr>
          <p:cNvPr id="4" name="Tekstfelt 3">
            <a:extLst>
              <a:ext uri="{FF2B5EF4-FFF2-40B4-BE49-F238E27FC236}">
                <a16:creationId xmlns:a16="http://schemas.microsoft.com/office/drawing/2014/main" id="{0F95CBDD-D8D8-4FDF-9C7E-150233C02120}"/>
              </a:ext>
            </a:extLst>
          </p:cNvPr>
          <p:cNvSpPr txBox="1"/>
          <p:nvPr/>
        </p:nvSpPr>
        <p:spPr>
          <a:xfrm>
            <a:off x="110066" y="468052"/>
            <a:ext cx="8746067" cy="3970318"/>
          </a:xfrm>
          <a:prstGeom prst="rect">
            <a:avLst/>
          </a:prstGeom>
          <a:noFill/>
        </p:spPr>
        <p:txBody>
          <a:bodyPr wrap="square" rtlCol="0">
            <a:spAutoFit/>
          </a:bodyPr>
          <a:lstStyle/>
          <a:p>
            <a:r>
              <a:rPr lang="da-DK" sz="3600" b="1" dirty="0">
                <a:solidFill>
                  <a:srgbClr val="C00000"/>
                </a:solidFill>
                <a:latin typeface="Arial" panose="020B0604020202020204" pitchFamily="34" charset="0"/>
                <a:cs typeface="Arial" panose="020B0604020202020204" pitchFamily="34" charset="0"/>
              </a:rPr>
              <a:t>Folkekirken bygger sin tro på Bibelen og på 5 bekendelsesskrifter:</a:t>
            </a:r>
          </a:p>
          <a:p>
            <a:r>
              <a:rPr lang="da-DK" sz="3600" b="1" dirty="0">
                <a:latin typeface="Arial" panose="020B0604020202020204" pitchFamily="34" charset="0"/>
                <a:cs typeface="Arial" panose="020B0604020202020204" pitchFamily="34" charset="0"/>
              </a:rPr>
              <a:t>1. Den Apostolske Trosbekendelse</a:t>
            </a:r>
          </a:p>
          <a:p>
            <a:r>
              <a:rPr lang="da-DK" sz="3600" b="1" dirty="0">
                <a:latin typeface="Arial" panose="020B0604020202020204" pitchFamily="34" charset="0"/>
                <a:cs typeface="Arial" panose="020B0604020202020204" pitchFamily="34" charset="0"/>
              </a:rPr>
              <a:t>2. Den </a:t>
            </a:r>
            <a:r>
              <a:rPr lang="da-DK" sz="3600" b="1" dirty="0" err="1">
                <a:latin typeface="Arial" panose="020B0604020202020204" pitchFamily="34" charset="0"/>
                <a:cs typeface="Arial" panose="020B0604020202020204" pitchFamily="34" charset="0"/>
              </a:rPr>
              <a:t>Nikænske</a:t>
            </a:r>
            <a:r>
              <a:rPr lang="da-DK" sz="3600" b="1" dirty="0">
                <a:latin typeface="Arial" panose="020B0604020202020204" pitchFamily="34" charset="0"/>
                <a:cs typeface="Arial" panose="020B0604020202020204" pitchFamily="34" charset="0"/>
              </a:rPr>
              <a:t> Trosbekendelse</a:t>
            </a:r>
          </a:p>
          <a:p>
            <a:r>
              <a:rPr lang="da-DK" sz="3600" b="1" dirty="0">
                <a:latin typeface="Arial" panose="020B0604020202020204" pitchFamily="34" charset="0"/>
                <a:cs typeface="Arial" panose="020B0604020202020204" pitchFamily="34" charset="0"/>
              </a:rPr>
              <a:t>3. Den </a:t>
            </a:r>
            <a:r>
              <a:rPr lang="da-DK" sz="3600" b="1" dirty="0" err="1">
                <a:latin typeface="Arial" panose="020B0604020202020204" pitchFamily="34" charset="0"/>
                <a:cs typeface="Arial" panose="020B0604020202020204" pitchFamily="34" charset="0"/>
              </a:rPr>
              <a:t>Athanasianske</a:t>
            </a:r>
            <a:r>
              <a:rPr lang="da-DK" sz="3600" b="1" dirty="0">
                <a:latin typeface="Arial" panose="020B0604020202020204" pitchFamily="34" charset="0"/>
                <a:cs typeface="Arial" panose="020B0604020202020204" pitchFamily="34" charset="0"/>
              </a:rPr>
              <a:t> Trosbekendelse</a:t>
            </a:r>
          </a:p>
          <a:p>
            <a:r>
              <a:rPr lang="da-DK" sz="3600" b="1" dirty="0">
                <a:latin typeface="Arial" panose="020B0604020202020204" pitchFamily="34" charset="0"/>
                <a:cs typeface="Arial" panose="020B0604020202020204" pitchFamily="34" charset="0"/>
              </a:rPr>
              <a:t>4. Den Augsburgske Bekendelse</a:t>
            </a:r>
          </a:p>
          <a:p>
            <a:r>
              <a:rPr lang="da-DK" sz="3600" b="1" dirty="0">
                <a:latin typeface="Arial" panose="020B0604020202020204" pitchFamily="34" charset="0"/>
                <a:cs typeface="Arial" panose="020B0604020202020204" pitchFamily="34" charset="0"/>
              </a:rPr>
              <a:t>5. Luthers lille katekismus</a:t>
            </a:r>
          </a:p>
        </p:txBody>
      </p:sp>
      <p:pic>
        <p:nvPicPr>
          <p:cNvPr id="7" name="Billede 6">
            <a:extLst>
              <a:ext uri="{FF2B5EF4-FFF2-40B4-BE49-F238E27FC236}">
                <a16:creationId xmlns:a16="http://schemas.microsoft.com/office/drawing/2014/main" id="{287540C9-6080-49CB-93C7-0C944920C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018" y="2223995"/>
            <a:ext cx="877316" cy="407291"/>
          </a:xfrm>
          <a:prstGeom prst="rect">
            <a:avLst/>
          </a:prstGeom>
        </p:spPr>
      </p:pic>
      <p:pic>
        <p:nvPicPr>
          <p:cNvPr id="8" name="Billede 7">
            <a:extLst>
              <a:ext uri="{FF2B5EF4-FFF2-40B4-BE49-F238E27FC236}">
                <a16:creationId xmlns:a16="http://schemas.microsoft.com/office/drawing/2014/main" id="{CBDE5FD2-2A95-48B6-8B12-6CAD863E3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085" y="2840554"/>
            <a:ext cx="877316" cy="407291"/>
          </a:xfrm>
          <a:prstGeom prst="rect">
            <a:avLst/>
          </a:prstGeom>
        </p:spPr>
      </p:pic>
      <p:pic>
        <p:nvPicPr>
          <p:cNvPr id="9" name="Billede 8">
            <a:extLst>
              <a:ext uri="{FF2B5EF4-FFF2-40B4-BE49-F238E27FC236}">
                <a16:creationId xmlns:a16="http://schemas.microsoft.com/office/drawing/2014/main" id="{7C4519CE-7347-41C3-8D52-60F29DF65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493" y="3352415"/>
            <a:ext cx="877316" cy="407291"/>
          </a:xfrm>
          <a:prstGeom prst="rect">
            <a:avLst/>
          </a:prstGeom>
        </p:spPr>
      </p:pic>
      <p:pic>
        <p:nvPicPr>
          <p:cNvPr id="10" name="Billede 9">
            <a:extLst>
              <a:ext uri="{FF2B5EF4-FFF2-40B4-BE49-F238E27FC236}">
                <a16:creationId xmlns:a16="http://schemas.microsoft.com/office/drawing/2014/main" id="{E5DAF5D4-3B03-406D-B3FE-B6B5EB995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322" y="3864276"/>
            <a:ext cx="877316" cy="407291"/>
          </a:xfrm>
          <a:prstGeom prst="rect">
            <a:avLst/>
          </a:prstGeom>
        </p:spPr>
      </p:pic>
      <p:pic>
        <p:nvPicPr>
          <p:cNvPr id="12" name="Billede 11">
            <a:extLst>
              <a:ext uri="{FF2B5EF4-FFF2-40B4-BE49-F238E27FC236}">
                <a16:creationId xmlns:a16="http://schemas.microsoft.com/office/drawing/2014/main" id="{3A9359BE-97E8-441E-8054-3417344BA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1993" y="313265"/>
            <a:ext cx="2018151" cy="967571"/>
          </a:xfrm>
          <a:prstGeom prst="rect">
            <a:avLst/>
          </a:prstGeom>
        </p:spPr>
      </p:pic>
    </p:spTree>
    <p:extLst>
      <p:ext uri="{BB962C8B-B14F-4D97-AF65-F5344CB8AC3E}">
        <p14:creationId xmlns:p14="http://schemas.microsoft.com/office/powerpoint/2010/main" val="98578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3B4D5E70-F3ED-43F2-8C2F-7C33C2E63CAE}"/>
              </a:ext>
            </a:extLst>
          </p:cNvPr>
          <p:cNvSpPr txBox="1"/>
          <p:nvPr/>
        </p:nvSpPr>
        <p:spPr>
          <a:xfrm>
            <a:off x="203201" y="135467"/>
            <a:ext cx="11573933" cy="8784969"/>
          </a:xfrm>
          <a:prstGeom prst="rect">
            <a:avLst/>
          </a:prstGeom>
          <a:noFill/>
        </p:spPr>
        <p:txBody>
          <a:bodyPr wrap="square" rtlCol="0">
            <a:spAutoFit/>
          </a:bodyPr>
          <a:lstStyle/>
          <a:p>
            <a:pPr>
              <a:lnSpc>
                <a:spcPct val="107000"/>
              </a:lnSpc>
              <a:spcAft>
                <a:spcPts val="800"/>
              </a:spcAft>
            </a:pPr>
            <a: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Lektion 2: Jesus blev menneske for at være Messias </a:t>
            </a:r>
          </a:p>
          <a:p>
            <a:pPr>
              <a:lnSpc>
                <a:spcPct val="107000"/>
              </a:lnSpc>
              <a:spcAft>
                <a:spcPts val="800"/>
              </a:spcAft>
            </a:pPr>
            <a:r>
              <a:rPr lang="da-DK" sz="3200" b="1" dirty="0">
                <a:solidFill>
                  <a:schemeClr val="bg1">
                    <a:lumMod val="65000"/>
                  </a:schemeClr>
                </a:solidFill>
                <a:effectLst/>
                <a:latin typeface="Bahnschrift" panose="020B0502040204020203" pitchFamily="34" charset="0"/>
                <a:ea typeface="Calibri" panose="020F0502020204030204" pitchFamily="34" charset="0"/>
                <a:cs typeface="Times New Roman" panose="02020603050405020304" pitchFamily="18" charset="0"/>
              </a:rPr>
              <a:t>Og på én Herre, Jesus Kristus, Guds enbårne Søn, som er født af Faderen før alle tider, Gud af Gud, lys af lys, sand Gud af sand Gud, født, ikke skabt, af samme væsen som Faderen, ved hvem alt er skabt, </a:t>
            </a:r>
            <a:r>
              <a:rPr lang="da-DK" sz="3200" b="1" dirty="0">
                <a:effectLst/>
                <a:latin typeface="Bahnschrift" panose="020B0502040204020203" pitchFamily="34" charset="0"/>
                <a:ea typeface="Calibri" panose="020F0502020204030204" pitchFamily="34" charset="0"/>
                <a:cs typeface="Times New Roman" panose="02020603050405020304" pitchFamily="18" charset="0"/>
              </a:rPr>
              <a:t>som for os mennesker og for vor frelse steg ned fra himlene og </a:t>
            </a:r>
            <a:r>
              <a:rPr lang="da-DK" sz="3200" b="1" dirty="0">
                <a:solidFill>
                  <a:srgbClr val="FF0000"/>
                </a:solidFill>
                <a:effectLst/>
                <a:latin typeface="Bahnschrift" panose="020B0502040204020203" pitchFamily="34" charset="0"/>
                <a:ea typeface="Calibri" panose="020F0502020204030204" pitchFamily="34" charset="0"/>
                <a:cs typeface="Times New Roman" panose="02020603050405020304" pitchFamily="18" charset="0"/>
              </a:rPr>
              <a:t>blev kød ved Helligånden af Jomfru Maria </a:t>
            </a:r>
            <a:r>
              <a:rPr lang="da-DK" sz="3200" b="1" dirty="0">
                <a:effectLst/>
                <a:latin typeface="Bahnschrift" panose="020B0502040204020203" pitchFamily="34" charset="0"/>
                <a:ea typeface="Calibri" panose="020F0502020204030204" pitchFamily="34" charset="0"/>
                <a:cs typeface="Times New Roman" panose="02020603050405020304" pitchFamily="18" charset="0"/>
              </a:rPr>
              <a:t>og blev menneske, som også blev korsfæstet for os under </a:t>
            </a:r>
            <a:r>
              <a:rPr lang="da-DK" sz="3200" b="1" dirty="0" err="1">
                <a:effectLst/>
                <a:latin typeface="Bahnschrift" panose="020B0502040204020203" pitchFamily="34" charset="0"/>
                <a:ea typeface="Calibri" panose="020F0502020204030204" pitchFamily="34" charset="0"/>
                <a:cs typeface="Times New Roman" panose="02020603050405020304" pitchFamily="18" charset="0"/>
              </a:rPr>
              <a:t>Pontius</a:t>
            </a:r>
            <a:r>
              <a:rPr lang="da-DK" sz="3200" b="1" dirty="0">
                <a:effectLst/>
                <a:latin typeface="Bahnschrift" panose="020B0502040204020203" pitchFamily="34" charset="0"/>
                <a:ea typeface="Calibri" panose="020F0502020204030204" pitchFamily="34" charset="0"/>
                <a:cs typeface="Times New Roman" panose="02020603050405020304" pitchFamily="18" charset="0"/>
              </a:rPr>
              <a:t> Pilatus, blev pint og begravet </a:t>
            </a:r>
            <a:r>
              <a:rPr lang="da-DK" sz="3200" b="1" dirty="0">
                <a:solidFill>
                  <a:schemeClr val="bg1">
                    <a:lumMod val="65000"/>
                  </a:schemeClr>
                </a:solidFill>
                <a:effectLst/>
                <a:latin typeface="Bahnschrift" panose="020B0502040204020203" pitchFamily="34" charset="0"/>
                <a:ea typeface="Calibri" panose="020F0502020204030204" pitchFamily="34" charset="0"/>
                <a:cs typeface="Times New Roman" panose="02020603050405020304" pitchFamily="18" charset="0"/>
              </a:rPr>
              <a:t>og opstod på tredje dagen ifølge skrifterne og </a:t>
            </a:r>
            <a:r>
              <a:rPr lang="da-DK" sz="3200" b="1" dirty="0" err="1">
                <a:solidFill>
                  <a:schemeClr val="bg1">
                    <a:lumMod val="65000"/>
                  </a:schemeClr>
                </a:solidFill>
                <a:effectLst/>
                <a:latin typeface="Bahnschrift" panose="020B0502040204020203" pitchFamily="34" charset="0"/>
                <a:ea typeface="Calibri" panose="020F0502020204030204" pitchFamily="34" charset="0"/>
                <a:cs typeface="Times New Roman" panose="02020603050405020304" pitchFamily="18" charset="0"/>
              </a:rPr>
              <a:t>opfor</a:t>
            </a:r>
            <a:r>
              <a:rPr lang="da-DK" sz="3200" b="1" dirty="0">
                <a:solidFill>
                  <a:schemeClr val="bg1">
                    <a:lumMod val="65000"/>
                  </a:schemeClr>
                </a:solidFill>
                <a:effectLst/>
                <a:latin typeface="Bahnschrift" panose="020B0502040204020203" pitchFamily="34" charset="0"/>
                <a:ea typeface="Calibri" panose="020F0502020204030204" pitchFamily="34" charset="0"/>
                <a:cs typeface="Times New Roman" panose="02020603050405020304" pitchFamily="18" charset="0"/>
              </a:rPr>
              <a:t> til himmels, sidder ved Faderens højre hånd og skal komme igen i herlighed for at dømme levende og døde, og der skal ikke være ende på hans rige. </a:t>
            </a:r>
          </a:p>
          <a:p>
            <a:pPr>
              <a:lnSpc>
                <a:spcPct val="107000"/>
              </a:lnSpc>
              <a:spcAft>
                <a:spcPts val="800"/>
              </a:spcAft>
            </a:pPr>
            <a:b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br>
            <a:endPar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br>
              <a:rPr lang="da-DK" sz="36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b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08832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4" y="439955"/>
            <a:ext cx="6578554" cy="5662598"/>
          </a:xfrm>
          <a:prstGeom prst="rect">
            <a:avLst/>
          </a:prstGeom>
        </p:spPr>
      </p:pic>
      <p:sp>
        <p:nvSpPr>
          <p:cNvPr id="2" name="Tekstfelt 1"/>
          <p:cNvSpPr txBox="1"/>
          <p:nvPr/>
        </p:nvSpPr>
        <p:spPr>
          <a:xfrm>
            <a:off x="7182853" y="1022684"/>
            <a:ext cx="4427621" cy="4524315"/>
          </a:xfrm>
          <a:prstGeom prst="rect">
            <a:avLst/>
          </a:prstGeom>
          <a:noFill/>
        </p:spPr>
        <p:txBody>
          <a:bodyPr wrap="square" rtlCol="0">
            <a:spAutoFit/>
          </a:bodyPr>
          <a:lstStyle/>
          <a:p>
            <a:r>
              <a:rPr lang="da-DK" sz="3600" b="1" dirty="0"/>
              <a:t>Jesus har altid været til og været Gud: han har i al evighed været en person i den treenige Gud </a:t>
            </a:r>
          </a:p>
          <a:p>
            <a:endParaRPr lang="da-DK" sz="3600" b="1" dirty="0"/>
          </a:p>
          <a:p>
            <a:r>
              <a:rPr lang="da-DK" sz="3600" b="1" dirty="0"/>
              <a:t>Joh 1,1ff  1 Kor 8,6;  </a:t>
            </a:r>
            <a:r>
              <a:rPr lang="da-DK" sz="3600" b="1" dirty="0" err="1"/>
              <a:t>Kol</a:t>
            </a:r>
            <a:r>
              <a:rPr lang="da-DK" sz="3600" b="1" dirty="0"/>
              <a:t> 1,12-20.</a:t>
            </a:r>
          </a:p>
        </p:txBody>
      </p:sp>
    </p:spTree>
    <p:extLst>
      <p:ext uri="{BB962C8B-B14F-4D97-AF65-F5344CB8AC3E}">
        <p14:creationId xmlns:p14="http://schemas.microsoft.com/office/powerpoint/2010/main" val="7641487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20336" y="117693"/>
            <a:ext cx="11468559" cy="5632311"/>
          </a:xfrm>
          <a:prstGeom prst="rect">
            <a:avLst/>
          </a:prstGeom>
          <a:noFill/>
        </p:spPr>
        <p:txBody>
          <a:bodyPr wrap="square" rtlCol="0">
            <a:spAutoFit/>
          </a:bodyPr>
          <a:lstStyle/>
          <a:p>
            <a:r>
              <a:rPr lang="da-DK" sz="3600" b="1" dirty="0">
                <a:solidFill>
                  <a:srgbClr val="C00000"/>
                </a:solidFill>
              </a:rPr>
              <a:t>Hvorfor måtte Jesus blive et menneske?</a:t>
            </a:r>
          </a:p>
          <a:p>
            <a:r>
              <a:rPr lang="da-DK" sz="3600" b="1" dirty="0"/>
              <a:t>Alle tre personer i Gud er sammen om </a:t>
            </a:r>
            <a:r>
              <a:rPr lang="da-DK" sz="3600" b="1" dirty="0" err="1"/>
              <a:t>frelsesplanen</a:t>
            </a:r>
            <a:r>
              <a:rPr lang="da-DK" sz="3600" b="1" dirty="0"/>
              <a:t> og dens udførelse. Vigtigt i denne plan er det, at </a:t>
            </a:r>
            <a:r>
              <a:rPr lang="da-DK" sz="3600" b="1" i="1" dirty="0">
                <a:solidFill>
                  <a:srgbClr val="C00000"/>
                </a:solidFill>
              </a:rPr>
              <a:t>ingen anden end Gud selv kan åbenbare Gud</a:t>
            </a:r>
            <a:r>
              <a:rPr lang="da-DK" sz="3600" b="1" dirty="0">
                <a:solidFill>
                  <a:srgbClr val="C00000"/>
                </a:solidFill>
              </a:rPr>
              <a:t> og </a:t>
            </a:r>
            <a:r>
              <a:rPr lang="da-DK" sz="3600" b="1" i="1" dirty="0">
                <a:solidFill>
                  <a:srgbClr val="C00000"/>
                </a:solidFill>
              </a:rPr>
              <a:t>ingen anden end Gud selv kan gøre fyldest for og sone menneskets synd </a:t>
            </a:r>
            <a:r>
              <a:rPr lang="da-DK" sz="3600" b="1" dirty="0"/>
              <a:t>(og begge dele gjorde det nødvendigt, at Gud blev menneske):  </a:t>
            </a:r>
          </a:p>
          <a:p>
            <a:endParaRPr lang="da-DK" sz="3600" b="1" dirty="0"/>
          </a:p>
          <a:p>
            <a:r>
              <a:rPr lang="da-DK" sz="3600" b="1" dirty="0"/>
              <a:t>Fil 2,5-11: Han trådte frem som menneske (åbenbarede Gud for os) og blev lydig (mod </a:t>
            </a:r>
            <a:r>
              <a:rPr lang="da-DK" sz="3600" b="1" dirty="0" err="1"/>
              <a:t>frelsesplanen</a:t>
            </a:r>
            <a:r>
              <a:rPr lang="da-DK" sz="3600" b="1" dirty="0"/>
              <a:t>) så han døde på korset (sonede vores synd, </a:t>
            </a:r>
            <a:r>
              <a:rPr lang="da-DK" sz="3600" b="1" dirty="0" err="1"/>
              <a:t>Kol</a:t>
            </a:r>
            <a:r>
              <a:rPr lang="da-DK" sz="3600" b="1" dirty="0"/>
              <a:t> 2,14). </a:t>
            </a:r>
          </a:p>
        </p:txBody>
      </p:sp>
    </p:spTree>
    <p:extLst>
      <p:ext uri="{BB962C8B-B14F-4D97-AF65-F5344CB8AC3E}">
        <p14:creationId xmlns:p14="http://schemas.microsoft.com/office/powerpoint/2010/main" val="4101075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0743B4A1-F04C-4D93-9A23-5DF6AB47C268}"/>
              </a:ext>
            </a:extLst>
          </p:cNvPr>
          <p:cNvSpPr txBox="1"/>
          <p:nvPr/>
        </p:nvSpPr>
        <p:spPr>
          <a:xfrm>
            <a:off x="96251" y="105876"/>
            <a:ext cx="11983453" cy="5262979"/>
          </a:xfrm>
          <a:prstGeom prst="rect">
            <a:avLst/>
          </a:prstGeom>
          <a:noFill/>
        </p:spPr>
        <p:txBody>
          <a:bodyPr wrap="square" rtlCol="0">
            <a:spAutoFit/>
          </a:bodyPr>
          <a:lstStyle/>
          <a:p>
            <a:pPr algn="l" fontAlgn="base"/>
            <a:r>
              <a:rPr lang="da-DK" sz="2800" b="1" i="0" dirty="0">
                <a:solidFill>
                  <a:srgbClr val="000000"/>
                </a:solidFill>
                <a:effectLst/>
                <a:latin typeface="inherit"/>
              </a:rPr>
              <a:t>Fil 2,5-11:</a:t>
            </a:r>
          </a:p>
          <a:p>
            <a:pPr algn="l" fontAlgn="base"/>
            <a:r>
              <a:rPr lang="da-DK" sz="2800" b="1" i="0" dirty="0">
                <a:solidFill>
                  <a:srgbClr val="000000"/>
                </a:solidFill>
                <a:effectLst/>
                <a:latin typeface="inherit"/>
              </a:rPr>
              <a:t> I skal have det sind over for hinanden, som var i Kristus Jesus,</a:t>
            </a:r>
          </a:p>
          <a:p>
            <a:pPr algn="l" fontAlgn="base"/>
            <a:r>
              <a:rPr lang="da-DK" sz="2800" b="1" i="0" dirty="0">
                <a:solidFill>
                  <a:srgbClr val="000000"/>
                </a:solidFill>
                <a:effectLst/>
                <a:latin typeface="inherit"/>
              </a:rPr>
              <a:t> han, som havde Guds skikkelse, regnede det ikke for et rov </a:t>
            </a:r>
          </a:p>
          <a:p>
            <a:pPr algn="l" fontAlgn="base"/>
            <a:r>
              <a:rPr lang="da-DK" sz="2800" b="1" dirty="0">
                <a:solidFill>
                  <a:srgbClr val="000000"/>
                </a:solidFill>
                <a:latin typeface="inherit"/>
              </a:rPr>
              <a:t> </a:t>
            </a:r>
            <a:r>
              <a:rPr lang="da-DK" sz="2800" b="1" i="0" dirty="0">
                <a:solidFill>
                  <a:srgbClr val="000000"/>
                </a:solidFill>
                <a:effectLst/>
                <a:latin typeface="inherit"/>
              </a:rPr>
              <a:t>at være lige med Gud,  men gav afkald på det,</a:t>
            </a:r>
          </a:p>
          <a:p>
            <a:pPr algn="l" fontAlgn="base"/>
            <a:r>
              <a:rPr lang="da-DK" sz="2800" b="1" i="0" dirty="0">
                <a:solidFill>
                  <a:srgbClr val="000000"/>
                </a:solidFill>
                <a:effectLst/>
                <a:latin typeface="inherit"/>
              </a:rPr>
              <a:t> tog en tjeners skikkelse på og blev mennesker lig;</a:t>
            </a:r>
          </a:p>
          <a:p>
            <a:pPr algn="l" fontAlgn="base"/>
            <a:r>
              <a:rPr lang="da-DK" sz="2800" b="1" i="0" dirty="0">
                <a:solidFill>
                  <a:srgbClr val="000000"/>
                </a:solidFill>
                <a:effectLst/>
                <a:latin typeface="inherit"/>
              </a:rPr>
              <a:t> og da han var trådt frem som et menneske,</a:t>
            </a:r>
          </a:p>
          <a:p>
            <a:pPr algn="l" fontAlgn="base"/>
            <a:r>
              <a:rPr lang="da-DK" sz="2800" b="1" i="0" dirty="0">
                <a:solidFill>
                  <a:srgbClr val="000000"/>
                </a:solidFill>
                <a:effectLst/>
                <a:latin typeface="inherit"/>
              </a:rPr>
              <a:t> ydmygede han sig  og blev lydig indtil døden, ja, døden på et kors.</a:t>
            </a:r>
          </a:p>
          <a:p>
            <a:pPr algn="l" fontAlgn="base"/>
            <a:r>
              <a:rPr lang="da-DK" sz="2800" b="1" i="0" dirty="0">
                <a:solidFill>
                  <a:srgbClr val="000000"/>
                </a:solidFill>
                <a:effectLst/>
                <a:latin typeface="inherit"/>
              </a:rPr>
              <a:t> Derfor har Gud højt ophøjet ham</a:t>
            </a:r>
          </a:p>
          <a:p>
            <a:pPr algn="l" fontAlgn="base"/>
            <a:r>
              <a:rPr lang="da-DK" sz="2800" b="1" i="0" dirty="0">
                <a:solidFill>
                  <a:srgbClr val="000000"/>
                </a:solidFill>
                <a:effectLst/>
                <a:latin typeface="inherit"/>
              </a:rPr>
              <a:t> og skænket ham navnet over alle navne,</a:t>
            </a:r>
          </a:p>
          <a:p>
            <a:pPr algn="l" fontAlgn="base"/>
            <a:r>
              <a:rPr lang="da-DK" sz="2800" b="1" i="0" dirty="0">
                <a:solidFill>
                  <a:srgbClr val="000000"/>
                </a:solidFill>
                <a:effectLst/>
                <a:latin typeface="inherit"/>
              </a:rPr>
              <a:t> for at i Jesu navn hvert knæ skal bøje sig,</a:t>
            </a:r>
          </a:p>
          <a:p>
            <a:pPr algn="l" fontAlgn="base"/>
            <a:r>
              <a:rPr lang="da-DK" sz="2800" b="1" i="0" dirty="0">
                <a:solidFill>
                  <a:srgbClr val="000000"/>
                </a:solidFill>
                <a:effectLst/>
                <a:latin typeface="inherit"/>
              </a:rPr>
              <a:t> i himlen og på jorden og under jorden,  og hver tunge bekende:</a:t>
            </a:r>
          </a:p>
          <a:p>
            <a:pPr algn="l" fontAlgn="base"/>
            <a:r>
              <a:rPr lang="da-DK" sz="2800" b="1" i="0" dirty="0">
                <a:solidFill>
                  <a:srgbClr val="000000"/>
                </a:solidFill>
                <a:effectLst/>
                <a:latin typeface="inherit"/>
              </a:rPr>
              <a:t> Jesus Kristus er Herre, til Gud Faders ære.</a:t>
            </a:r>
          </a:p>
        </p:txBody>
      </p:sp>
    </p:spTree>
    <p:extLst>
      <p:ext uri="{BB962C8B-B14F-4D97-AF65-F5344CB8AC3E}">
        <p14:creationId xmlns:p14="http://schemas.microsoft.com/office/powerpoint/2010/main" val="14002772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B35FDCE-9807-470C-A6C3-29C1A6D7B32F}"/>
              </a:ext>
            </a:extLst>
          </p:cNvPr>
          <p:cNvSpPr txBox="1"/>
          <p:nvPr/>
        </p:nvSpPr>
        <p:spPr>
          <a:xfrm>
            <a:off x="309032" y="482600"/>
            <a:ext cx="11573935" cy="5355312"/>
          </a:xfrm>
          <a:prstGeom prst="rect">
            <a:avLst/>
          </a:prstGeom>
          <a:noFill/>
        </p:spPr>
        <p:txBody>
          <a:bodyPr wrap="square" rtlCol="0">
            <a:spAutoFit/>
          </a:bodyPr>
          <a:lstStyle/>
          <a:p>
            <a:r>
              <a:rPr lang="da-DK" dirty="0"/>
              <a:t>”Messias”:  </a:t>
            </a:r>
          </a:p>
          <a:p>
            <a:endParaRPr lang="da-DK" dirty="0"/>
          </a:p>
          <a:p>
            <a:r>
              <a:rPr lang="da-DK" dirty="0"/>
              <a:t>Joh 1,41: </a:t>
            </a:r>
            <a:r>
              <a:rPr lang="da-DK" b="0" i="0" dirty="0">
                <a:solidFill>
                  <a:srgbClr val="0030FF"/>
                </a:solidFill>
                <a:effectLst/>
                <a:latin typeface="Verdana" panose="020B0604030504040204" pitchFamily="34" charset="0"/>
              </a:rPr>
              <a:t>Først møder han sin bror Simon og siger til ham: »Vi har mødt </a:t>
            </a:r>
            <a:r>
              <a:rPr lang="da-DK" b="0" i="0" dirty="0">
                <a:effectLst/>
                <a:latin typeface="Verdana" panose="020B0604030504040204" pitchFamily="34" charset="0"/>
              </a:rPr>
              <a:t>Messias</a:t>
            </a:r>
            <a:r>
              <a:rPr lang="da-DK" b="0" i="0" dirty="0">
                <a:solidFill>
                  <a:srgbClr val="0030FF"/>
                </a:solidFill>
                <a:effectLst/>
                <a:latin typeface="Verdana" panose="020B0604030504040204" pitchFamily="34" charset="0"/>
              </a:rPr>
              <a:t>« – det betyder Kristus. </a:t>
            </a:r>
          </a:p>
          <a:p>
            <a:r>
              <a:rPr lang="da-DK" dirty="0">
                <a:solidFill>
                  <a:srgbClr val="0030FF"/>
                </a:solidFill>
                <a:latin typeface="Verdana" panose="020B0604030504040204" pitchFamily="34" charset="0"/>
              </a:rPr>
              <a:t>Joh 4,25-26: </a:t>
            </a:r>
            <a:r>
              <a:rPr lang="da-DK" b="0" i="0" dirty="0">
                <a:solidFill>
                  <a:srgbClr val="000000"/>
                </a:solidFill>
                <a:effectLst/>
                <a:latin typeface="Verdana" panose="020B0604030504040204" pitchFamily="34" charset="0"/>
              </a:rPr>
              <a:t> </a:t>
            </a:r>
            <a:r>
              <a:rPr lang="da-DK" b="1" i="0" dirty="0">
                <a:solidFill>
                  <a:srgbClr val="000000"/>
                </a:solidFill>
                <a:effectLst/>
                <a:latin typeface="Verdana" panose="020B0604030504040204" pitchFamily="34" charset="0"/>
                <a:hlinkClick r:id="rId2"/>
              </a:rPr>
              <a:t>v25</a:t>
            </a:r>
            <a:r>
              <a:rPr lang="da-DK" b="0" i="0" dirty="0">
                <a:effectLst/>
                <a:latin typeface="Verdana" panose="020B0604030504040204" pitchFamily="34" charset="0"/>
              </a:rPr>
              <a:t>  Kvinden sagde til ham: »Jeg ved, at Messias skal komme« – det vil sige Kristus; »når han kommer, vil han fortælle os alt.« </a:t>
            </a:r>
            <a:r>
              <a:rPr lang="da-DK" b="1" i="0" dirty="0">
                <a:solidFill>
                  <a:srgbClr val="000000"/>
                </a:solidFill>
                <a:effectLst/>
                <a:latin typeface="Verdana" panose="020B0604030504040204" pitchFamily="34" charset="0"/>
                <a:hlinkClick r:id="rId3"/>
              </a:rPr>
              <a:t>v26</a:t>
            </a:r>
            <a:r>
              <a:rPr lang="da-DK" b="0" i="0" dirty="0">
                <a:solidFill>
                  <a:srgbClr val="000000"/>
                </a:solidFill>
                <a:effectLst/>
                <a:latin typeface="Verdana" panose="020B0604030504040204" pitchFamily="34" charset="0"/>
              </a:rPr>
              <a:t>  Jesus sagde til hende: »Det er mig, den der taler til dig.«</a:t>
            </a:r>
          </a:p>
          <a:p>
            <a:endParaRPr lang="da-DK" dirty="0">
              <a:solidFill>
                <a:srgbClr val="000000"/>
              </a:solidFill>
              <a:latin typeface="Verdana" panose="020B0604030504040204" pitchFamily="34" charset="0"/>
            </a:endParaRPr>
          </a:p>
          <a:p>
            <a:r>
              <a:rPr lang="da-DK" sz="1800" dirty="0">
                <a:solidFill>
                  <a:srgbClr val="212121"/>
                </a:solidFill>
                <a:effectLst/>
                <a:latin typeface="Arial" panose="020B0604020202020204" pitchFamily="34" charset="0"/>
                <a:ea typeface="Times New Roman" panose="02020603050405020304" pitchFamily="18" charset="0"/>
              </a:rPr>
              <a:t>NT har titlen ”Messias” fra GT</a:t>
            </a:r>
            <a:r>
              <a:rPr lang="da-DK" sz="1800" dirty="0">
                <a:solidFill>
                  <a:srgbClr val="000000"/>
                </a:solidFill>
                <a:effectLst/>
                <a:latin typeface="Verdana" panose="020B0604030504040204" pitchFamily="34" charset="0"/>
                <a:ea typeface="Times New Roman" panose="02020603050405020304" pitchFamily="18" charset="0"/>
              </a:rPr>
              <a:t>.</a:t>
            </a:r>
            <a:endParaRPr lang="da-DK" dirty="0">
              <a:solidFill>
                <a:srgbClr val="000000"/>
              </a:solidFill>
              <a:latin typeface="Verdana" panose="020B0604030504040204" pitchFamily="34" charset="0"/>
            </a:endParaRPr>
          </a:p>
          <a:p>
            <a:r>
              <a:rPr lang="da-DK" dirty="0">
                <a:solidFill>
                  <a:srgbClr val="000000"/>
                </a:solidFill>
                <a:latin typeface="Verdana" panose="020B0604030504040204" pitchFamily="34" charset="0"/>
              </a:rPr>
              <a:t>At Gud i GT lover at sende en guddommelig Frelser, er tydeligt. At denne person så får titlen ”Messias”, er ikke helt så nemt at klarlægge:</a:t>
            </a:r>
            <a:endParaRPr lang="da-DK" dirty="0"/>
          </a:p>
          <a:p>
            <a:r>
              <a:rPr lang="da-DK" dirty="0">
                <a:solidFill>
                  <a:srgbClr val="000000"/>
                </a:solidFill>
                <a:latin typeface="Verdana" panose="020B0604030504040204" pitchFamily="34" charset="0"/>
              </a:rPr>
              <a:t>Titlen bruges om personer, Gud udruster ved at ”salve” dem til tjeneste – typisk konger. Forståelsen af titlen som betegnelse for den kommende Frelser (sådan som der henvises til i de to steder fra NT, vi lige har set) udvikles først tydeligt </a:t>
            </a:r>
            <a:r>
              <a:rPr lang="da-DK" i="1" dirty="0">
                <a:solidFill>
                  <a:srgbClr val="000000"/>
                </a:solidFill>
                <a:latin typeface="Verdana" panose="020B0604030504040204" pitchFamily="34" charset="0"/>
              </a:rPr>
              <a:t>efter</a:t>
            </a:r>
            <a:r>
              <a:rPr lang="da-DK" dirty="0">
                <a:solidFill>
                  <a:srgbClr val="000000"/>
                </a:solidFill>
                <a:latin typeface="Verdana" panose="020B0604030504040204" pitchFamily="34" charset="0"/>
              </a:rPr>
              <a:t> at GT er skrevet færdigt – men knytter vel bl.a. til ved Dan 9,25-26, hvor en ”Salvet fyrste” omtales…</a:t>
            </a:r>
          </a:p>
          <a:p>
            <a:r>
              <a:rPr lang="da-DK" dirty="0">
                <a:solidFill>
                  <a:srgbClr val="000000"/>
                </a:solidFill>
                <a:latin typeface="Verdana" panose="020B0604030504040204" pitchFamily="34" charset="0"/>
              </a:rPr>
              <a:t>Det er altså den del af folket, der vender tilbage efter eksilet, der får givet forståelsen af, at den lovede Frelser kan kaldes Messias. Netop dette folk havde tydeligt lært, at frelsen ikke kan bygges på menneskelig magt. Gud måtte sende en guddommelig Frelser. Paradoksalt nok måtte denne Frelser netop derfor også være et menneske…</a:t>
            </a:r>
            <a:endParaRPr lang="da-DK" dirty="0"/>
          </a:p>
        </p:txBody>
      </p:sp>
    </p:spTree>
    <p:extLst>
      <p:ext uri="{BB962C8B-B14F-4D97-AF65-F5344CB8AC3E}">
        <p14:creationId xmlns:p14="http://schemas.microsoft.com/office/powerpoint/2010/main" val="33706618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09321" y="264405"/>
            <a:ext cx="11545677" cy="3416320"/>
          </a:xfrm>
          <a:prstGeom prst="rect">
            <a:avLst/>
          </a:prstGeom>
          <a:noFill/>
        </p:spPr>
        <p:txBody>
          <a:bodyPr wrap="square" rtlCol="0">
            <a:spAutoFit/>
          </a:bodyPr>
          <a:lstStyle/>
          <a:p>
            <a:r>
              <a:rPr lang="da-DK" sz="2800" b="1" dirty="0"/>
              <a:t>Bibelen taler ikke primært om, at Jesus blev </a:t>
            </a:r>
            <a:r>
              <a:rPr lang="da-DK" sz="2800" b="1" i="1" dirty="0"/>
              <a:t>menneske</a:t>
            </a:r>
            <a:r>
              <a:rPr lang="da-DK" sz="2800" b="1" dirty="0"/>
              <a:t>, men blev </a:t>
            </a:r>
            <a:r>
              <a:rPr lang="da-DK" sz="2800" b="1" i="1" dirty="0"/>
              <a:t>kød</a:t>
            </a:r>
            <a:r>
              <a:rPr lang="da-DK" sz="2800" b="1" dirty="0"/>
              <a:t>: </a:t>
            </a:r>
          </a:p>
          <a:p>
            <a:endParaRPr lang="da-DK" sz="2800" b="1" dirty="0"/>
          </a:p>
          <a:p>
            <a:r>
              <a:rPr lang="da-DK" sz="4000" b="1" i="1" dirty="0"/>
              <a:t>Joh 1,14: </a:t>
            </a:r>
          </a:p>
          <a:p>
            <a:r>
              <a:rPr lang="da-DK" sz="4000" b="1" i="1" dirty="0"/>
              <a:t>Og </a:t>
            </a:r>
            <a:r>
              <a:rPr lang="da-DK" sz="4000" b="1" i="1" dirty="0">
                <a:solidFill>
                  <a:srgbClr val="FF0000"/>
                </a:solidFill>
              </a:rPr>
              <a:t>Ordet blev kød </a:t>
            </a:r>
            <a:r>
              <a:rPr lang="da-DK" sz="4000" b="1" i="1" dirty="0"/>
              <a:t>og tog bolig iblandt os, og vi så hans herlighed, en herlighed, som den Enbårne har den fra Faderen, fuld af nåde og sandhed.  </a:t>
            </a:r>
            <a:endParaRPr lang="da-DK" sz="4000" dirty="0"/>
          </a:p>
        </p:txBody>
      </p:sp>
    </p:spTree>
    <p:extLst>
      <p:ext uri="{BB962C8B-B14F-4D97-AF65-F5344CB8AC3E}">
        <p14:creationId xmlns:p14="http://schemas.microsoft.com/office/powerpoint/2010/main" val="15177245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314324" y="219075"/>
            <a:ext cx="11706225" cy="1846659"/>
          </a:xfrm>
          <a:prstGeom prst="rect">
            <a:avLst/>
          </a:prstGeom>
          <a:noFill/>
        </p:spPr>
        <p:txBody>
          <a:bodyPr wrap="square" rtlCol="0">
            <a:spAutoFit/>
          </a:bodyPr>
          <a:lstStyle/>
          <a:p>
            <a:pPr fontAlgn="base"/>
            <a:r>
              <a:rPr lang="da-DK" sz="2400" b="1" dirty="0"/>
              <a:t>Joh 1,14 + 18:</a:t>
            </a:r>
          </a:p>
          <a:p>
            <a:pPr fontAlgn="base"/>
            <a:r>
              <a:rPr lang="da-DK" sz="2400" b="1" dirty="0"/>
              <a:t>Og Ordet blev kød og tog bolig iblandt os, og vi så hans herlighed, en herlighed, som den Enbårne har den fra Faderen, fuld af nåde og sandhed.  …  Ingen har nogen sinde set Gud; den Enbårne, som selv er Gud, og som er i Faderens favn, han er blevet hans tolk.</a:t>
            </a:r>
          </a:p>
          <a:p>
            <a:endParaRPr lang="da-DK" dirty="0"/>
          </a:p>
        </p:txBody>
      </p:sp>
      <p:sp>
        <p:nvSpPr>
          <p:cNvPr id="3" name="Rektangel 2"/>
          <p:cNvSpPr/>
          <p:nvPr/>
        </p:nvSpPr>
        <p:spPr>
          <a:xfrm>
            <a:off x="1" y="1957685"/>
            <a:ext cx="12192000" cy="2585323"/>
          </a:xfrm>
          <a:prstGeom prst="rect">
            <a:avLst/>
          </a:prstGeom>
          <a:solidFill>
            <a:srgbClr val="FFFF00"/>
          </a:solidFill>
        </p:spPr>
        <p:txBody>
          <a:bodyPr wrap="square" lIns="91440" tIns="45720" rIns="91440" bIns="45720">
            <a:spAutoFit/>
          </a:bodyPr>
          <a:lstStyle/>
          <a:p>
            <a:pPr algn="ctr"/>
            <a:r>
              <a:rPr lang="da-DK"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Jesus blev menneske </a:t>
            </a:r>
          </a:p>
          <a:p>
            <a:pPr algn="ctr"/>
            <a:r>
              <a:rPr lang="da-DK"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for at vi kunne se Guds herlighed: </a:t>
            </a:r>
          </a:p>
          <a:p>
            <a:pPr algn="ctr"/>
            <a:r>
              <a:rPr lang="da-DK"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for at ”tolke” den usynlige Gud for os  </a:t>
            </a:r>
          </a:p>
        </p:txBody>
      </p:sp>
    </p:spTree>
    <p:extLst>
      <p:ext uri="{BB962C8B-B14F-4D97-AF65-F5344CB8AC3E}">
        <p14:creationId xmlns:p14="http://schemas.microsoft.com/office/powerpoint/2010/main" val="37907574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892" y="1674564"/>
            <a:ext cx="9767308" cy="5208573"/>
          </a:xfrm>
          <a:prstGeom prst="rect">
            <a:avLst/>
          </a:prstGeom>
        </p:spPr>
      </p:pic>
      <p:sp>
        <p:nvSpPr>
          <p:cNvPr id="3" name="Rektangel 2"/>
          <p:cNvSpPr/>
          <p:nvPr/>
        </p:nvSpPr>
        <p:spPr>
          <a:xfrm>
            <a:off x="0" y="0"/>
            <a:ext cx="8822352" cy="1754326"/>
          </a:xfrm>
          <a:prstGeom prst="rect">
            <a:avLst/>
          </a:prstGeom>
          <a:solidFill>
            <a:srgbClr val="002060"/>
          </a:solidFill>
        </p:spPr>
        <p:txBody>
          <a:bodyPr wrap="none" lIns="91440" tIns="45720" rIns="91440" bIns="45720">
            <a:spAutoFit/>
          </a:bodyPr>
          <a:lstStyle/>
          <a:p>
            <a:r>
              <a:rPr lang="da-DK" sz="5400" b="1" cap="none" spc="0" dirty="0">
                <a:ln w="22225">
                  <a:solidFill>
                    <a:schemeClr val="accent2"/>
                  </a:solidFill>
                  <a:prstDash val="solid"/>
                </a:ln>
                <a:solidFill>
                  <a:schemeClr val="accent2">
                    <a:lumMod val="40000"/>
                    <a:lumOff val="60000"/>
                  </a:schemeClr>
                </a:solidFill>
                <a:effectLst/>
              </a:rPr>
              <a:t>  Skikkelse som et menneske:  </a:t>
            </a:r>
          </a:p>
          <a:p>
            <a:r>
              <a:rPr lang="da-DK" sz="5400" b="1" dirty="0">
                <a:ln w="22225">
                  <a:solidFill>
                    <a:schemeClr val="accent2"/>
                  </a:solidFill>
                  <a:prstDash val="solid"/>
                </a:ln>
                <a:solidFill>
                  <a:schemeClr val="accent2">
                    <a:lumMod val="40000"/>
                    <a:lumOff val="60000"/>
                  </a:schemeClr>
                </a:solidFill>
              </a:rPr>
              <a:t>  Man kunne se, høre og røre</a:t>
            </a:r>
            <a:endParaRPr lang="da-DK"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034325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515389" y="606829"/>
            <a:ext cx="10873047" cy="5509200"/>
          </a:xfrm>
          <a:prstGeom prst="rect">
            <a:avLst/>
          </a:prstGeom>
          <a:noFill/>
        </p:spPr>
        <p:txBody>
          <a:bodyPr wrap="square" rtlCol="0">
            <a:spAutoFit/>
          </a:bodyPr>
          <a:lstStyle/>
          <a:p>
            <a:r>
              <a:rPr lang="da-DK" sz="3200" b="1" dirty="0" err="1"/>
              <a:t>Hebr</a:t>
            </a:r>
            <a:r>
              <a:rPr lang="da-DK" sz="3200" b="1" dirty="0"/>
              <a:t> 2,14-18: </a:t>
            </a:r>
          </a:p>
          <a:p>
            <a:r>
              <a:rPr lang="da-DK" sz="3200" b="1" dirty="0">
                <a:solidFill>
                  <a:srgbClr val="C00000"/>
                </a:solidFill>
              </a:rPr>
              <a:t>Siden børnene alle er af kød og blod, måtte han også blive det ligesom de</a:t>
            </a:r>
            <a:r>
              <a:rPr lang="da-DK" sz="3200" b="1" dirty="0"/>
              <a:t>, for at han med sin død skulle gøre ham magtesløs, som har dødens magt, nemlig Djævelen,  og befri alle dem, som af frygt for døden hele livet igennem havde været holdt nede i trældom.  Det er jo dog ikke engle, han tager sig af, men det er Abrahams efterkommere, han tager sig af.  Derfor måtte han i ét og alt blive som sine brødre for over for Gud at blive en barmhjertig og trofast ypperstepræst, der kunne sone folkets synder.  For som den, der selv er blevet fristet og har lidt, kan han hjælpe dem, der fristes.</a:t>
            </a:r>
          </a:p>
        </p:txBody>
      </p:sp>
    </p:spTree>
    <p:extLst>
      <p:ext uri="{BB962C8B-B14F-4D97-AF65-F5344CB8AC3E}">
        <p14:creationId xmlns:p14="http://schemas.microsoft.com/office/powerpoint/2010/main" val="25636143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CFF35E1-8084-462D-B038-A1B0877CAF18}"/>
              </a:ext>
            </a:extLst>
          </p:cNvPr>
          <p:cNvSpPr txBox="1"/>
          <p:nvPr/>
        </p:nvSpPr>
        <p:spPr>
          <a:xfrm>
            <a:off x="474133" y="761999"/>
            <a:ext cx="10930467" cy="4832092"/>
          </a:xfrm>
          <a:prstGeom prst="rect">
            <a:avLst/>
          </a:prstGeom>
          <a:noFill/>
        </p:spPr>
        <p:txBody>
          <a:bodyPr wrap="square" rtlCol="0">
            <a:spAutoFit/>
          </a:bodyPr>
          <a:lstStyle/>
          <a:p>
            <a:pPr fontAlgn="base"/>
            <a:r>
              <a:rPr lang="da-DK" sz="2800" b="1" dirty="0">
                <a:solidFill>
                  <a:schemeClr val="tx1"/>
                </a:solidFill>
              </a:rPr>
              <a:t>NT: At Guds Søn bliver menneske udtrykker hans dybe </a:t>
            </a:r>
            <a:r>
              <a:rPr lang="da-DK" sz="2800" b="1" dirty="0"/>
              <a:t>selvopofrende kærlighed til os:</a:t>
            </a:r>
          </a:p>
          <a:p>
            <a:pPr fontAlgn="base"/>
            <a:endParaRPr lang="da-DK" sz="2800" b="1" dirty="0">
              <a:solidFill>
                <a:schemeClr val="tx1"/>
              </a:solidFill>
            </a:endParaRPr>
          </a:p>
          <a:p>
            <a:pPr fontAlgn="base"/>
            <a:r>
              <a:rPr lang="da-DK" sz="2800" b="1" dirty="0">
                <a:solidFill>
                  <a:schemeClr val="tx1"/>
                </a:solidFill>
              </a:rPr>
              <a:t>I skal have det sind over for hinanden, som var i Kristus Jesus, han, som havde Guds skikkelse, regnede det ikke for et rov at være lige med Gud, men gav afkald på det, tog en tjeners skikkelse på og blev mennesker lig; og da han var trådt frem som et menneske, ydmygede han sig og blev lydig indtil døden, ja, døden på et kors. Derfor har Gud højt ophøjet ham og skænket ham navnet over alle navne, for at i Jesu navn hvert knæ skal bøje sig, i himlen og på jorden og under jorden, og hver tunge bekende: Jesus Kristus er Herre, til Gud Faders ære. </a:t>
            </a:r>
            <a:r>
              <a:rPr lang="en-US" sz="2800" b="1" dirty="0">
                <a:solidFill>
                  <a:schemeClr val="tx1"/>
                </a:solidFill>
              </a:rPr>
              <a:t>Fil 2,5-11.</a:t>
            </a:r>
            <a:endParaRPr lang="da-DK" sz="2800" dirty="0">
              <a:solidFill>
                <a:schemeClr val="tx1"/>
              </a:solidFill>
            </a:endParaRPr>
          </a:p>
        </p:txBody>
      </p:sp>
    </p:spTree>
    <p:extLst>
      <p:ext uri="{BB962C8B-B14F-4D97-AF65-F5344CB8AC3E}">
        <p14:creationId xmlns:p14="http://schemas.microsoft.com/office/powerpoint/2010/main" val="4070780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6D0F225-486D-4E31-9891-25FDF57A2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248739" cy="6917267"/>
          </a:xfrm>
          <a:prstGeom prst="rect">
            <a:avLst/>
          </a:prstGeom>
        </p:spPr>
      </p:pic>
      <p:sp>
        <p:nvSpPr>
          <p:cNvPr id="5" name="Tekstfelt 4">
            <a:extLst>
              <a:ext uri="{FF2B5EF4-FFF2-40B4-BE49-F238E27FC236}">
                <a16:creationId xmlns:a16="http://schemas.microsoft.com/office/drawing/2014/main" id="{2A8BD479-A5D4-48C6-B56E-4B5B4840E8D6}"/>
              </a:ext>
            </a:extLst>
          </p:cNvPr>
          <p:cNvSpPr txBox="1"/>
          <p:nvPr/>
        </p:nvSpPr>
        <p:spPr>
          <a:xfrm>
            <a:off x="336548" y="225967"/>
            <a:ext cx="11051117" cy="2862322"/>
          </a:xfrm>
          <a:prstGeom prst="rect">
            <a:avLst/>
          </a:prstGeom>
          <a:noFill/>
        </p:spPr>
        <p:txBody>
          <a:bodyPr wrap="square">
            <a:spAutoFit/>
          </a:bodyPr>
          <a:lstStyle/>
          <a:p>
            <a:r>
              <a:rPr lang="da-DK" sz="3600" b="1" dirty="0">
                <a:latin typeface="Arial" panose="020B0604020202020204" pitchFamily="34" charset="0"/>
                <a:cs typeface="Arial" panose="020B0604020202020204" pitchFamily="34" charset="0"/>
              </a:rPr>
              <a:t>Ifølge Luther er det sådan, at hvis man skulle finde en uoverensstemmelse mellem bekendelser og Bibelen, har Bibelen altid ret. For bekendelserne skal udtrykke det, </a:t>
            </a:r>
          </a:p>
          <a:p>
            <a:r>
              <a:rPr lang="da-DK" sz="3600" b="1" dirty="0">
                <a:latin typeface="Arial" panose="020B0604020202020204" pitchFamily="34" charset="0"/>
                <a:cs typeface="Arial" panose="020B0604020202020204" pitchFamily="34" charset="0"/>
              </a:rPr>
              <a:t>Bibelen siger.</a:t>
            </a:r>
            <a:endParaRPr lang="da-DK" sz="3600" dirty="0"/>
          </a:p>
        </p:txBody>
      </p:sp>
    </p:spTree>
    <p:extLst>
      <p:ext uri="{BB962C8B-B14F-4D97-AF65-F5344CB8AC3E}">
        <p14:creationId xmlns:p14="http://schemas.microsoft.com/office/powerpoint/2010/main" val="20592115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0E1DED2C-D423-46DF-9709-7E2BD5FD7612}"/>
              </a:ext>
            </a:extLst>
          </p:cNvPr>
          <p:cNvSpPr/>
          <p:nvPr/>
        </p:nvSpPr>
        <p:spPr>
          <a:xfrm>
            <a:off x="389467" y="491067"/>
            <a:ext cx="11319933" cy="598593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1D73CD73-8486-45F3-83BF-50C14DBAE9AB}"/>
              </a:ext>
            </a:extLst>
          </p:cNvPr>
          <p:cNvSpPr/>
          <p:nvPr/>
        </p:nvSpPr>
        <p:spPr>
          <a:xfrm>
            <a:off x="508000" y="3632200"/>
            <a:ext cx="9575800" cy="14739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BCA3CCD9-E5B3-42BC-A5E1-26AB400C45DA}"/>
              </a:ext>
            </a:extLst>
          </p:cNvPr>
          <p:cNvSpPr txBox="1"/>
          <p:nvPr/>
        </p:nvSpPr>
        <p:spPr>
          <a:xfrm>
            <a:off x="643467" y="787400"/>
            <a:ext cx="10871200" cy="4421339"/>
          </a:xfrm>
          <a:prstGeom prst="rect">
            <a:avLst/>
          </a:prstGeom>
          <a:noFill/>
        </p:spPr>
        <p:txBody>
          <a:bodyPr wrap="square" rtlCol="0">
            <a:spAutoFit/>
          </a:bodyPr>
          <a:lstStyle/>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Til underviseren:</a:t>
            </a:r>
          </a:p>
          <a:p>
            <a:pPr>
              <a:lnSpc>
                <a:spcPct val="107000"/>
              </a:lnSpc>
              <a:spcAft>
                <a:spcPts val="800"/>
              </a:spcAft>
            </a:pPr>
            <a:r>
              <a:rPr lang="da-DK" sz="4000" b="1"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GT-benet</a:t>
            </a:r>
            <a:r>
              <a:rPr lang="da-DK" sz="4000" dirty="0">
                <a:solidFill>
                  <a:srgbClr val="212121"/>
                </a:solidFill>
                <a:effectLst/>
                <a:latin typeface="Arial" panose="020B0604020202020204" pitchFamily="34" charset="0"/>
                <a:ea typeface="Times New Roman" panose="02020603050405020304" pitchFamily="18" charset="0"/>
                <a:cs typeface="Times New Roman" panose="02020603050405020304" pitchFamily="18" charset="0"/>
              </a:rPr>
              <a:t>: At denne dogmatik også kan findes i GT – når man har lyset fra NT til at vise det.</a:t>
            </a:r>
          </a:p>
          <a:p>
            <a:pPr>
              <a:lnSpc>
                <a:spcPct val="107000"/>
              </a:lnSpc>
              <a:spcAft>
                <a:spcPts val="800"/>
              </a:spcAft>
            </a:pPr>
            <a:endParaRPr lang="da-DK" sz="4000"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4000" b="1" i="1" dirty="0">
                <a:effectLst/>
                <a:latin typeface="Arial" panose="020B0604020202020204" pitchFamily="34" charset="0"/>
                <a:ea typeface="Calibri" panose="020F0502020204030204" pitchFamily="34" charset="0"/>
                <a:cs typeface="Times New Roman" panose="02020603050405020304" pitchFamily="18" charset="0"/>
              </a:rPr>
              <a:t>Lektion 2: Jesus blev menneske for </a:t>
            </a:r>
          </a:p>
          <a:p>
            <a:pPr>
              <a:lnSpc>
                <a:spcPct val="107000"/>
              </a:lnSpc>
              <a:spcAft>
                <a:spcPts val="800"/>
              </a:spcAft>
            </a:pPr>
            <a:r>
              <a:rPr lang="da-DK" sz="4000" b="1" i="1" dirty="0">
                <a:latin typeface="Arial" panose="020B0604020202020204" pitchFamily="34" charset="0"/>
                <a:ea typeface="Calibri" panose="020F0502020204030204" pitchFamily="34" charset="0"/>
                <a:cs typeface="Times New Roman" panose="02020603050405020304" pitchFamily="18" charset="0"/>
              </a:rPr>
              <a:t>                   </a:t>
            </a:r>
            <a:r>
              <a:rPr lang="da-DK" sz="4000" b="1" i="1" dirty="0">
                <a:effectLst/>
                <a:latin typeface="Arial" panose="020B0604020202020204" pitchFamily="34" charset="0"/>
                <a:ea typeface="Calibri" panose="020F0502020204030204" pitchFamily="34" charset="0"/>
                <a:cs typeface="Times New Roman" panose="02020603050405020304" pitchFamily="18" charset="0"/>
              </a:rPr>
              <a:t>at være Messias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80268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27DDBD91-9EA8-4ABC-AFFB-9823364CD0E8}"/>
              </a:ext>
            </a:extLst>
          </p:cNvPr>
          <p:cNvSpPr txBox="1"/>
          <p:nvPr/>
        </p:nvSpPr>
        <p:spPr>
          <a:xfrm>
            <a:off x="397933" y="186267"/>
            <a:ext cx="11159067" cy="6124754"/>
          </a:xfrm>
          <a:prstGeom prst="rect">
            <a:avLst/>
          </a:prstGeom>
          <a:noFill/>
        </p:spPr>
        <p:txBody>
          <a:bodyPr wrap="square" rtlCol="0">
            <a:spAutoFit/>
          </a:bodyPr>
          <a:lstStyle/>
          <a:p>
            <a:r>
              <a:rPr lang="da-DK" sz="2800" b="1" dirty="0" err="1">
                <a:solidFill>
                  <a:srgbClr val="FF0000"/>
                </a:solidFill>
                <a:latin typeface="Bahnschrift" panose="020B0502040204020203" pitchFamily="34" charset="0"/>
                <a:ea typeface="Calibri" panose="020F0502020204030204" pitchFamily="34" charset="0"/>
                <a:cs typeface="Times New Roman" panose="02020603050405020304" pitchFamily="18" charset="0"/>
              </a:rPr>
              <a:t>Nikæa</a:t>
            </a:r>
            <a:r>
              <a:rPr lang="da-DK" sz="2800" b="1" dirty="0">
                <a:solidFill>
                  <a:srgbClr val="FF0000"/>
                </a:solidFill>
                <a:latin typeface="Bahnschrift" panose="020B0502040204020203" pitchFamily="34" charset="0"/>
                <a:ea typeface="Calibri" panose="020F0502020204030204" pitchFamily="34" charset="0"/>
                <a:cs typeface="Times New Roman" panose="02020603050405020304" pitchFamily="18" charset="0"/>
              </a:rPr>
              <a:t>: </a:t>
            </a:r>
            <a:r>
              <a:rPr lang="da-DK" sz="2800" b="1" dirty="0">
                <a:solidFill>
                  <a:srgbClr val="FF0000"/>
                </a:solidFill>
                <a:effectLst/>
                <a:latin typeface="Bahnschrift" panose="020B0502040204020203" pitchFamily="34" charset="0"/>
                <a:ea typeface="Calibri" panose="020F0502020204030204" pitchFamily="34" charset="0"/>
                <a:cs typeface="Times New Roman" panose="02020603050405020304" pitchFamily="18" charset="0"/>
              </a:rPr>
              <a:t>blev kød ved Helligånden af Jomfru Maria og blev menneske, </a:t>
            </a:r>
          </a:p>
          <a:p>
            <a:r>
              <a:rPr lang="da-DK" sz="2800" b="1" dirty="0"/>
              <a:t>Es 7,14 :</a:t>
            </a:r>
            <a:r>
              <a:rPr lang="da-DK" sz="2800" b="1" i="0" dirty="0">
                <a:effectLst/>
                <a:latin typeface="Manuale"/>
              </a:rPr>
              <a:t> </a:t>
            </a:r>
          </a:p>
          <a:p>
            <a:r>
              <a:rPr lang="da-DK" sz="2800" b="1" i="0" dirty="0">
                <a:solidFill>
                  <a:srgbClr val="000000"/>
                </a:solidFill>
                <a:effectLst/>
                <a:latin typeface="Manuale"/>
              </a:rPr>
              <a:t>Men Herren vil selv give jer et tegn: Se, den unge kvinde skal blive med barn og føde en søn, og hun skal give ham navnet Immanuel.</a:t>
            </a:r>
          </a:p>
          <a:p>
            <a:endParaRPr lang="da-DK" sz="2800" b="1" dirty="0">
              <a:solidFill>
                <a:srgbClr val="000000"/>
              </a:solidFill>
              <a:latin typeface="Manuale"/>
            </a:endParaRPr>
          </a:p>
          <a:p>
            <a:r>
              <a:rPr lang="da-DK" sz="2800" b="1" i="0" dirty="0">
                <a:effectLst/>
                <a:latin typeface="Manuale"/>
              </a:rPr>
              <a:t>[</a:t>
            </a:r>
            <a:r>
              <a:rPr lang="da-DK" sz="2800" b="1" dirty="0">
                <a:latin typeface="Manuale"/>
              </a:rPr>
              <a:t>”Immanuel” =</a:t>
            </a:r>
            <a:r>
              <a:rPr lang="da-DK" sz="2800" b="1" dirty="0">
                <a:solidFill>
                  <a:srgbClr val="000000"/>
                </a:solidFill>
                <a:latin typeface="Manuale"/>
              </a:rPr>
              <a:t>”Gud med os”: kun brugt i Es 7 og 8 – tydeligvis om Gud.]</a:t>
            </a:r>
            <a:endParaRPr lang="da-DK" sz="2800" dirty="0">
              <a:latin typeface="Manuale"/>
            </a:endParaRPr>
          </a:p>
          <a:p>
            <a:r>
              <a:rPr lang="da-DK" sz="2800" b="1" i="0" dirty="0">
                <a:solidFill>
                  <a:srgbClr val="000000"/>
                </a:solidFill>
                <a:effectLst/>
                <a:latin typeface="Manuale"/>
              </a:rPr>
              <a:t> </a:t>
            </a:r>
            <a:r>
              <a:rPr lang="da-DK" sz="2800" b="1" dirty="0">
                <a:solidFill>
                  <a:srgbClr val="000000"/>
                </a:solidFill>
                <a:latin typeface="Manuale"/>
              </a:rPr>
              <a:t>”Ung kvinde”:  </a:t>
            </a:r>
            <a:r>
              <a:rPr lang="he-IL" sz="2800" b="1" i="0" dirty="0">
                <a:solidFill>
                  <a:srgbClr val="001320"/>
                </a:solidFill>
                <a:effectLst/>
                <a:latin typeface="Ezra SIL"/>
              </a:rPr>
              <a:t>הָ</a:t>
            </a:r>
            <a:r>
              <a:rPr lang="he-IL" sz="2800" b="1" i="0" dirty="0">
                <a:solidFill>
                  <a:srgbClr val="FF0000"/>
                </a:solidFill>
                <a:effectLst/>
                <a:latin typeface="Ezra SIL"/>
              </a:rPr>
              <a:t>עַלְמָ</a:t>
            </a:r>
            <a:r>
              <a:rPr lang="he-IL" sz="2800" b="1" i="0" dirty="0">
                <a:solidFill>
                  <a:srgbClr val="001320"/>
                </a:solidFill>
                <a:effectLst/>
                <a:latin typeface="Ezra SIL"/>
              </a:rPr>
              <a:t>֗ה</a:t>
            </a:r>
            <a:r>
              <a:rPr lang="da-DK" sz="2800" b="1" i="0" dirty="0">
                <a:solidFill>
                  <a:srgbClr val="001320"/>
                </a:solidFill>
                <a:effectLst/>
                <a:latin typeface="Ezra SIL"/>
              </a:rPr>
              <a:t>: altid i betydningen: ung kvinde, der ikke er gift og ikke har født et barn.</a:t>
            </a:r>
          </a:p>
          <a:p>
            <a:endParaRPr lang="da-DK" sz="2800" b="1" dirty="0">
              <a:solidFill>
                <a:srgbClr val="001320"/>
              </a:solidFill>
              <a:latin typeface="Ezra SIL"/>
            </a:endParaRPr>
          </a:p>
          <a:p>
            <a:endParaRPr lang="da-DK" sz="2800" b="1" i="0" dirty="0">
              <a:solidFill>
                <a:srgbClr val="001320"/>
              </a:solidFill>
              <a:effectLst/>
              <a:latin typeface="Ezra SIL"/>
            </a:endParaRPr>
          </a:p>
          <a:p>
            <a:endParaRPr lang="da-DK" sz="2800" b="1" dirty="0">
              <a:solidFill>
                <a:srgbClr val="001320"/>
              </a:solidFill>
              <a:latin typeface="Ezra SIL"/>
            </a:endParaRPr>
          </a:p>
          <a:p>
            <a:endParaRPr lang="da-DK" sz="2800" b="1" i="0" dirty="0">
              <a:solidFill>
                <a:srgbClr val="001320"/>
              </a:solidFill>
              <a:effectLst/>
              <a:latin typeface="Ezra SIL"/>
            </a:endParaRPr>
          </a:p>
          <a:p>
            <a:endParaRPr lang="da-DK" sz="2800" b="1" dirty="0">
              <a:solidFill>
                <a:srgbClr val="001320"/>
              </a:solidFill>
              <a:latin typeface="Ezra SIL"/>
            </a:endParaRPr>
          </a:p>
          <a:p>
            <a:pPr algn="ctr"/>
            <a:r>
              <a:rPr lang="da-DK" sz="2800" b="1" dirty="0">
                <a:solidFill>
                  <a:srgbClr val="001320"/>
                </a:solidFill>
                <a:latin typeface="Ezra SIL"/>
              </a:rPr>
              <a:t>Matt 1,18-25</a:t>
            </a:r>
            <a:endParaRPr lang="da-DK" sz="2800" b="1" i="0" dirty="0">
              <a:solidFill>
                <a:srgbClr val="001320"/>
              </a:solidFill>
              <a:effectLst/>
              <a:latin typeface="Ezra SIL"/>
            </a:endParaRPr>
          </a:p>
        </p:txBody>
      </p:sp>
      <p:pic>
        <p:nvPicPr>
          <p:cNvPr id="3" name="Billede 2">
            <a:extLst>
              <a:ext uri="{FF2B5EF4-FFF2-40B4-BE49-F238E27FC236}">
                <a16:creationId xmlns:a16="http://schemas.microsoft.com/office/drawing/2014/main" id="{55DF446C-7BD8-4A98-A597-D2EAE669215F}"/>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t="43703" r="22684" b="3025"/>
          <a:stretch/>
        </p:blipFill>
        <p:spPr>
          <a:xfrm>
            <a:off x="4927599" y="3772719"/>
            <a:ext cx="2336801" cy="1383428"/>
          </a:xfrm>
          <a:prstGeom prst="rect">
            <a:avLst/>
          </a:prstGeom>
        </p:spPr>
      </p:pic>
      <p:sp>
        <p:nvSpPr>
          <p:cNvPr id="4" name="Pil: opadgående-nedadgående 3">
            <a:extLst>
              <a:ext uri="{FF2B5EF4-FFF2-40B4-BE49-F238E27FC236}">
                <a16:creationId xmlns:a16="http://schemas.microsoft.com/office/drawing/2014/main" id="{EEDBCF33-0A24-4D1A-A156-9689E3C61D2E}"/>
              </a:ext>
            </a:extLst>
          </p:cNvPr>
          <p:cNvSpPr/>
          <p:nvPr/>
        </p:nvSpPr>
        <p:spPr>
          <a:xfrm>
            <a:off x="3945466" y="3674323"/>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B47A42C0-D1B9-49F9-A99F-F1E1338FCD90}"/>
              </a:ext>
            </a:extLst>
          </p:cNvPr>
          <p:cNvSpPr txBox="1"/>
          <p:nvPr/>
        </p:nvSpPr>
        <p:spPr>
          <a:xfrm rot="20481613">
            <a:off x="7386285" y="3881170"/>
            <a:ext cx="4783617" cy="923330"/>
          </a:xfrm>
          <a:prstGeom prst="rect">
            <a:avLst/>
          </a:prstGeom>
          <a:solidFill>
            <a:schemeClr val="accent4"/>
          </a:solidFill>
        </p:spPr>
        <p:txBody>
          <a:bodyPr wrap="none" rtlCol="0">
            <a:spAutoFit/>
          </a:bodyPr>
          <a:lstStyle/>
          <a:p>
            <a:r>
              <a:rPr lang="da-DK" dirty="0"/>
              <a:t>Hvis de er introduceret til billedet med 3d-briller </a:t>
            </a:r>
          </a:p>
          <a:p>
            <a:r>
              <a:rPr lang="da-DK" dirty="0"/>
              <a:t>(lektion 1) kan dette ikon bruges – ellers slet det</a:t>
            </a:r>
          </a:p>
          <a:p>
            <a:r>
              <a:rPr lang="da-DK" dirty="0"/>
              <a:t>hver gang det bruges i denne lektion.</a:t>
            </a:r>
          </a:p>
        </p:txBody>
      </p:sp>
    </p:spTree>
    <p:extLst>
      <p:ext uri="{BB962C8B-B14F-4D97-AF65-F5344CB8AC3E}">
        <p14:creationId xmlns:p14="http://schemas.microsoft.com/office/powerpoint/2010/main" val="27057327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E336ABAD-61DD-4894-BAB4-F78538C6C9B3}"/>
              </a:ext>
            </a:extLst>
          </p:cNvPr>
          <p:cNvSpPr txBox="1"/>
          <p:nvPr/>
        </p:nvSpPr>
        <p:spPr>
          <a:xfrm>
            <a:off x="169334" y="254000"/>
            <a:ext cx="11489266" cy="5016758"/>
          </a:xfrm>
          <a:prstGeom prst="rect">
            <a:avLst/>
          </a:prstGeom>
          <a:noFill/>
        </p:spPr>
        <p:txBody>
          <a:bodyPr wrap="square" rtlCol="0">
            <a:spAutoFit/>
          </a:bodyPr>
          <a:lstStyle/>
          <a:p>
            <a:pPr algn="l"/>
            <a:r>
              <a:rPr lang="da-DK" sz="2000" b="1" dirty="0">
                <a:solidFill>
                  <a:srgbClr val="000000"/>
                </a:solidFill>
                <a:latin typeface="Verdana" panose="020B0604030504040204" pitchFamily="34" charset="0"/>
              </a:rPr>
              <a:t>Matt 1,18-25:</a:t>
            </a:r>
          </a:p>
          <a:p>
            <a:pPr algn="l"/>
            <a:r>
              <a:rPr lang="da-DK" sz="2000" b="1" i="0" dirty="0">
                <a:solidFill>
                  <a:srgbClr val="000000"/>
                </a:solidFill>
                <a:effectLst/>
                <a:latin typeface="Verdana" panose="020B0604030504040204" pitchFamily="34" charset="0"/>
              </a:rPr>
              <a:t>Med Jesu Kristi fødsel gik det sådan til: Hans mor Maria var forlovet med Josef, men før de havde været sammen, viste det sig, at hun var blevet med barn ved Helligånden. Hendes mand Josef var retsindig og ønskede ikke at bringe hende i vanry, men besluttede at skille sig fra hende i al stilhed. Mens han tænkte på dette, se, da viste Herrens engel sig for ham i en drøm og sagde: »Josef, Davids søn, vær ikke bange for at tage Maria til dig som hustru; for det barn, hun venter, er undfanget ved Helligånden. Hun skal føde en søn, og du skal give ham navnet Jesus; for han skal frelse sit folk fra deres synder.«</a:t>
            </a:r>
          </a:p>
          <a:p>
            <a:pPr algn="l"/>
            <a:r>
              <a:rPr lang="da-DK" sz="2000" b="1" i="0" dirty="0">
                <a:solidFill>
                  <a:srgbClr val="FF0000"/>
                </a:solidFill>
                <a:effectLst/>
                <a:latin typeface="Verdana" panose="020B0604030504040204" pitchFamily="34" charset="0"/>
              </a:rPr>
              <a:t>Alt dette skete, for at det skulle opfyldes, som Herren har talt ved profeten, der siger: »Se, jomfruen skal blive med barn og føde en søn, og de skal give ham navnet Immanuel« </a:t>
            </a:r>
            <a:r>
              <a:rPr lang="da-DK" sz="2000" b="1" i="0" dirty="0">
                <a:solidFill>
                  <a:srgbClr val="000000"/>
                </a:solidFill>
                <a:effectLst/>
                <a:latin typeface="Verdana" panose="020B0604030504040204" pitchFamily="34" charset="0"/>
              </a:rPr>
              <a:t>– det betyder: Gud med os. Da Josef var vågnet op af søvnen, gjorde han, som Herrens engel havde befalet ham, og tog hende til sig som sin hustru. Men han lå ikke med hende, før hun fødte sin søn. Og han gav ham navnet Jesus.</a:t>
            </a:r>
          </a:p>
        </p:txBody>
      </p:sp>
    </p:spTree>
    <p:extLst>
      <p:ext uri="{BB962C8B-B14F-4D97-AF65-F5344CB8AC3E}">
        <p14:creationId xmlns:p14="http://schemas.microsoft.com/office/powerpoint/2010/main" val="39105426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48224CA-EEFA-41EE-9174-684AFD50A77E}"/>
              </a:ext>
            </a:extLst>
          </p:cNvPr>
          <p:cNvSpPr txBox="1"/>
          <p:nvPr/>
        </p:nvSpPr>
        <p:spPr>
          <a:xfrm>
            <a:off x="317634" y="327258"/>
            <a:ext cx="11251932" cy="4893647"/>
          </a:xfrm>
          <a:prstGeom prst="rect">
            <a:avLst/>
          </a:prstGeom>
          <a:noFill/>
        </p:spPr>
        <p:txBody>
          <a:bodyPr wrap="square" rtlCol="0">
            <a:spAutoFit/>
          </a:bodyPr>
          <a:lstStyle/>
          <a:p>
            <a:r>
              <a:rPr lang="da-DK" sz="2400" b="1" dirty="0">
                <a:latin typeface="Verdana" panose="020B0604030504040204" pitchFamily="34" charset="0"/>
                <a:ea typeface="Verdana" panose="020B0604030504040204" pitchFamily="34" charset="0"/>
              </a:rPr>
              <a:t>Es 7,14: </a:t>
            </a:r>
            <a:r>
              <a:rPr lang="da-DK" sz="2400" b="1" i="0" dirty="0">
                <a:effectLst/>
                <a:latin typeface="Verdana" panose="020B0604030504040204" pitchFamily="34" charset="0"/>
              </a:rPr>
              <a:t>Men Herren vil selv give jer et tegn: Se, den unge kvinde skal blive med barn og føde en søn, og hun skal give ham navnet Immanuel:</a:t>
            </a:r>
          </a:p>
          <a:p>
            <a:endParaRPr lang="da-DK" sz="2400" b="1" dirty="0">
              <a:latin typeface="Verdana" panose="020B0604030504040204" pitchFamily="34" charset="0"/>
            </a:endParaRPr>
          </a:p>
          <a:p>
            <a:endParaRPr lang="da-DK" sz="2400" b="1" dirty="0">
              <a:latin typeface="Verdana" panose="020B0604030504040204" pitchFamily="34" charset="0"/>
            </a:endParaRPr>
          </a:p>
          <a:p>
            <a:r>
              <a:rPr lang="da-DK" sz="2400" b="1" dirty="0">
                <a:latin typeface="Verdana" panose="020B0604030504040204" pitchFamily="34" charset="0"/>
                <a:ea typeface="Verdana" panose="020B0604030504040204" pitchFamily="34" charset="0"/>
              </a:rPr>
              <a:t>NT viser os tydeligt:</a:t>
            </a:r>
          </a:p>
          <a:p>
            <a:endParaRPr lang="da-DK" sz="2400" b="1" dirty="0">
              <a:latin typeface="Verdana" panose="020B0604030504040204" pitchFamily="34" charset="0"/>
            </a:endParaRPr>
          </a:p>
          <a:p>
            <a:endParaRPr lang="da-DK" sz="2400" b="1" dirty="0">
              <a:latin typeface="Verdana" panose="020B0604030504040204" pitchFamily="34" charset="0"/>
            </a:endParaRPr>
          </a:p>
          <a:p>
            <a:r>
              <a:rPr lang="da-DK" sz="2400" b="1" dirty="0">
                <a:solidFill>
                  <a:srgbClr val="C00000"/>
                </a:solidFill>
                <a:latin typeface="Verdana" panose="020B0604030504040204" pitchFamily="34" charset="0"/>
              </a:rPr>
              <a:t>Dette løfte opfyldes da Maria bliver gravid og efterfølgende føder et menneskebarn: Jesus!</a:t>
            </a:r>
          </a:p>
          <a:p>
            <a:r>
              <a:rPr lang="da-DK" sz="2400" b="1" dirty="0">
                <a:solidFill>
                  <a:srgbClr val="C00000"/>
                </a:solidFill>
                <a:highlight>
                  <a:srgbClr val="FFFF00"/>
                </a:highlight>
                <a:latin typeface="Verdana" panose="020B0604030504040204" pitchFamily="34" charset="0"/>
              </a:rPr>
              <a:t>Jesus er et sandt menneske </a:t>
            </a:r>
            <a:r>
              <a:rPr lang="da-DK" sz="2400" b="1" dirty="0">
                <a:solidFill>
                  <a:srgbClr val="C00000"/>
                </a:solidFill>
                <a:latin typeface="Verdana" panose="020B0604030504040204" pitchFamily="34" charset="0"/>
              </a:rPr>
              <a:t>– men også Gud, hvilket </a:t>
            </a:r>
            <a:r>
              <a:rPr lang="da-DK" sz="2400" b="1" dirty="0" err="1">
                <a:solidFill>
                  <a:srgbClr val="C00000"/>
                </a:solidFill>
                <a:latin typeface="Verdana" panose="020B0604030504040204" pitchFamily="34" charset="0"/>
              </a:rPr>
              <a:t>jomfrufødselen</a:t>
            </a:r>
            <a:r>
              <a:rPr lang="da-DK" sz="2400" b="1" dirty="0">
                <a:solidFill>
                  <a:srgbClr val="C00000"/>
                </a:solidFill>
                <a:latin typeface="Verdana" panose="020B0604030504040204" pitchFamily="34" charset="0"/>
              </a:rPr>
              <a:t> viser (det er aldrig sket for noget menneske hverken før eller siden).</a:t>
            </a:r>
            <a:endParaRPr lang="da-DK" sz="2400" b="1" dirty="0">
              <a:solidFill>
                <a:srgbClr val="C00000"/>
              </a:solidFill>
            </a:endParaRPr>
          </a:p>
        </p:txBody>
      </p:sp>
      <p:grpSp>
        <p:nvGrpSpPr>
          <p:cNvPr id="7" name="Gruppe 6">
            <a:extLst>
              <a:ext uri="{FF2B5EF4-FFF2-40B4-BE49-F238E27FC236}">
                <a16:creationId xmlns:a16="http://schemas.microsoft.com/office/drawing/2014/main" id="{59C8B758-7CAF-4E25-908B-CC0D2CA668E9}"/>
              </a:ext>
            </a:extLst>
          </p:cNvPr>
          <p:cNvGrpSpPr/>
          <p:nvPr/>
        </p:nvGrpSpPr>
        <p:grpSpPr>
          <a:xfrm>
            <a:off x="4317999" y="1538699"/>
            <a:ext cx="3318934" cy="1580219"/>
            <a:chOff x="4317999" y="1538699"/>
            <a:chExt cx="3318934" cy="1580219"/>
          </a:xfrm>
        </p:grpSpPr>
        <p:pic>
          <p:nvPicPr>
            <p:cNvPr id="5" name="Billede 4">
              <a:extLst>
                <a:ext uri="{FF2B5EF4-FFF2-40B4-BE49-F238E27FC236}">
                  <a16:creationId xmlns:a16="http://schemas.microsoft.com/office/drawing/2014/main" id="{E6EF8EB4-BC65-467E-A21A-0896EA81524D}"/>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t="43703" r="22684" b="3025"/>
            <a:stretch/>
          </p:blipFill>
          <p:spPr>
            <a:xfrm>
              <a:off x="5300132" y="1637095"/>
              <a:ext cx="2336801" cy="1383428"/>
            </a:xfrm>
            <a:prstGeom prst="rect">
              <a:avLst/>
            </a:prstGeom>
          </p:spPr>
        </p:pic>
        <p:sp>
          <p:nvSpPr>
            <p:cNvPr id="6" name="Pil: opadgående-nedadgående 5">
              <a:extLst>
                <a:ext uri="{FF2B5EF4-FFF2-40B4-BE49-F238E27FC236}">
                  <a16:creationId xmlns:a16="http://schemas.microsoft.com/office/drawing/2014/main" id="{811680D7-1DE5-4BA4-B123-834A40D0C38F}"/>
                </a:ext>
              </a:extLst>
            </p:cNvPr>
            <p:cNvSpPr/>
            <p:nvPr/>
          </p:nvSpPr>
          <p:spPr>
            <a:xfrm>
              <a:off x="4317999" y="1538699"/>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7790876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668635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104976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726447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712277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60599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Rektangel 2">
            <a:extLst>
              <a:ext uri="{FF2B5EF4-FFF2-40B4-BE49-F238E27FC236}">
                <a16:creationId xmlns:a16="http://schemas.microsoft.com/office/drawing/2014/main" id="{F771BA0D-EE20-4FDA-9BF8-A09A3F5D5F13}"/>
              </a:ext>
            </a:extLst>
          </p:cNvPr>
          <p:cNvSpPr/>
          <p:nvPr/>
        </p:nvSpPr>
        <p:spPr>
          <a:xfrm>
            <a:off x="2880942" y="4545877"/>
            <a:ext cx="6218369" cy="1569660"/>
          </a:xfrm>
          <a:prstGeom prst="rect">
            <a:avLst/>
          </a:prstGeom>
          <a:noFill/>
        </p:spPr>
        <p:txBody>
          <a:bodyPr wrap="none" lIns="91440" tIns="45720" rIns="91440" bIns="45720">
            <a:spAutoFit/>
          </a:bodyPr>
          <a:lstStyle/>
          <a:p>
            <a:pPr algn="ctr"/>
            <a:r>
              <a:rPr lang="da-DK" sz="9600" b="1" cap="none" spc="0" dirty="0">
                <a:ln/>
                <a:solidFill>
                  <a:srgbClr val="C00000"/>
                </a:solidFill>
                <a:effectLst>
                  <a:outerShdw blurRad="38100" dist="19050" dir="2700000" algn="tl" rotWithShape="0">
                    <a:schemeClr val="dk1">
                      <a:lumMod val="50000"/>
                      <a:alpha val="40000"/>
                    </a:schemeClr>
                  </a:outerShdw>
                </a:effectLst>
                <a:latin typeface="Bahnschrift Condensed" panose="020B0502040204020203" pitchFamily="34" charset="0"/>
              </a:rPr>
              <a:t>Et menneske …</a:t>
            </a:r>
          </a:p>
        </p:txBody>
      </p:sp>
    </p:spTree>
    <p:extLst>
      <p:ext uri="{BB962C8B-B14F-4D97-AF65-F5344CB8AC3E}">
        <p14:creationId xmlns:p14="http://schemas.microsoft.com/office/powerpoint/2010/main" val="356091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0F95CBDD-D8D8-4FDF-9C7E-150233C02120}"/>
              </a:ext>
            </a:extLst>
          </p:cNvPr>
          <p:cNvSpPr txBox="1"/>
          <p:nvPr/>
        </p:nvSpPr>
        <p:spPr>
          <a:xfrm>
            <a:off x="368859" y="468052"/>
            <a:ext cx="8746067" cy="3416320"/>
          </a:xfrm>
          <a:prstGeom prst="rect">
            <a:avLst/>
          </a:prstGeom>
          <a:noFill/>
        </p:spPr>
        <p:txBody>
          <a:bodyPr wrap="square" rtlCol="0">
            <a:spAutoFit/>
          </a:bodyPr>
          <a:lstStyle/>
          <a:p>
            <a:r>
              <a:rPr lang="da-DK" sz="3600" b="1" dirty="0">
                <a:latin typeface="Arial" panose="020B0604020202020204" pitchFamily="34" charset="0"/>
                <a:cs typeface="Arial" panose="020B0604020202020204" pitchFamily="34" charset="0"/>
              </a:rPr>
              <a:t>1. Den Apostolske Trosbekendelse</a:t>
            </a:r>
          </a:p>
          <a:p>
            <a:r>
              <a:rPr lang="da-DK" sz="3600" b="1" dirty="0">
                <a:latin typeface="Arial" panose="020B0604020202020204" pitchFamily="34" charset="0"/>
                <a:cs typeface="Arial" panose="020B0604020202020204" pitchFamily="34" charset="0"/>
              </a:rPr>
              <a:t>2. Den </a:t>
            </a:r>
            <a:r>
              <a:rPr lang="da-DK" sz="3600" b="1" dirty="0" err="1">
                <a:latin typeface="Arial" panose="020B0604020202020204" pitchFamily="34" charset="0"/>
                <a:cs typeface="Arial" panose="020B0604020202020204" pitchFamily="34" charset="0"/>
              </a:rPr>
              <a:t>Nikænske</a:t>
            </a:r>
            <a:r>
              <a:rPr lang="da-DK" sz="3600" b="1" dirty="0">
                <a:latin typeface="Arial" panose="020B0604020202020204" pitchFamily="34" charset="0"/>
                <a:cs typeface="Arial" panose="020B0604020202020204" pitchFamily="34" charset="0"/>
              </a:rPr>
              <a:t> Trosbekendelse</a:t>
            </a:r>
          </a:p>
          <a:p>
            <a:r>
              <a:rPr lang="da-DK" sz="3600" b="1" dirty="0">
                <a:latin typeface="Arial" panose="020B0604020202020204" pitchFamily="34" charset="0"/>
                <a:cs typeface="Arial" panose="020B0604020202020204" pitchFamily="34" charset="0"/>
              </a:rPr>
              <a:t>3. Den </a:t>
            </a:r>
            <a:r>
              <a:rPr lang="da-DK" sz="3600" b="1" dirty="0" err="1">
                <a:latin typeface="Arial" panose="020B0604020202020204" pitchFamily="34" charset="0"/>
                <a:cs typeface="Arial" panose="020B0604020202020204" pitchFamily="34" charset="0"/>
              </a:rPr>
              <a:t>Athanasianske</a:t>
            </a:r>
            <a:r>
              <a:rPr lang="da-DK" sz="3600" b="1" dirty="0">
                <a:latin typeface="Arial" panose="020B0604020202020204" pitchFamily="34" charset="0"/>
                <a:cs typeface="Arial" panose="020B0604020202020204" pitchFamily="34" charset="0"/>
              </a:rPr>
              <a:t> Trosbekendelse</a:t>
            </a:r>
          </a:p>
          <a:p>
            <a:endParaRPr lang="da-DK" sz="3600" b="1" dirty="0">
              <a:latin typeface="Arial" panose="020B0604020202020204" pitchFamily="34" charset="0"/>
              <a:cs typeface="Arial" panose="020B0604020202020204" pitchFamily="34" charset="0"/>
            </a:endParaRPr>
          </a:p>
          <a:p>
            <a:r>
              <a:rPr lang="da-DK" sz="3600" b="1" dirty="0">
                <a:latin typeface="Arial" panose="020B0604020202020204" pitchFamily="34" charset="0"/>
                <a:cs typeface="Arial" panose="020B0604020202020204" pitchFamily="34" charset="0"/>
              </a:rPr>
              <a:t>4. Den Augsburgske Bekendelse</a:t>
            </a:r>
          </a:p>
          <a:p>
            <a:r>
              <a:rPr lang="da-DK" sz="3600" b="1" dirty="0">
                <a:latin typeface="Arial" panose="020B0604020202020204" pitchFamily="34" charset="0"/>
                <a:cs typeface="Arial" panose="020B0604020202020204" pitchFamily="34" charset="0"/>
              </a:rPr>
              <a:t>5. Luthers lille katekismus</a:t>
            </a:r>
          </a:p>
        </p:txBody>
      </p:sp>
      <p:sp>
        <p:nvSpPr>
          <p:cNvPr id="2" name="Tekstfelt 1">
            <a:extLst>
              <a:ext uri="{FF2B5EF4-FFF2-40B4-BE49-F238E27FC236}">
                <a16:creationId xmlns:a16="http://schemas.microsoft.com/office/drawing/2014/main" id="{6644AB64-E45D-4721-B9CA-E6019134C318}"/>
              </a:ext>
            </a:extLst>
          </p:cNvPr>
          <p:cNvSpPr txBox="1"/>
          <p:nvPr/>
        </p:nvSpPr>
        <p:spPr>
          <a:xfrm>
            <a:off x="8923866" y="795867"/>
            <a:ext cx="2613216" cy="769441"/>
          </a:xfrm>
          <a:prstGeom prst="rect">
            <a:avLst/>
          </a:prstGeom>
          <a:noFill/>
        </p:spPr>
        <p:txBody>
          <a:bodyPr wrap="none" rtlCol="0">
            <a:spAutoFit/>
          </a:bodyPr>
          <a:lstStyle/>
          <a:p>
            <a:r>
              <a:rPr lang="da-DK" sz="4400" dirty="0">
                <a:latin typeface="Bahnschrift SemiBold" panose="020B0502040204020203" pitchFamily="34" charset="0"/>
              </a:rPr>
              <a:t>Oldkirken</a:t>
            </a:r>
          </a:p>
        </p:txBody>
      </p:sp>
      <p:sp>
        <p:nvSpPr>
          <p:cNvPr id="11" name="Tekstfelt 10">
            <a:extLst>
              <a:ext uri="{FF2B5EF4-FFF2-40B4-BE49-F238E27FC236}">
                <a16:creationId xmlns:a16="http://schemas.microsoft.com/office/drawing/2014/main" id="{394E0F3C-409A-4299-A527-733D03D6B4DE}"/>
              </a:ext>
            </a:extLst>
          </p:cNvPr>
          <p:cNvSpPr txBox="1"/>
          <p:nvPr/>
        </p:nvSpPr>
        <p:spPr>
          <a:xfrm>
            <a:off x="8923866" y="2786971"/>
            <a:ext cx="2457724" cy="769441"/>
          </a:xfrm>
          <a:prstGeom prst="rect">
            <a:avLst/>
          </a:prstGeom>
          <a:noFill/>
        </p:spPr>
        <p:txBody>
          <a:bodyPr wrap="none" rtlCol="0">
            <a:spAutoFit/>
          </a:bodyPr>
          <a:lstStyle/>
          <a:p>
            <a:r>
              <a:rPr lang="da-DK" sz="4400" dirty="0">
                <a:latin typeface="Bahnschrift SemiBold" panose="020B0502040204020203" pitchFamily="34" charset="0"/>
              </a:rPr>
              <a:t>Luthersk</a:t>
            </a:r>
          </a:p>
        </p:txBody>
      </p:sp>
      <p:sp>
        <p:nvSpPr>
          <p:cNvPr id="5" name="Rektangel 4">
            <a:extLst>
              <a:ext uri="{FF2B5EF4-FFF2-40B4-BE49-F238E27FC236}">
                <a16:creationId xmlns:a16="http://schemas.microsoft.com/office/drawing/2014/main" id="{9F7C3C4E-3A9E-446A-A7DB-E386B85ED1EC}"/>
              </a:ext>
            </a:extLst>
          </p:cNvPr>
          <p:cNvSpPr/>
          <p:nvPr/>
        </p:nvSpPr>
        <p:spPr>
          <a:xfrm>
            <a:off x="214861" y="442174"/>
            <a:ext cx="11494749" cy="18869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2E8AE18D-20AD-495B-80E4-0D8E73C68D1F}"/>
              </a:ext>
            </a:extLst>
          </p:cNvPr>
          <p:cNvSpPr/>
          <p:nvPr/>
        </p:nvSpPr>
        <p:spPr>
          <a:xfrm>
            <a:off x="214861" y="2612932"/>
            <a:ext cx="11494749" cy="139835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212408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12192000" cy="6858000"/>
          </a:xfrm>
          <a:prstGeom prst="rect">
            <a:avLst/>
          </a:prstGeom>
        </p:spPr>
      </p:pic>
      <p:sp>
        <p:nvSpPr>
          <p:cNvPr id="3" name="Rektangel 2">
            <a:extLst>
              <a:ext uri="{FF2B5EF4-FFF2-40B4-BE49-F238E27FC236}">
                <a16:creationId xmlns:a16="http://schemas.microsoft.com/office/drawing/2014/main" id="{F771BA0D-EE20-4FDA-9BF8-A09A3F5D5F13}"/>
              </a:ext>
            </a:extLst>
          </p:cNvPr>
          <p:cNvSpPr/>
          <p:nvPr/>
        </p:nvSpPr>
        <p:spPr>
          <a:xfrm>
            <a:off x="690658" y="3727731"/>
            <a:ext cx="10810684" cy="3046988"/>
          </a:xfrm>
          <a:prstGeom prst="rect">
            <a:avLst/>
          </a:prstGeom>
          <a:noFill/>
        </p:spPr>
        <p:txBody>
          <a:bodyPr wrap="square" lIns="91440" tIns="45720" rIns="91440" bIns="45720">
            <a:spAutoFit/>
          </a:bodyPr>
          <a:lstStyle/>
          <a:p>
            <a:pPr algn="ctr"/>
            <a:r>
              <a:rPr lang="da-DK" sz="9600" b="1" cap="none" spc="0" dirty="0">
                <a:ln/>
                <a:solidFill>
                  <a:srgbClr val="C00000"/>
                </a:solidFill>
                <a:effectLst>
                  <a:outerShdw blurRad="38100" dist="19050" dir="2700000" algn="tl" rotWithShape="0">
                    <a:schemeClr val="dk1">
                      <a:lumMod val="50000"/>
                      <a:alpha val="40000"/>
                    </a:schemeClr>
                  </a:outerShdw>
                </a:effectLst>
                <a:latin typeface="Bahnschrift Condensed" panose="020B0502040204020203" pitchFamily="34" charset="0"/>
              </a:rPr>
              <a:t>Et menneske – og Gud,</a:t>
            </a:r>
          </a:p>
          <a:p>
            <a:pPr algn="ctr"/>
            <a:r>
              <a:rPr lang="da-DK" sz="9600" b="1" dirty="0">
                <a:ln/>
                <a:solidFill>
                  <a:srgbClr val="C00000"/>
                </a:solidFill>
                <a:effectLst>
                  <a:outerShdw blurRad="38100" dist="19050" dir="2700000" algn="tl" rotWithShape="0">
                    <a:schemeClr val="dk1">
                      <a:lumMod val="50000"/>
                      <a:alpha val="40000"/>
                    </a:schemeClr>
                  </a:outerShdw>
                </a:effectLst>
                <a:latin typeface="Bahnschrift Condensed" panose="020B0502040204020203" pitchFamily="34" charset="0"/>
              </a:rPr>
              <a:t>der skabte verden!</a:t>
            </a:r>
            <a:endParaRPr lang="da-DK" sz="9600" b="1" cap="none" spc="0" dirty="0">
              <a:ln/>
              <a:solidFill>
                <a:srgbClr val="C00000"/>
              </a:solidFill>
              <a:effectLst>
                <a:outerShdw blurRad="38100" dist="19050" dir="2700000" algn="tl" rotWithShape="0">
                  <a:schemeClr val="dk1">
                    <a:lumMod val="50000"/>
                    <a:alpha val="40000"/>
                  </a:schemeClr>
                </a:outerShdw>
              </a:effectLst>
              <a:latin typeface="Bahnschrift Condensed" panose="020B0502040204020203" pitchFamily="34" charset="0"/>
            </a:endParaRPr>
          </a:p>
        </p:txBody>
      </p:sp>
    </p:spTree>
    <p:extLst>
      <p:ext uri="{BB962C8B-B14F-4D97-AF65-F5344CB8AC3E}">
        <p14:creationId xmlns:p14="http://schemas.microsoft.com/office/powerpoint/2010/main" val="36649443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29D46EC-8D94-4CE5-805E-786032823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328" y="0"/>
            <a:ext cx="4374543" cy="6858000"/>
          </a:xfrm>
          <a:prstGeom prst="rect">
            <a:avLst/>
          </a:prstGeom>
        </p:spPr>
      </p:pic>
      <p:sp>
        <p:nvSpPr>
          <p:cNvPr id="4" name="Rektangel 3">
            <a:extLst>
              <a:ext uri="{FF2B5EF4-FFF2-40B4-BE49-F238E27FC236}">
                <a16:creationId xmlns:a16="http://schemas.microsoft.com/office/drawing/2014/main" id="{8696FFCB-939E-4260-A99F-3AECC367ED35}"/>
              </a:ext>
            </a:extLst>
          </p:cNvPr>
          <p:cNvSpPr/>
          <p:nvPr/>
        </p:nvSpPr>
        <p:spPr>
          <a:xfrm>
            <a:off x="1452691" y="541768"/>
            <a:ext cx="4550989" cy="2585323"/>
          </a:xfrm>
          <a:prstGeom prst="rect">
            <a:avLst/>
          </a:prstGeom>
          <a:noFill/>
        </p:spPr>
        <p:txBody>
          <a:bodyPr wrap="none" lIns="91440" tIns="45720" rIns="91440" bIns="45720">
            <a:spAutoFit/>
          </a:bodyPr>
          <a:lstStyle/>
          <a:p>
            <a:pPr algn="ctr"/>
            <a:r>
              <a:rPr lang="da-DK"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”Herrens </a:t>
            </a:r>
          </a:p>
          <a:p>
            <a:pPr algn="ctr"/>
            <a:r>
              <a:rPr lang="da-DK"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lidende tjener”</a:t>
            </a:r>
          </a:p>
          <a:p>
            <a:pPr algn="ctr"/>
            <a:r>
              <a:rPr lang="da-DK"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i Esajas-bogen</a:t>
            </a:r>
            <a:endParaRPr lang="da-DK"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5" name="Billede 4">
            <a:extLst>
              <a:ext uri="{FF2B5EF4-FFF2-40B4-BE49-F238E27FC236}">
                <a16:creationId xmlns:a16="http://schemas.microsoft.com/office/drawing/2014/main" id="{9744B3A9-5281-4A2E-B635-F32B96349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48" y="3429000"/>
            <a:ext cx="6093156" cy="3429000"/>
          </a:xfrm>
          <a:prstGeom prst="rect">
            <a:avLst/>
          </a:prstGeom>
        </p:spPr>
      </p:pic>
    </p:spTree>
    <p:extLst>
      <p:ext uri="{BB962C8B-B14F-4D97-AF65-F5344CB8AC3E}">
        <p14:creationId xmlns:p14="http://schemas.microsoft.com/office/powerpoint/2010/main" val="6480312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0CE4871-A692-4FE0-AC90-B47E5B467CA5}"/>
              </a:ext>
            </a:extLst>
          </p:cNvPr>
          <p:cNvSpPr txBox="1"/>
          <p:nvPr/>
        </p:nvSpPr>
        <p:spPr>
          <a:xfrm>
            <a:off x="237066" y="177800"/>
            <a:ext cx="11455400" cy="34440197"/>
          </a:xfrm>
          <a:prstGeom prst="rect">
            <a:avLst/>
          </a:prstGeom>
          <a:noFill/>
        </p:spPr>
        <p:txBody>
          <a:bodyPr wrap="square" rtlCol="0">
            <a:spAutoFit/>
          </a:bodyPr>
          <a:lstStyle/>
          <a:p>
            <a:pPr algn="l" fontAlgn="base"/>
            <a:r>
              <a:rPr lang="da-DK" b="0" i="0" dirty="0">
                <a:solidFill>
                  <a:srgbClr val="000000"/>
                </a:solidFill>
                <a:effectLst/>
                <a:latin typeface="inherit"/>
              </a:rPr>
              <a:t> </a:t>
            </a:r>
            <a:r>
              <a:rPr lang="da-DK" sz="3600" b="1" i="0" dirty="0">
                <a:solidFill>
                  <a:srgbClr val="000000"/>
                </a:solidFill>
                <a:effectLst/>
                <a:latin typeface="inherit"/>
              </a:rPr>
              <a:t>Se, min tjener får lykken med sig,</a:t>
            </a:r>
          </a:p>
          <a:p>
            <a:pPr algn="l" fontAlgn="base"/>
            <a:r>
              <a:rPr lang="da-DK" sz="3600" b="1" i="0" dirty="0">
                <a:solidFill>
                  <a:srgbClr val="000000"/>
                </a:solidFill>
                <a:effectLst/>
                <a:latin typeface="inherit"/>
              </a:rPr>
              <a:t>han knejser, han ophøjes og løftes højt.</a:t>
            </a:r>
          </a:p>
          <a:p>
            <a:pPr algn="l" fontAlgn="base"/>
            <a:r>
              <a:rPr lang="da-DK" sz="3600" b="1" i="0" dirty="0">
                <a:solidFill>
                  <a:srgbClr val="000000"/>
                </a:solidFill>
                <a:effectLst/>
                <a:latin typeface="inherit"/>
              </a:rPr>
              <a:t> Som mange gyste over ham</a:t>
            </a:r>
          </a:p>
          <a:p>
            <a:pPr algn="l" fontAlgn="base"/>
            <a:r>
              <a:rPr lang="da-DK" sz="3600" b="1" i="0" dirty="0">
                <a:solidFill>
                  <a:srgbClr val="000000"/>
                </a:solidFill>
                <a:effectLst/>
                <a:latin typeface="inherit"/>
              </a:rPr>
              <a:t>– så umenneskeligt ussel så han ud,</a:t>
            </a:r>
          </a:p>
          <a:p>
            <a:pPr algn="l" fontAlgn="base"/>
            <a:r>
              <a:rPr lang="da-DK" sz="3600" b="1" i="0" dirty="0">
                <a:solidFill>
                  <a:srgbClr val="000000"/>
                </a:solidFill>
                <a:effectLst/>
                <a:latin typeface="inherit"/>
              </a:rPr>
              <a:t>så ussel var hans skikkelse blandt mennesker –</a:t>
            </a:r>
          </a:p>
          <a:p>
            <a:pPr algn="l" fontAlgn="base"/>
            <a:r>
              <a:rPr lang="da-DK" sz="3600" b="1" i="0" dirty="0">
                <a:solidFill>
                  <a:srgbClr val="000000"/>
                </a:solidFill>
                <a:effectLst/>
                <a:latin typeface="inherit"/>
              </a:rPr>
              <a:t> sådan hensætter han mange folk i forundring,</a:t>
            </a:r>
          </a:p>
          <a:p>
            <a:pPr algn="l" fontAlgn="base"/>
            <a:r>
              <a:rPr lang="da-DK" sz="3600" b="1" i="0" dirty="0">
                <a:solidFill>
                  <a:srgbClr val="000000"/>
                </a:solidFill>
                <a:effectLst/>
                <a:latin typeface="inherit"/>
              </a:rPr>
              <a:t>over ham lukkes munden på konger;</a:t>
            </a:r>
          </a:p>
          <a:p>
            <a:pPr algn="l" fontAlgn="base"/>
            <a:r>
              <a:rPr lang="da-DK" sz="3600" b="1" i="0" dirty="0">
                <a:solidFill>
                  <a:srgbClr val="000000"/>
                </a:solidFill>
                <a:effectLst/>
                <a:latin typeface="inherit"/>
              </a:rPr>
              <a:t>for det, de ikke har fået fortalt, ser de,</a:t>
            </a:r>
          </a:p>
          <a:p>
            <a:pPr algn="l" fontAlgn="base"/>
            <a:r>
              <a:rPr lang="da-DK" sz="3600" b="1" i="0" dirty="0">
                <a:solidFill>
                  <a:srgbClr val="000000"/>
                </a:solidFill>
                <a:effectLst/>
                <a:latin typeface="inherit"/>
              </a:rPr>
              <a:t>og det, de ikke har hørt, indser de. Hvem troede på det, vi hørte?</a:t>
            </a: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i="0" dirty="0">
              <a:solidFill>
                <a:srgbClr val="000000"/>
              </a:solidFill>
              <a:effectLst/>
              <a:latin typeface="inherit"/>
            </a:endParaRPr>
          </a:p>
          <a:p>
            <a:pPr algn="l" fontAlgn="base"/>
            <a:r>
              <a:rPr lang="da-DK" sz="3600" b="1" i="0" dirty="0">
                <a:solidFill>
                  <a:srgbClr val="000000"/>
                </a:solidFill>
                <a:effectLst/>
                <a:latin typeface="inherit"/>
              </a:rPr>
              <a:t>For hvem blev Herrens arm åbenbaret?</a:t>
            </a:r>
          </a:p>
          <a:p>
            <a:pPr algn="l" fontAlgn="base"/>
            <a:r>
              <a:rPr lang="da-DK" sz="3600" b="1" i="0" dirty="0">
                <a:solidFill>
                  <a:srgbClr val="000000"/>
                </a:solidFill>
                <a:effectLst/>
                <a:latin typeface="inherit"/>
              </a:rPr>
              <a:t> Han skød op foran Herren som en spire,</a:t>
            </a:r>
          </a:p>
          <a:p>
            <a:pPr algn="l" fontAlgn="base"/>
            <a:r>
              <a:rPr lang="da-DK" sz="3600" b="1" i="0" dirty="0">
                <a:solidFill>
                  <a:srgbClr val="000000"/>
                </a:solidFill>
                <a:effectLst/>
                <a:latin typeface="inherit"/>
              </a:rPr>
              <a:t>som et rodskud af den tørre jord.</a:t>
            </a:r>
          </a:p>
          <a:p>
            <a:pPr algn="l" fontAlgn="base"/>
            <a:r>
              <a:rPr lang="da-DK" sz="3600" b="1" i="0" dirty="0">
                <a:solidFill>
                  <a:srgbClr val="000000"/>
                </a:solidFill>
                <a:effectLst/>
                <a:latin typeface="inherit"/>
              </a:rPr>
              <a:t>Hans skikkelse havde ingen skønhed,</a:t>
            </a:r>
          </a:p>
          <a:p>
            <a:pPr algn="l" fontAlgn="base"/>
            <a:r>
              <a:rPr lang="da-DK" sz="3600" b="1" i="0" dirty="0">
                <a:solidFill>
                  <a:srgbClr val="000000"/>
                </a:solidFill>
                <a:effectLst/>
                <a:latin typeface="inherit"/>
              </a:rPr>
              <a:t>vi så ham, men vi brød os ikke om synet.</a:t>
            </a:r>
          </a:p>
          <a:p>
            <a:pPr algn="l" fontAlgn="base"/>
            <a:r>
              <a:rPr lang="da-DK" sz="3600" b="1" i="0" dirty="0">
                <a:solidFill>
                  <a:srgbClr val="000000"/>
                </a:solidFill>
                <a:effectLst/>
                <a:latin typeface="inherit"/>
              </a:rPr>
              <a:t> Foragtet og opgivet af mennesker,</a:t>
            </a:r>
          </a:p>
          <a:p>
            <a:pPr algn="l" fontAlgn="base"/>
            <a:r>
              <a:rPr lang="da-DK" sz="3600" b="1" i="0" dirty="0">
                <a:solidFill>
                  <a:srgbClr val="000000"/>
                </a:solidFill>
                <a:effectLst/>
                <a:latin typeface="inherit"/>
              </a:rPr>
              <a:t>en lidelsernes mand, kendt med sygdom,</a:t>
            </a:r>
          </a:p>
          <a:p>
            <a:pPr algn="l" fontAlgn="base"/>
            <a:r>
              <a:rPr lang="da-DK" sz="3600" b="1" i="0" dirty="0">
                <a:solidFill>
                  <a:srgbClr val="000000"/>
                </a:solidFill>
                <a:effectLst/>
                <a:latin typeface="inherit"/>
              </a:rPr>
              <a:t>én, man skjuler ansigtet for,</a:t>
            </a:r>
          </a:p>
          <a:p>
            <a:pPr algn="l" fontAlgn="base"/>
            <a:r>
              <a:rPr lang="da-DK" sz="3600" b="1" i="0" dirty="0">
                <a:solidFill>
                  <a:srgbClr val="000000"/>
                </a:solidFill>
                <a:effectLst/>
                <a:latin typeface="inherit"/>
              </a:rPr>
              <a:t>foragtet, vi regnede ham ikke for noget.</a:t>
            </a:r>
          </a:p>
          <a:p>
            <a:pPr algn="l" fontAlgn="base"/>
            <a:r>
              <a:rPr lang="da-DK" sz="3600" b="1" i="0" dirty="0">
                <a:solidFill>
                  <a:srgbClr val="000000"/>
                </a:solidFill>
                <a:effectLst/>
                <a:latin typeface="inherit"/>
              </a:rPr>
              <a:t> Men det var vore sygdomme, han tog,</a:t>
            </a:r>
          </a:p>
          <a:p>
            <a:pPr algn="l" fontAlgn="base"/>
            <a:r>
              <a:rPr lang="da-DK" sz="3600" b="1" i="0" dirty="0">
                <a:solidFill>
                  <a:srgbClr val="000000"/>
                </a:solidFill>
                <a:effectLst/>
                <a:latin typeface="inherit"/>
              </a:rPr>
              <a:t>det var vore lidelser, han bar;</a:t>
            </a:r>
          </a:p>
          <a:p>
            <a:pPr algn="l" fontAlgn="base"/>
            <a:r>
              <a:rPr lang="da-DK" sz="3600" b="1" i="0" dirty="0">
                <a:solidFill>
                  <a:srgbClr val="000000"/>
                </a:solidFill>
                <a:effectLst/>
                <a:latin typeface="inherit"/>
              </a:rPr>
              <a:t>og vi regnede ham for en, der var ramt,</a:t>
            </a:r>
          </a:p>
          <a:p>
            <a:pPr algn="l" fontAlgn="base"/>
            <a:r>
              <a:rPr lang="da-DK" sz="3600" b="1" i="0" dirty="0">
                <a:solidFill>
                  <a:srgbClr val="000000"/>
                </a:solidFill>
                <a:effectLst/>
                <a:latin typeface="inherit"/>
              </a:rPr>
              <a:t>slået og plaget af Gud.</a:t>
            </a:r>
          </a:p>
          <a:p>
            <a:pPr algn="l" fontAlgn="base"/>
            <a:r>
              <a:rPr lang="da-DK" sz="3600" b="1" i="0" dirty="0">
                <a:solidFill>
                  <a:srgbClr val="000000"/>
                </a:solidFill>
                <a:effectLst/>
                <a:latin typeface="inherit"/>
              </a:rPr>
              <a:t> Men han blev gennemboret for vore overtrædelser</a:t>
            </a:r>
          </a:p>
          <a:p>
            <a:pPr algn="l" fontAlgn="base"/>
            <a:r>
              <a:rPr lang="da-DK" sz="3600" b="1" i="0" dirty="0">
                <a:solidFill>
                  <a:srgbClr val="000000"/>
                </a:solidFill>
                <a:effectLst/>
                <a:latin typeface="inherit"/>
              </a:rPr>
              <a:t>og knust for vore synder.</a:t>
            </a:r>
          </a:p>
          <a:p>
            <a:pPr algn="l" fontAlgn="base"/>
            <a:r>
              <a:rPr lang="da-DK" sz="3600" b="1" i="0" dirty="0">
                <a:solidFill>
                  <a:srgbClr val="000000"/>
                </a:solidFill>
                <a:effectLst/>
                <a:latin typeface="inherit"/>
              </a:rPr>
              <a:t>Han blev straffet, for at vi kunne få fred,</a:t>
            </a:r>
          </a:p>
          <a:p>
            <a:pPr algn="l" fontAlgn="base"/>
            <a:r>
              <a:rPr lang="da-DK" sz="3600" b="1" i="0" dirty="0">
                <a:solidFill>
                  <a:srgbClr val="000000"/>
                </a:solidFill>
                <a:effectLst/>
                <a:latin typeface="inherit"/>
              </a:rPr>
              <a:t>ved hans sår blev vi helbredt.</a:t>
            </a:r>
          </a:p>
          <a:p>
            <a:pPr algn="l" fontAlgn="base"/>
            <a:r>
              <a:rPr lang="da-DK" sz="3600" b="1" i="0" dirty="0">
                <a:solidFill>
                  <a:srgbClr val="000000"/>
                </a:solidFill>
                <a:effectLst/>
                <a:latin typeface="inherit"/>
              </a:rPr>
              <a:t> Vi flakkede alle om som får,</a:t>
            </a:r>
          </a:p>
          <a:p>
            <a:pPr algn="l" fontAlgn="base"/>
            <a:r>
              <a:rPr lang="da-DK" sz="3600" b="1" i="0" dirty="0">
                <a:solidFill>
                  <a:srgbClr val="000000"/>
                </a:solidFill>
                <a:effectLst/>
                <a:latin typeface="inherit"/>
              </a:rPr>
              <a:t>vi vendte os hver sin vej;</a:t>
            </a:r>
          </a:p>
          <a:p>
            <a:pPr algn="l" fontAlgn="base"/>
            <a:r>
              <a:rPr lang="da-DK" sz="3600" b="1" i="0" dirty="0">
                <a:solidFill>
                  <a:srgbClr val="000000"/>
                </a:solidFill>
                <a:effectLst/>
                <a:latin typeface="inherit"/>
              </a:rPr>
              <a:t>men Herren lod al vor skyld ramme ham.</a:t>
            </a:r>
          </a:p>
          <a:p>
            <a:pPr algn="l" fontAlgn="base"/>
            <a:r>
              <a:rPr lang="da-DK" sz="3600" b="1" i="0" dirty="0">
                <a:solidFill>
                  <a:srgbClr val="000000"/>
                </a:solidFill>
                <a:effectLst/>
                <a:latin typeface="inherit"/>
              </a:rPr>
              <a:t> Han blev plaget og mishandlet,</a:t>
            </a:r>
          </a:p>
          <a:p>
            <a:pPr algn="l" fontAlgn="base"/>
            <a:r>
              <a:rPr lang="da-DK" sz="3600" b="1" i="0" dirty="0">
                <a:solidFill>
                  <a:srgbClr val="000000"/>
                </a:solidFill>
                <a:effectLst/>
                <a:latin typeface="inherit"/>
              </a:rPr>
              <a:t>men han åbnede ikke sin mund;</a:t>
            </a:r>
          </a:p>
          <a:p>
            <a:pPr algn="l" fontAlgn="base"/>
            <a:r>
              <a:rPr lang="da-DK" sz="3600" b="1" i="0" dirty="0">
                <a:solidFill>
                  <a:srgbClr val="000000"/>
                </a:solidFill>
                <a:effectLst/>
                <a:latin typeface="inherit"/>
              </a:rPr>
              <a:t>som et lam, der føres til slagtning,</a:t>
            </a:r>
          </a:p>
          <a:p>
            <a:pPr algn="l" fontAlgn="base"/>
            <a:r>
              <a:rPr lang="da-DK" sz="3600" b="1" i="0" dirty="0">
                <a:solidFill>
                  <a:srgbClr val="000000"/>
                </a:solidFill>
                <a:effectLst/>
                <a:latin typeface="inherit"/>
              </a:rPr>
              <a:t>som et får, der er stumt, mens det klippes,</a:t>
            </a:r>
          </a:p>
          <a:p>
            <a:pPr algn="l" fontAlgn="base"/>
            <a:r>
              <a:rPr lang="da-DK" sz="3600" b="1" i="0" dirty="0">
                <a:solidFill>
                  <a:srgbClr val="000000"/>
                </a:solidFill>
                <a:effectLst/>
                <a:latin typeface="inherit"/>
              </a:rPr>
              <a:t>åbnede han ikke sin mund.</a:t>
            </a:r>
          </a:p>
          <a:p>
            <a:pPr algn="l" fontAlgn="base"/>
            <a:r>
              <a:rPr lang="da-DK" sz="3600" b="1" i="0" dirty="0">
                <a:solidFill>
                  <a:srgbClr val="000000"/>
                </a:solidFill>
                <a:effectLst/>
                <a:latin typeface="inherit"/>
              </a:rPr>
              <a:t> Fra fængsel og dom blev han taget bort.</a:t>
            </a:r>
          </a:p>
          <a:p>
            <a:pPr algn="l" fontAlgn="base"/>
            <a:r>
              <a:rPr lang="da-DK" sz="3600" b="1" i="0" dirty="0">
                <a:solidFill>
                  <a:srgbClr val="000000"/>
                </a:solidFill>
                <a:effectLst/>
                <a:latin typeface="inherit"/>
              </a:rPr>
              <a:t>Hvem tænkte på hans slægt,</a:t>
            </a:r>
          </a:p>
          <a:p>
            <a:pPr algn="l" fontAlgn="base"/>
            <a:r>
              <a:rPr lang="da-DK" sz="3600" b="1" i="0" dirty="0">
                <a:solidFill>
                  <a:srgbClr val="000000"/>
                </a:solidFill>
                <a:effectLst/>
                <a:latin typeface="inherit"/>
              </a:rPr>
              <a:t>da han blev revet bort fra de levendes land?</a:t>
            </a:r>
          </a:p>
          <a:p>
            <a:pPr algn="l" fontAlgn="base"/>
            <a:r>
              <a:rPr lang="da-DK" sz="3600" b="1" i="0" dirty="0">
                <a:solidFill>
                  <a:srgbClr val="000000"/>
                </a:solidFill>
                <a:effectLst/>
                <a:latin typeface="inherit"/>
              </a:rPr>
              <a:t>For mit folks synd blev han ramt.</a:t>
            </a:r>
          </a:p>
          <a:p>
            <a:pPr algn="l" fontAlgn="base"/>
            <a:r>
              <a:rPr lang="da-DK" sz="3600" b="1" i="0" dirty="0">
                <a:solidFill>
                  <a:srgbClr val="000000"/>
                </a:solidFill>
                <a:effectLst/>
                <a:latin typeface="inherit"/>
              </a:rPr>
              <a:t> Man gav ham grav blandt forbrydere</a:t>
            </a:r>
          </a:p>
          <a:p>
            <a:pPr algn="l" fontAlgn="base"/>
            <a:r>
              <a:rPr lang="da-DK" sz="3600" b="1" i="0" dirty="0">
                <a:solidFill>
                  <a:srgbClr val="000000"/>
                </a:solidFill>
                <a:effectLst/>
                <a:latin typeface="inherit"/>
              </a:rPr>
              <a:t>og gravplads blandt de rige,</a:t>
            </a:r>
          </a:p>
          <a:p>
            <a:pPr algn="l" fontAlgn="base"/>
            <a:r>
              <a:rPr lang="da-DK" sz="3600" b="1" i="0" dirty="0">
                <a:solidFill>
                  <a:srgbClr val="000000"/>
                </a:solidFill>
                <a:effectLst/>
                <a:latin typeface="inherit"/>
              </a:rPr>
              <a:t>skønt han ikke havde øvet uret,</a:t>
            </a:r>
          </a:p>
          <a:p>
            <a:pPr algn="l" fontAlgn="base"/>
            <a:r>
              <a:rPr lang="da-DK" sz="3600" b="1" i="0" dirty="0">
                <a:solidFill>
                  <a:srgbClr val="000000"/>
                </a:solidFill>
                <a:effectLst/>
                <a:latin typeface="inherit"/>
              </a:rPr>
              <a:t>der fandtes ikke svig i hans mund.</a:t>
            </a:r>
          </a:p>
          <a:p>
            <a:pPr algn="l" fontAlgn="base"/>
            <a:r>
              <a:rPr lang="da-DK" sz="3600" b="1" i="0" dirty="0">
                <a:solidFill>
                  <a:srgbClr val="000000"/>
                </a:solidFill>
                <a:effectLst/>
                <a:latin typeface="inherit"/>
              </a:rPr>
              <a:t> Det var Herrens vilje at knuse ham med sygdom.</a:t>
            </a:r>
          </a:p>
          <a:p>
            <a:pPr algn="l" fontAlgn="base"/>
            <a:r>
              <a:rPr lang="da-DK" sz="3600" b="1" i="0" dirty="0">
                <a:solidFill>
                  <a:srgbClr val="000000"/>
                </a:solidFill>
                <a:effectLst/>
                <a:latin typeface="inherit"/>
              </a:rPr>
              <a:t>Når hans liv er bragt som skyldoffer,</a:t>
            </a:r>
          </a:p>
          <a:p>
            <a:pPr algn="l" fontAlgn="base"/>
            <a:r>
              <a:rPr lang="da-DK" sz="3600" b="1" i="0" dirty="0">
                <a:solidFill>
                  <a:srgbClr val="000000"/>
                </a:solidFill>
                <a:effectLst/>
                <a:latin typeface="inherit"/>
              </a:rPr>
              <a:t>ser han afkom og får et langt liv,</a:t>
            </a:r>
          </a:p>
          <a:p>
            <a:pPr algn="l" fontAlgn="base"/>
            <a:r>
              <a:rPr lang="da-DK" sz="3600" b="1" i="0" dirty="0">
                <a:solidFill>
                  <a:srgbClr val="000000"/>
                </a:solidFill>
                <a:effectLst/>
                <a:latin typeface="inherit"/>
              </a:rPr>
              <a:t>og Herrens vilje lykkes ved ham.</a:t>
            </a:r>
          </a:p>
          <a:p>
            <a:pPr algn="l" fontAlgn="base"/>
            <a:r>
              <a:rPr lang="da-DK" sz="3600" b="1" i="0" dirty="0">
                <a:solidFill>
                  <a:srgbClr val="000000"/>
                </a:solidFill>
                <a:effectLst/>
                <a:latin typeface="inherit"/>
              </a:rPr>
              <a:t> Efter sin lidelse ser han lys,</a:t>
            </a:r>
          </a:p>
          <a:p>
            <a:pPr algn="l" fontAlgn="base"/>
            <a:r>
              <a:rPr lang="da-DK" sz="3600" b="1" i="0" dirty="0">
                <a:solidFill>
                  <a:srgbClr val="000000"/>
                </a:solidFill>
                <a:effectLst/>
                <a:latin typeface="inherit"/>
              </a:rPr>
              <a:t>han mættes ved sin indsigt.</a:t>
            </a:r>
          </a:p>
          <a:p>
            <a:pPr algn="l" fontAlgn="base"/>
            <a:r>
              <a:rPr lang="da-DK" sz="3600" b="1" i="0" dirty="0">
                <a:solidFill>
                  <a:srgbClr val="000000"/>
                </a:solidFill>
                <a:effectLst/>
                <a:latin typeface="inherit"/>
              </a:rPr>
              <a:t>Min tjener bringer retfærdighed til de mange,</a:t>
            </a:r>
          </a:p>
          <a:p>
            <a:pPr algn="l" fontAlgn="base"/>
            <a:r>
              <a:rPr lang="da-DK" sz="3600" b="1" i="0" dirty="0">
                <a:solidFill>
                  <a:srgbClr val="000000"/>
                </a:solidFill>
                <a:effectLst/>
                <a:latin typeface="inherit"/>
              </a:rPr>
              <a:t>og han bærer på deres synder.</a:t>
            </a:r>
          </a:p>
          <a:p>
            <a:pPr algn="l" fontAlgn="base"/>
            <a:r>
              <a:rPr lang="da-DK" sz="3600" b="1" i="0" dirty="0">
                <a:solidFill>
                  <a:srgbClr val="000000"/>
                </a:solidFill>
                <a:effectLst/>
                <a:latin typeface="inherit"/>
              </a:rPr>
              <a:t> Derfor giver jeg ham del med de store,</a:t>
            </a:r>
          </a:p>
          <a:p>
            <a:pPr algn="l" fontAlgn="base"/>
            <a:r>
              <a:rPr lang="da-DK" sz="3600" b="1" i="0" dirty="0">
                <a:solidFill>
                  <a:srgbClr val="000000"/>
                </a:solidFill>
                <a:effectLst/>
                <a:latin typeface="inherit"/>
              </a:rPr>
              <a:t>med de mægtige deler han bytte,</a:t>
            </a:r>
          </a:p>
          <a:p>
            <a:pPr algn="l" fontAlgn="base"/>
            <a:r>
              <a:rPr lang="da-DK" sz="3600" b="1" i="0" dirty="0">
                <a:solidFill>
                  <a:srgbClr val="000000"/>
                </a:solidFill>
                <a:effectLst/>
                <a:latin typeface="inherit"/>
              </a:rPr>
              <a:t>fordi han hengav sit liv til døden</a:t>
            </a:r>
          </a:p>
          <a:p>
            <a:pPr algn="l" fontAlgn="base"/>
            <a:r>
              <a:rPr lang="da-DK" sz="3600" b="1" i="0" dirty="0">
                <a:solidFill>
                  <a:srgbClr val="000000"/>
                </a:solidFill>
                <a:effectLst/>
                <a:latin typeface="inherit"/>
              </a:rPr>
              <a:t>og blev regnet blandt lovbrydere.</a:t>
            </a:r>
          </a:p>
          <a:p>
            <a:pPr algn="l" fontAlgn="base"/>
            <a:r>
              <a:rPr lang="da-DK" sz="3600" b="1" i="0" dirty="0">
                <a:solidFill>
                  <a:srgbClr val="000000"/>
                </a:solidFill>
                <a:effectLst/>
                <a:latin typeface="inherit"/>
              </a:rPr>
              <a:t>Men han bar de manges synd</a:t>
            </a:r>
          </a:p>
          <a:p>
            <a:pPr algn="l" fontAlgn="base"/>
            <a:r>
              <a:rPr lang="da-DK" sz="3600" b="1" i="0" dirty="0">
                <a:solidFill>
                  <a:srgbClr val="000000"/>
                </a:solidFill>
                <a:effectLst/>
                <a:latin typeface="inherit"/>
              </a:rPr>
              <a:t>og trådte i stedet for syndere.</a:t>
            </a:r>
          </a:p>
          <a:p>
            <a:br>
              <a:rPr lang="da-DK" sz="3600" b="1" dirty="0"/>
            </a:br>
            <a:endParaRPr lang="da-DK" sz="3600" b="1" i="0" dirty="0">
              <a:solidFill>
                <a:srgbClr val="000000"/>
              </a:solidFill>
              <a:effectLst/>
              <a:latin typeface="inherit"/>
            </a:endParaRPr>
          </a:p>
        </p:txBody>
      </p:sp>
    </p:spTree>
    <p:extLst>
      <p:ext uri="{BB962C8B-B14F-4D97-AF65-F5344CB8AC3E}">
        <p14:creationId xmlns:p14="http://schemas.microsoft.com/office/powerpoint/2010/main" val="35615955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0CE4871-A692-4FE0-AC90-B47E5B467CA5}"/>
              </a:ext>
            </a:extLst>
          </p:cNvPr>
          <p:cNvSpPr txBox="1"/>
          <p:nvPr/>
        </p:nvSpPr>
        <p:spPr>
          <a:xfrm>
            <a:off x="237066" y="177800"/>
            <a:ext cx="11455400" cy="29454217"/>
          </a:xfrm>
          <a:prstGeom prst="rect">
            <a:avLst/>
          </a:prstGeom>
          <a:noFill/>
        </p:spPr>
        <p:txBody>
          <a:bodyPr wrap="square" rtlCol="0">
            <a:spAutoFit/>
          </a:bodyPr>
          <a:lstStyle/>
          <a:p>
            <a:pPr algn="l" fontAlgn="base"/>
            <a:r>
              <a:rPr lang="da-DK" sz="3600" b="1" i="0" dirty="0">
                <a:solidFill>
                  <a:srgbClr val="000000"/>
                </a:solidFill>
                <a:effectLst/>
                <a:latin typeface="inherit"/>
              </a:rPr>
              <a:t>For hvem blev Herrens arm åbenbaret?</a:t>
            </a:r>
          </a:p>
          <a:p>
            <a:pPr algn="l" fontAlgn="base"/>
            <a:r>
              <a:rPr lang="da-DK" sz="3600" b="1" i="0" dirty="0">
                <a:solidFill>
                  <a:srgbClr val="000000"/>
                </a:solidFill>
                <a:effectLst/>
                <a:latin typeface="inherit"/>
              </a:rPr>
              <a:t> Han skød op foran Herren som en spire,</a:t>
            </a:r>
          </a:p>
          <a:p>
            <a:pPr algn="l" fontAlgn="base"/>
            <a:r>
              <a:rPr lang="da-DK" sz="3600" b="1" i="0" dirty="0">
                <a:solidFill>
                  <a:srgbClr val="000000"/>
                </a:solidFill>
                <a:effectLst/>
                <a:latin typeface="inherit"/>
              </a:rPr>
              <a:t>som et rodskud af den tørre jord.</a:t>
            </a:r>
          </a:p>
          <a:p>
            <a:pPr algn="l" fontAlgn="base"/>
            <a:r>
              <a:rPr lang="da-DK" sz="3600" b="1" i="0" dirty="0">
                <a:solidFill>
                  <a:srgbClr val="000000"/>
                </a:solidFill>
                <a:effectLst/>
                <a:latin typeface="inherit"/>
              </a:rPr>
              <a:t>Hans skikkelse havde ingen skønhed,</a:t>
            </a:r>
          </a:p>
          <a:p>
            <a:pPr algn="l" fontAlgn="base"/>
            <a:r>
              <a:rPr lang="da-DK" sz="3600" b="1" i="0" dirty="0">
                <a:solidFill>
                  <a:srgbClr val="000000"/>
                </a:solidFill>
                <a:effectLst/>
                <a:latin typeface="inherit"/>
              </a:rPr>
              <a:t>vi så ham, men vi brød os ikke om synet.</a:t>
            </a:r>
          </a:p>
          <a:p>
            <a:pPr algn="l" fontAlgn="base"/>
            <a:r>
              <a:rPr lang="da-DK" sz="3600" b="1" i="0" dirty="0">
                <a:solidFill>
                  <a:srgbClr val="000000"/>
                </a:solidFill>
                <a:effectLst/>
                <a:latin typeface="inherit"/>
              </a:rPr>
              <a:t> Foragtet og opgivet af mennesker,</a:t>
            </a:r>
          </a:p>
          <a:p>
            <a:pPr algn="l" fontAlgn="base"/>
            <a:r>
              <a:rPr lang="da-DK" sz="3600" b="1" i="0" dirty="0">
                <a:solidFill>
                  <a:srgbClr val="000000"/>
                </a:solidFill>
                <a:effectLst/>
                <a:latin typeface="inherit"/>
              </a:rPr>
              <a:t>en lidelsernes mand, kendt med sygdom,</a:t>
            </a:r>
          </a:p>
          <a:p>
            <a:pPr algn="l" fontAlgn="base"/>
            <a:r>
              <a:rPr lang="da-DK" sz="3600" b="1" i="0" dirty="0">
                <a:solidFill>
                  <a:srgbClr val="000000"/>
                </a:solidFill>
                <a:effectLst/>
                <a:latin typeface="inherit"/>
              </a:rPr>
              <a:t>én, man skjuler ansigtet for,</a:t>
            </a:r>
          </a:p>
          <a:p>
            <a:pPr algn="l" fontAlgn="base"/>
            <a:r>
              <a:rPr lang="da-DK" sz="3600" b="1" i="0" dirty="0">
                <a:solidFill>
                  <a:srgbClr val="000000"/>
                </a:solidFill>
                <a:effectLst/>
                <a:latin typeface="inherit"/>
              </a:rPr>
              <a:t>foragtet, vi regnede ham ikke for noget.</a:t>
            </a:r>
          </a:p>
          <a:p>
            <a:pPr algn="l" fontAlgn="base"/>
            <a:r>
              <a:rPr lang="da-DK" sz="3600" b="1" i="0" dirty="0">
                <a:solidFill>
                  <a:srgbClr val="000000"/>
                </a:solidFill>
                <a:effectLst/>
                <a:latin typeface="inherit"/>
              </a:rPr>
              <a:t> </a:t>
            </a: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dirty="0">
              <a:solidFill>
                <a:srgbClr val="000000"/>
              </a:solidFill>
              <a:latin typeface="inherit"/>
            </a:endParaRPr>
          </a:p>
          <a:p>
            <a:pPr algn="l" fontAlgn="base"/>
            <a:r>
              <a:rPr lang="da-DK" sz="3600" b="1" i="0" dirty="0">
                <a:solidFill>
                  <a:srgbClr val="000000"/>
                </a:solidFill>
                <a:effectLst/>
                <a:latin typeface="inherit"/>
              </a:rPr>
              <a:t>Men det var vore sygdomme, han tog,</a:t>
            </a:r>
          </a:p>
          <a:p>
            <a:pPr algn="l" fontAlgn="base"/>
            <a:r>
              <a:rPr lang="da-DK" sz="3600" b="1" i="0" dirty="0">
                <a:solidFill>
                  <a:srgbClr val="000000"/>
                </a:solidFill>
                <a:effectLst/>
                <a:latin typeface="inherit"/>
              </a:rPr>
              <a:t>det var vore lidelser, han bar;</a:t>
            </a:r>
          </a:p>
          <a:p>
            <a:pPr algn="l" fontAlgn="base"/>
            <a:r>
              <a:rPr lang="da-DK" sz="3600" b="1" i="0" dirty="0">
                <a:solidFill>
                  <a:srgbClr val="000000"/>
                </a:solidFill>
                <a:effectLst/>
                <a:latin typeface="inherit"/>
              </a:rPr>
              <a:t>og vi regnede ham for en, der var ramt,</a:t>
            </a:r>
          </a:p>
          <a:p>
            <a:pPr algn="l" fontAlgn="base"/>
            <a:r>
              <a:rPr lang="da-DK" sz="3600" b="1" i="0" dirty="0">
                <a:solidFill>
                  <a:srgbClr val="000000"/>
                </a:solidFill>
                <a:effectLst/>
                <a:latin typeface="inherit"/>
              </a:rPr>
              <a:t>slået og plaget af Gud.</a:t>
            </a:r>
          </a:p>
          <a:p>
            <a:pPr algn="l" fontAlgn="base"/>
            <a:r>
              <a:rPr lang="da-DK" sz="3600" b="1" i="0" dirty="0">
                <a:solidFill>
                  <a:srgbClr val="000000"/>
                </a:solidFill>
                <a:effectLst/>
                <a:latin typeface="inherit"/>
              </a:rPr>
              <a:t> Men han blev gennemboret for vore overtrædelser</a:t>
            </a:r>
          </a:p>
          <a:p>
            <a:pPr algn="l" fontAlgn="base"/>
            <a:r>
              <a:rPr lang="da-DK" sz="3600" b="1" i="0" dirty="0">
                <a:solidFill>
                  <a:srgbClr val="000000"/>
                </a:solidFill>
                <a:effectLst/>
                <a:latin typeface="inherit"/>
              </a:rPr>
              <a:t>og knust for vore synder.</a:t>
            </a:r>
          </a:p>
          <a:p>
            <a:pPr algn="l" fontAlgn="base"/>
            <a:r>
              <a:rPr lang="da-DK" sz="3600" b="1" i="0" dirty="0">
                <a:solidFill>
                  <a:srgbClr val="000000"/>
                </a:solidFill>
                <a:effectLst/>
                <a:latin typeface="inherit"/>
              </a:rPr>
              <a:t>Han blev straffet, for at vi kunne få fred,</a:t>
            </a:r>
          </a:p>
          <a:p>
            <a:pPr algn="l" fontAlgn="base"/>
            <a:r>
              <a:rPr lang="da-DK" sz="3600" b="1" i="0" dirty="0">
                <a:solidFill>
                  <a:srgbClr val="000000"/>
                </a:solidFill>
                <a:effectLst/>
                <a:latin typeface="inherit"/>
              </a:rPr>
              <a:t>ved hans sår blev vi helbredt.</a:t>
            </a:r>
          </a:p>
          <a:p>
            <a:pPr algn="l" fontAlgn="base"/>
            <a:r>
              <a:rPr lang="da-DK" sz="3600" b="1" i="0" dirty="0">
                <a:solidFill>
                  <a:srgbClr val="000000"/>
                </a:solidFill>
                <a:effectLst/>
                <a:latin typeface="inherit"/>
              </a:rPr>
              <a:t> Vi flakkede alle om som får,</a:t>
            </a:r>
          </a:p>
          <a:p>
            <a:pPr algn="l" fontAlgn="base"/>
            <a:r>
              <a:rPr lang="da-DK" sz="3600" b="1" i="0" dirty="0">
                <a:solidFill>
                  <a:srgbClr val="000000"/>
                </a:solidFill>
                <a:effectLst/>
                <a:latin typeface="inherit"/>
              </a:rPr>
              <a:t>vi vendte os hver sin vej;</a:t>
            </a:r>
          </a:p>
          <a:p>
            <a:pPr algn="l" fontAlgn="base"/>
            <a:r>
              <a:rPr lang="da-DK" sz="3600" b="1" i="0" dirty="0">
                <a:solidFill>
                  <a:srgbClr val="000000"/>
                </a:solidFill>
                <a:effectLst/>
                <a:latin typeface="inherit"/>
              </a:rPr>
              <a:t>men Herren lod al vor skyld ramme ham.</a:t>
            </a:r>
          </a:p>
          <a:p>
            <a:pPr algn="l" fontAlgn="base"/>
            <a:r>
              <a:rPr lang="da-DK" sz="3600" b="1" i="0" dirty="0">
                <a:solidFill>
                  <a:srgbClr val="000000"/>
                </a:solidFill>
                <a:effectLst/>
                <a:latin typeface="inherit"/>
              </a:rPr>
              <a:t> Han blev plaget og mishandlet,</a:t>
            </a:r>
          </a:p>
          <a:p>
            <a:pPr algn="l" fontAlgn="base"/>
            <a:r>
              <a:rPr lang="da-DK" sz="3600" b="1" i="0" dirty="0">
                <a:solidFill>
                  <a:srgbClr val="000000"/>
                </a:solidFill>
                <a:effectLst/>
                <a:latin typeface="inherit"/>
              </a:rPr>
              <a:t>men han åbnede ikke sin mund;</a:t>
            </a:r>
          </a:p>
          <a:p>
            <a:pPr algn="l" fontAlgn="base"/>
            <a:r>
              <a:rPr lang="da-DK" sz="3600" b="1" i="0" dirty="0">
                <a:solidFill>
                  <a:srgbClr val="000000"/>
                </a:solidFill>
                <a:effectLst/>
                <a:latin typeface="inherit"/>
              </a:rPr>
              <a:t>som et lam, der føres til slagtning,</a:t>
            </a:r>
          </a:p>
          <a:p>
            <a:pPr algn="l" fontAlgn="base"/>
            <a:r>
              <a:rPr lang="da-DK" sz="3600" b="1" i="0" dirty="0">
                <a:solidFill>
                  <a:srgbClr val="000000"/>
                </a:solidFill>
                <a:effectLst/>
                <a:latin typeface="inherit"/>
              </a:rPr>
              <a:t>som et får, der er stumt, mens det klippes,</a:t>
            </a:r>
          </a:p>
          <a:p>
            <a:pPr algn="l" fontAlgn="base"/>
            <a:r>
              <a:rPr lang="da-DK" sz="3600" b="1" i="0" dirty="0">
                <a:solidFill>
                  <a:srgbClr val="000000"/>
                </a:solidFill>
                <a:effectLst/>
                <a:latin typeface="inherit"/>
              </a:rPr>
              <a:t>åbnede han ikke sin mund.</a:t>
            </a:r>
          </a:p>
          <a:p>
            <a:pPr algn="l" fontAlgn="base"/>
            <a:r>
              <a:rPr lang="da-DK" sz="3600" b="1" i="0" dirty="0">
                <a:solidFill>
                  <a:srgbClr val="000000"/>
                </a:solidFill>
                <a:effectLst/>
                <a:latin typeface="inherit"/>
              </a:rPr>
              <a:t> Fra fængsel og dom blev han taget bort.</a:t>
            </a:r>
          </a:p>
          <a:p>
            <a:pPr algn="l" fontAlgn="base"/>
            <a:r>
              <a:rPr lang="da-DK" sz="3600" b="1" i="0" dirty="0">
                <a:solidFill>
                  <a:srgbClr val="000000"/>
                </a:solidFill>
                <a:effectLst/>
                <a:latin typeface="inherit"/>
              </a:rPr>
              <a:t>Hvem tænkte på hans slægt,</a:t>
            </a:r>
          </a:p>
          <a:p>
            <a:pPr algn="l" fontAlgn="base"/>
            <a:r>
              <a:rPr lang="da-DK" sz="3600" b="1" i="0" dirty="0">
                <a:solidFill>
                  <a:srgbClr val="000000"/>
                </a:solidFill>
                <a:effectLst/>
                <a:latin typeface="inherit"/>
              </a:rPr>
              <a:t>da han blev revet bort fra de levendes land?</a:t>
            </a:r>
          </a:p>
          <a:p>
            <a:pPr algn="l" fontAlgn="base"/>
            <a:r>
              <a:rPr lang="da-DK" sz="3600" b="1" i="0" dirty="0">
                <a:solidFill>
                  <a:srgbClr val="000000"/>
                </a:solidFill>
                <a:effectLst/>
                <a:latin typeface="inherit"/>
              </a:rPr>
              <a:t>For mit folks synd blev han ramt.</a:t>
            </a:r>
          </a:p>
          <a:p>
            <a:pPr algn="l" fontAlgn="base"/>
            <a:r>
              <a:rPr lang="da-DK" sz="3600" b="1" i="0" dirty="0">
                <a:solidFill>
                  <a:srgbClr val="000000"/>
                </a:solidFill>
                <a:effectLst/>
                <a:latin typeface="inherit"/>
              </a:rPr>
              <a:t> Man gav ham grav blandt forbrydere</a:t>
            </a:r>
          </a:p>
          <a:p>
            <a:pPr algn="l" fontAlgn="base"/>
            <a:r>
              <a:rPr lang="da-DK" sz="3600" b="1" i="0" dirty="0">
                <a:solidFill>
                  <a:srgbClr val="000000"/>
                </a:solidFill>
                <a:effectLst/>
                <a:latin typeface="inherit"/>
              </a:rPr>
              <a:t>og gravplads blandt de rige,</a:t>
            </a:r>
          </a:p>
          <a:p>
            <a:pPr algn="l" fontAlgn="base"/>
            <a:r>
              <a:rPr lang="da-DK" sz="3600" b="1" i="0" dirty="0">
                <a:solidFill>
                  <a:srgbClr val="000000"/>
                </a:solidFill>
                <a:effectLst/>
                <a:latin typeface="inherit"/>
              </a:rPr>
              <a:t>skønt han ikke havde øvet uret,</a:t>
            </a:r>
          </a:p>
          <a:p>
            <a:pPr algn="l" fontAlgn="base"/>
            <a:r>
              <a:rPr lang="da-DK" sz="3600" b="1" i="0" dirty="0">
                <a:solidFill>
                  <a:srgbClr val="000000"/>
                </a:solidFill>
                <a:effectLst/>
                <a:latin typeface="inherit"/>
              </a:rPr>
              <a:t>der fandtes ikke svig i hans mund.</a:t>
            </a:r>
          </a:p>
          <a:p>
            <a:pPr algn="l" fontAlgn="base"/>
            <a:r>
              <a:rPr lang="da-DK" sz="3600" b="1" i="0" dirty="0">
                <a:solidFill>
                  <a:srgbClr val="000000"/>
                </a:solidFill>
                <a:effectLst/>
                <a:latin typeface="inherit"/>
              </a:rPr>
              <a:t> Det var Herrens vilje at knuse ham med sygdom.</a:t>
            </a:r>
          </a:p>
          <a:p>
            <a:pPr algn="l" fontAlgn="base"/>
            <a:r>
              <a:rPr lang="da-DK" sz="3600" b="1" i="0" dirty="0">
                <a:solidFill>
                  <a:srgbClr val="000000"/>
                </a:solidFill>
                <a:effectLst/>
                <a:latin typeface="inherit"/>
              </a:rPr>
              <a:t>Når hans liv er bragt som skyldoffer,</a:t>
            </a:r>
          </a:p>
          <a:p>
            <a:pPr algn="l" fontAlgn="base"/>
            <a:r>
              <a:rPr lang="da-DK" sz="3600" b="1" i="0" dirty="0">
                <a:solidFill>
                  <a:srgbClr val="000000"/>
                </a:solidFill>
                <a:effectLst/>
                <a:latin typeface="inherit"/>
              </a:rPr>
              <a:t>ser han afkom og får et langt liv,</a:t>
            </a:r>
          </a:p>
          <a:p>
            <a:pPr algn="l" fontAlgn="base"/>
            <a:r>
              <a:rPr lang="da-DK" sz="3600" b="1" i="0" dirty="0">
                <a:solidFill>
                  <a:srgbClr val="000000"/>
                </a:solidFill>
                <a:effectLst/>
                <a:latin typeface="inherit"/>
              </a:rPr>
              <a:t>og Herrens vilje lykkes ved ham.</a:t>
            </a:r>
          </a:p>
          <a:p>
            <a:pPr algn="l" fontAlgn="base"/>
            <a:r>
              <a:rPr lang="da-DK" sz="3600" b="1" i="0" dirty="0">
                <a:solidFill>
                  <a:srgbClr val="000000"/>
                </a:solidFill>
                <a:effectLst/>
                <a:latin typeface="inherit"/>
              </a:rPr>
              <a:t> Efter sin lidelse ser han lys,</a:t>
            </a:r>
          </a:p>
          <a:p>
            <a:pPr algn="l" fontAlgn="base"/>
            <a:r>
              <a:rPr lang="da-DK" sz="3600" b="1" i="0" dirty="0">
                <a:solidFill>
                  <a:srgbClr val="000000"/>
                </a:solidFill>
                <a:effectLst/>
                <a:latin typeface="inherit"/>
              </a:rPr>
              <a:t>han mættes ved sin indsigt.</a:t>
            </a:r>
          </a:p>
          <a:p>
            <a:pPr algn="l" fontAlgn="base"/>
            <a:r>
              <a:rPr lang="da-DK" sz="3600" b="1" i="0" dirty="0">
                <a:solidFill>
                  <a:srgbClr val="000000"/>
                </a:solidFill>
                <a:effectLst/>
                <a:latin typeface="inherit"/>
              </a:rPr>
              <a:t>Min tjener bringer retfærdighed til de mange,</a:t>
            </a:r>
          </a:p>
          <a:p>
            <a:pPr algn="l" fontAlgn="base"/>
            <a:r>
              <a:rPr lang="da-DK" sz="3600" b="1" i="0" dirty="0">
                <a:solidFill>
                  <a:srgbClr val="000000"/>
                </a:solidFill>
                <a:effectLst/>
                <a:latin typeface="inherit"/>
              </a:rPr>
              <a:t>og han bærer på deres synder.</a:t>
            </a:r>
          </a:p>
          <a:p>
            <a:pPr algn="l" fontAlgn="base"/>
            <a:r>
              <a:rPr lang="da-DK" sz="3600" b="1" i="0" dirty="0">
                <a:solidFill>
                  <a:srgbClr val="000000"/>
                </a:solidFill>
                <a:effectLst/>
                <a:latin typeface="inherit"/>
              </a:rPr>
              <a:t> Derfor giver jeg ham del med de store,</a:t>
            </a:r>
          </a:p>
          <a:p>
            <a:pPr algn="l" fontAlgn="base"/>
            <a:r>
              <a:rPr lang="da-DK" sz="3600" b="1" i="0" dirty="0">
                <a:solidFill>
                  <a:srgbClr val="000000"/>
                </a:solidFill>
                <a:effectLst/>
                <a:latin typeface="inherit"/>
              </a:rPr>
              <a:t>med de mægtige deler han bytte,</a:t>
            </a:r>
          </a:p>
          <a:p>
            <a:pPr algn="l" fontAlgn="base"/>
            <a:r>
              <a:rPr lang="da-DK" sz="3600" b="1" i="0" dirty="0">
                <a:solidFill>
                  <a:srgbClr val="000000"/>
                </a:solidFill>
                <a:effectLst/>
                <a:latin typeface="inherit"/>
              </a:rPr>
              <a:t>fordi han hengav sit liv til døden</a:t>
            </a:r>
          </a:p>
          <a:p>
            <a:pPr algn="l" fontAlgn="base"/>
            <a:r>
              <a:rPr lang="da-DK" sz="3600" b="1" i="0" dirty="0">
                <a:solidFill>
                  <a:srgbClr val="000000"/>
                </a:solidFill>
                <a:effectLst/>
                <a:latin typeface="inherit"/>
              </a:rPr>
              <a:t>og blev regnet blandt lovbrydere.</a:t>
            </a:r>
          </a:p>
          <a:p>
            <a:pPr algn="l" fontAlgn="base"/>
            <a:r>
              <a:rPr lang="da-DK" sz="3600" b="1" i="0" dirty="0">
                <a:solidFill>
                  <a:srgbClr val="000000"/>
                </a:solidFill>
                <a:effectLst/>
                <a:latin typeface="inherit"/>
              </a:rPr>
              <a:t>Men han bar de manges synd</a:t>
            </a:r>
          </a:p>
          <a:p>
            <a:pPr algn="l" fontAlgn="base"/>
            <a:r>
              <a:rPr lang="da-DK" sz="3600" b="1" i="0" dirty="0">
                <a:solidFill>
                  <a:srgbClr val="000000"/>
                </a:solidFill>
                <a:effectLst/>
                <a:latin typeface="inherit"/>
              </a:rPr>
              <a:t>og trådte i stedet for syndere.</a:t>
            </a:r>
          </a:p>
          <a:p>
            <a:br>
              <a:rPr lang="da-DK" sz="3600" b="1" dirty="0"/>
            </a:br>
            <a:endParaRPr lang="da-DK" sz="3600" b="1" i="0" dirty="0">
              <a:solidFill>
                <a:srgbClr val="000000"/>
              </a:solidFill>
              <a:effectLst/>
              <a:latin typeface="inherit"/>
            </a:endParaRPr>
          </a:p>
        </p:txBody>
      </p:sp>
    </p:spTree>
    <p:extLst>
      <p:ext uri="{BB962C8B-B14F-4D97-AF65-F5344CB8AC3E}">
        <p14:creationId xmlns:p14="http://schemas.microsoft.com/office/powerpoint/2010/main" val="16280439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0CE4871-A692-4FE0-AC90-B47E5B467CA5}"/>
              </a:ext>
            </a:extLst>
          </p:cNvPr>
          <p:cNvSpPr txBox="1"/>
          <p:nvPr/>
        </p:nvSpPr>
        <p:spPr>
          <a:xfrm>
            <a:off x="237066" y="177800"/>
            <a:ext cx="11455400" cy="25576232"/>
          </a:xfrm>
          <a:prstGeom prst="rect">
            <a:avLst/>
          </a:prstGeom>
          <a:noFill/>
        </p:spPr>
        <p:txBody>
          <a:bodyPr wrap="square" rtlCol="0">
            <a:spAutoFit/>
          </a:bodyPr>
          <a:lstStyle/>
          <a:p>
            <a:pPr algn="l" fontAlgn="base"/>
            <a:r>
              <a:rPr lang="da-DK" sz="3600" b="1" i="0" dirty="0">
                <a:solidFill>
                  <a:srgbClr val="000000"/>
                </a:solidFill>
                <a:effectLst/>
                <a:latin typeface="inherit"/>
              </a:rPr>
              <a:t>Men det var vore sygdomme, han tog,</a:t>
            </a:r>
          </a:p>
          <a:p>
            <a:pPr algn="l" fontAlgn="base"/>
            <a:r>
              <a:rPr lang="da-DK" sz="3600" b="1" i="0" dirty="0">
                <a:solidFill>
                  <a:srgbClr val="000000"/>
                </a:solidFill>
                <a:effectLst/>
                <a:latin typeface="inherit"/>
              </a:rPr>
              <a:t>det var vore lidelser, han bar;</a:t>
            </a:r>
          </a:p>
          <a:p>
            <a:pPr algn="l" fontAlgn="base"/>
            <a:r>
              <a:rPr lang="da-DK" sz="3600" b="1" i="0" dirty="0">
                <a:solidFill>
                  <a:srgbClr val="000000"/>
                </a:solidFill>
                <a:effectLst/>
                <a:latin typeface="inherit"/>
              </a:rPr>
              <a:t>og vi regnede ham for en, der var ramt,</a:t>
            </a:r>
          </a:p>
          <a:p>
            <a:pPr algn="l" fontAlgn="base"/>
            <a:r>
              <a:rPr lang="da-DK" sz="3600" b="1" i="0" dirty="0">
                <a:solidFill>
                  <a:srgbClr val="000000"/>
                </a:solidFill>
                <a:effectLst/>
                <a:latin typeface="inherit"/>
              </a:rPr>
              <a:t>slået og plaget af Gud.</a:t>
            </a:r>
          </a:p>
          <a:p>
            <a:pPr algn="l" fontAlgn="base"/>
            <a:r>
              <a:rPr lang="da-DK" sz="3600" b="1" i="0" dirty="0">
                <a:solidFill>
                  <a:srgbClr val="000000"/>
                </a:solidFill>
                <a:effectLst/>
                <a:latin typeface="inherit"/>
              </a:rPr>
              <a:t> </a:t>
            </a:r>
            <a:r>
              <a:rPr lang="da-DK" sz="3600" b="1" i="0" dirty="0">
                <a:solidFill>
                  <a:srgbClr val="C00000"/>
                </a:solidFill>
                <a:effectLst/>
                <a:latin typeface="inherit"/>
              </a:rPr>
              <a:t>Men han blev gennemboret</a:t>
            </a:r>
            <a:r>
              <a:rPr lang="da-DK" sz="3600" b="1" dirty="0">
                <a:solidFill>
                  <a:srgbClr val="C00000"/>
                </a:solidFill>
                <a:latin typeface="inherit"/>
              </a:rPr>
              <a:t> </a:t>
            </a:r>
            <a:r>
              <a:rPr lang="da-DK" sz="3600" b="1" i="0" dirty="0">
                <a:solidFill>
                  <a:srgbClr val="C00000"/>
                </a:solidFill>
                <a:effectLst/>
                <a:latin typeface="inherit"/>
              </a:rPr>
              <a:t>for vore overtrædelser</a:t>
            </a:r>
          </a:p>
          <a:p>
            <a:pPr algn="l" fontAlgn="base"/>
            <a:r>
              <a:rPr lang="da-DK" sz="3600" b="1" i="0" dirty="0">
                <a:solidFill>
                  <a:srgbClr val="000000"/>
                </a:solidFill>
                <a:effectLst/>
                <a:latin typeface="inherit"/>
              </a:rPr>
              <a:t>og knust for vore synder.</a:t>
            </a:r>
          </a:p>
          <a:p>
            <a:pPr algn="l" fontAlgn="base"/>
            <a:r>
              <a:rPr lang="da-DK" sz="3600" b="1" i="0" dirty="0">
                <a:solidFill>
                  <a:srgbClr val="000000"/>
                </a:solidFill>
                <a:effectLst/>
                <a:latin typeface="inherit"/>
              </a:rPr>
              <a:t>Han blev straffet, for at vi kunne få fred,</a:t>
            </a:r>
          </a:p>
          <a:p>
            <a:pPr algn="l" fontAlgn="base"/>
            <a:r>
              <a:rPr lang="da-DK" sz="3600" b="1" i="0" dirty="0">
                <a:solidFill>
                  <a:srgbClr val="000000"/>
                </a:solidFill>
                <a:effectLst/>
                <a:latin typeface="inherit"/>
              </a:rPr>
              <a:t>ved hans sår blev vi helbredt.</a:t>
            </a:r>
          </a:p>
          <a:p>
            <a:pPr algn="l" fontAlgn="base"/>
            <a:endParaRPr lang="da-DK" sz="3600" b="1" i="0" dirty="0">
              <a:solidFill>
                <a:srgbClr val="C00000"/>
              </a:solidFill>
              <a:effectLst/>
              <a:latin typeface="inherit"/>
            </a:endParaRP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i="0" dirty="0">
              <a:solidFill>
                <a:srgbClr val="000000"/>
              </a:solidFill>
              <a:effectLst/>
              <a:latin typeface="inherit"/>
            </a:endParaRPr>
          </a:p>
          <a:p>
            <a:pPr algn="l" fontAlgn="base"/>
            <a:r>
              <a:rPr lang="da-DK" sz="3600" b="1" i="0" dirty="0">
                <a:solidFill>
                  <a:srgbClr val="000000"/>
                </a:solidFill>
                <a:effectLst/>
                <a:latin typeface="inherit"/>
              </a:rPr>
              <a:t> Vi flakkede alle om som får,</a:t>
            </a:r>
          </a:p>
          <a:p>
            <a:pPr algn="l" fontAlgn="base"/>
            <a:r>
              <a:rPr lang="da-DK" sz="3600" b="1" i="0" dirty="0">
                <a:solidFill>
                  <a:srgbClr val="000000"/>
                </a:solidFill>
                <a:effectLst/>
                <a:latin typeface="inherit"/>
              </a:rPr>
              <a:t>vi vendte os hver sin vej;</a:t>
            </a:r>
          </a:p>
          <a:p>
            <a:pPr algn="l" fontAlgn="base"/>
            <a:r>
              <a:rPr lang="da-DK" sz="3600" b="1" i="0" dirty="0">
                <a:solidFill>
                  <a:srgbClr val="000000"/>
                </a:solidFill>
                <a:effectLst/>
                <a:latin typeface="inherit"/>
              </a:rPr>
              <a:t>men Herren lod al vor skyld ramme ham.</a:t>
            </a:r>
          </a:p>
          <a:p>
            <a:pPr algn="l" fontAlgn="base"/>
            <a:r>
              <a:rPr lang="da-DK" sz="3600" b="1" i="0" dirty="0">
                <a:solidFill>
                  <a:srgbClr val="000000"/>
                </a:solidFill>
                <a:effectLst/>
                <a:latin typeface="inherit"/>
              </a:rPr>
              <a:t> Han blev plaget og mishandlet,</a:t>
            </a:r>
          </a:p>
          <a:p>
            <a:pPr algn="l" fontAlgn="base"/>
            <a:r>
              <a:rPr lang="da-DK" sz="3600" b="1" i="0" dirty="0">
                <a:solidFill>
                  <a:srgbClr val="000000"/>
                </a:solidFill>
                <a:effectLst/>
                <a:latin typeface="inherit"/>
              </a:rPr>
              <a:t>men han åbnede ikke sin mund;</a:t>
            </a:r>
          </a:p>
          <a:p>
            <a:pPr algn="l" fontAlgn="base"/>
            <a:r>
              <a:rPr lang="da-DK" sz="3600" b="1" i="0" dirty="0">
                <a:solidFill>
                  <a:srgbClr val="000000"/>
                </a:solidFill>
                <a:effectLst/>
                <a:latin typeface="inherit"/>
              </a:rPr>
              <a:t>som et lam, der føres til slagtning,</a:t>
            </a:r>
          </a:p>
          <a:p>
            <a:pPr algn="l" fontAlgn="base"/>
            <a:r>
              <a:rPr lang="da-DK" sz="3600" b="1" i="0" dirty="0">
                <a:solidFill>
                  <a:srgbClr val="000000"/>
                </a:solidFill>
                <a:effectLst/>
                <a:latin typeface="inherit"/>
              </a:rPr>
              <a:t>som et får, der er stumt, mens det klippes,</a:t>
            </a:r>
          </a:p>
          <a:p>
            <a:pPr algn="l" fontAlgn="base"/>
            <a:r>
              <a:rPr lang="da-DK" sz="3600" b="1" i="0" dirty="0">
                <a:solidFill>
                  <a:srgbClr val="000000"/>
                </a:solidFill>
                <a:effectLst/>
                <a:latin typeface="inherit"/>
              </a:rPr>
              <a:t>åbnede han ikke sin mund.</a:t>
            </a:r>
          </a:p>
          <a:p>
            <a:pPr algn="l" fontAlgn="base"/>
            <a:r>
              <a:rPr lang="da-DK" sz="3600" b="1" i="0" dirty="0">
                <a:solidFill>
                  <a:srgbClr val="000000"/>
                </a:solidFill>
                <a:effectLst/>
                <a:latin typeface="inherit"/>
              </a:rPr>
              <a:t> Fra fængsel og dom blev han taget bort.</a:t>
            </a:r>
          </a:p>
          <a:p>
            <a:pPr algn="l" fontAlgn="base"/>
            <a:r>
              <a:rPr lang="da-DK" sz="3600" b="1" i="0" dirty="0">
                <a:solidFill>
                  <a:srgbClr val="000000"/>
                </a:solidFill>
                <a:effectLst/>
                <a:latin typeface="inherit"/>
              </a:rPr>
              <a:t>Hvem tænkte på hans slægt,</a:t>
            </a:r>
          </a:p>
          <a:p>
            <a:pPr algn="l" fontAlgn="base"/>
            <a:r>
              <a:rPr lang="da-DK" sz="3600" b="1" i="0" dirty="0">
                <a:solidFill>
                  <a:srgbClr val="000000"/>
                </a:solidFill>
                <a:effectLst/>
                <a:latin typeface="inherit"/>
              </a:rPr>
              <a:t>da han blev revet bort fra de levendes land?</a:t>
            </a:r>
          </a:p>
          <a:p>
            <a:pPr algn="l" fontAlgn="base"/>
            <a:r>
              <a:rPr lang="da-DK" sz="3600" b="1" i="0" dirty="0">
                <a:solidFill>
                  <a:srgbClr val="000000"/>
                </a:solidFill>
                <a:effectLst/>
                <a:latin typeface="inherit"/>
              </a:rPr>
              <a:t>For mit folks synd blev han ramt.</a:t>
            </a:r>
          </a:p>
          <a:p>
            <a:pPr algn="l" fontAlgn="base"/>
            <a:r>
              <a:rPr lang="da-DK" sz="3600" b="1" i="0" dirty="0">
                <a:solidFill>
                  <a:srgbClr val="000000"/>
                </a:solidFill>
                <a:effectLst/>
                <a:latin typeface="inherit"/>
              </a:rPr>
              <a:t> Man gav ham grav blandt forbrydere</a:t>
            </a:r>
          </a:p>
          <a:p>
            <a:pPr algn="l" fontAlgn="base"/>
            <a:r>
              <a:rPr lang="da-DK" sz="3600" b="1" i="0" dirty="0">
                <a:solidFill>
                  <a:srgbClr val="000000"/>
                </a:solidFill>
                <a:effectLst/>
                <a:latin typeface="inherit"/>
              </a:rPr>
              <a:t>og gravplads blandt de rige,</a:t>
            </a:r>
          </a:p>
          <a:p>
            <a:pPr algn="l" fontAlgn="base"/>
            <a:r>
              <a:rPr lang="da-DK" sz="3600" b="1" i="0" dirty="0">
                <a:solidFill>
                  <a:srgbClr val="000000"/>
                </a:solidFill>
                <a:effectLst/>
                <a:latin typeface="inherit"/>
              </a:rPr>
              <a:t>skønt han ikke havde øvet uret,</a:t>
            </a:r>
          </a:p>
          <a:p>
            <a:pPr algn="l" fontAlgn="base"/>
            <a:r>
              <a:rPr lang="da-DK" sz="3600" b="1" i="0" dirty="0">
                <a:solidFill>
                  <a:srgbClr val="000000"/>
                </a:solidFill>
                <a:effectLst/>
                <a:latin typeface="inherit"/>
              </a:rPr>
              <a:t>der fandtes ikke svig i hans mund.</a:t>
            </a:r>
          </a:p>
          <a:p>
            <a:pPr algn="l" fontAlgn="base"/>
            <a:r>
              <a:rPr lang="da-DK" sz="3600" b="1" i="0" dirty="0">
                <a:solidFill>
                  <a:srgbClr val="000000"/>
                </a:solidFill>
                <a:effectLst/>
                <a:latin typeface="inherit"/>
              </a:rPr>
              <a:t> Det var Herrens vilje at knuse ham med sygdom.</a:t>
            </a:r>
          </a:p>
          <a:p>
            <a:pPr algn="l" fontAlgn="base"/>
            <a:r>
              <a:rPr lang="da-DK" sz="3600" b="1" i="0" dirty="0">
                <a:solidFill>
                  <a:srgbClr val="000000"/>
                </a:solidFill>
                <a:effectLst/>
                <a:latin typeface="inherit"/>
              </a:rPr>
              <a:t>Når hans liv er bragt som skyldoffer,</a:t>
            </a:r>
          </a:p>
          <a:p>
            <a:pPr algn="l" fontAlgn="base"/>
            <a:r>
              <a:rPr lang="da-DK" sz="3600" b="1" i="0" dirty="0">
                <a:solidFill>
                  <a:srgbClr val="000000"/>
                </a:solidFill>
                <a:effectLst/>
                <a:latin typeface="inherit"/>
              </a:rPr>
              <a:t>ser han afkom og får et langt liv,</a:t>
            </a:r>
          </a:p>
          <a:p>
            <a:pPr algn="l" fontAlgn="base"/>
            <a:r>
              <a:rPr lang="da-DK" sz="3600" b="1" i="0" dirty="0">
                <a:solidFill>
                  <a:srgbClr val="000000"/>
                </a:solidFill>
                <a:effectLst/>
                <a:latin typeface="inherit"/>
              </a:rPr>
              <a:t>og Herrens vilje lykkes ved ham.</a:t>
            </a:r>
          </a:p>
          <a:p>
            <a:pPr algn="l" fontAlgn="base"/>
            <a:r>
              <a:rPr lang="da-DK" sz="3600" b="1" i="0" dirty="0">
                <a:solidFill>
                  <a:srgbClr val="000000"/>
                </a:solidFill>
                <a:effectLst/>
                <a:latin typeface="inherit"/>
              </a:rPr>
              <a:t> Efter sin lidelse ser han lys,</a:t>
            </a:r>
          </a:p>
          <a:p>
            <a:pPr algn="l" fontAlgn="base"/>
            <a:r>
              <a:rPr lang="da-DK" sz="3600" b="1" i="0" dirty="0">
                <a:solidFill>
                  <a:srgbClr val="000000"/>
                </a:solidFill>
                <a:effectLst/>
                <a:latin typeface="inherit"/>
              </a:rPr>
              <a:t>han mættes ved sin indsigt.</a:t>
            </a:r>
          </a:p>
          <a:p>
            <a:pPr algn="l" fontAlgn="base"/>
            <a:r>
              <a:rPr lang="da-DK" sz="3600" b="1" i="0" dirty="0">
                <a:solidFill>
                  <a:srgbClr val="000000"/>
                </a:solidFill>
                <a:effectLst/>
                <a:latin typeface="inherit"/>
              </a:rPr>
              <a:t>Min tjener bringer retfærdighed til de mange,</a:t>
            </a:r>
          </a:p>
          <a:p>
            <a:pPr algn="l" fontAlgn="base"/>
            <a:r>
              <a:rPr lang="da-DK" sz="3600" b="1" i="0" dirty="0">
                <a:solidFill>
                  <a:srgbClr val="000000"/>
                </a:solidFill>
                <a:effectLst/>
                <a:latin typeface="inherit"/>
              </a:rPr>
              <a:t>og han bærer på deres synder.</a:t>
            </a:r>
          </a:p>
          <a:p>
            <a:pPr algn="l" fontAlgn="base"/>
            <a:r>
              <a:rPr lang="da-DK" sz="3600" b="1" i="0" dirty="0">
                <a:solidFill>
                  <a:srgbClr val="000000"/>
                </a:solidFill>
                <a:effectLst/>
                <a:latin typeface="inherit"/>
              </a:rPr>
              <a:t> Derfor giver jeg ham del med de store,</a:t>
            </a:r>
          </a:p>
          <a:p>
            <a:pPr algn="l" fontAlgn="base"/>
            <a:r>
              <a:rPr lang="da-DK" sz="3600" b="1" i="0" dirty="0">
                <a:solidFill>
                  <a:srgbClr val="000000"/>
                </a:solidFill>
                <a:effectLst/>
                <a:latin typeface="inherit"/>
              </a:rPr>
              <a:t>med de mægtige deler han bytte,</a:t>
            </a:r>
          </a:p>
          <a:p>
            <a:pPr algn="l" fontAlgn="base"/>
            <a:r>
              <a:rPr lang="da-DK" sz="3600" b="1" i="0" dirty="0">
                <a:solidFill>
                  <a:srgbClr val="000000"/>
                </a:solidFill>
                <a:effectLst/>
                <a:latin typeface="inherit"/>
              </a:rPr>
              <a:t>fordi han hengav sit liv til døden</a:t>
            </a:r>
          </a:p>
          <a:p>
            <a:pPr algn="l" fontAlgn="base"/>
            <a:r>
              <a:rPr lang="da-DK" sz="3600" b="1" i="0" dirty="0">
                <a:solidFill>
                  <a:srgbClr val="000000"/>
                </a:solidFill>
                <a:effectLst/>
                <a:latin typeface="inherit"/>
              </a:rPr>
              <a:t>og blev regnet blandt lovbrydere.</a:t>
            </a:r>
          </a:p>
          <a:p>
            <a:pPr algn="l" fontAlgn="base"/>
            <a:r>
              <a:rPr lang="da-DK" sz="3600" b="1" i="0" dirty="0">
                <a:solidFill>
                  <a:srgbClr val="000000"/>
                </a:solidFill>
                <a:effectLst/>
                <a:latin typeface="inherit"/>
              </a:rPr>
              <a:t>Men han bar de manges synd</a:t>
            </a:r>
          </a:p>
          <a:p>
            <a:pPr algn="l" fontAlgn="base"/>
            <a:r>
              <a:rPr lang="da-DK" sz="3600" b="1" i="0" dirty="0">
                <a:solidFill>
                  <a:srgbClr val="000000"/>
                </a:solidFill>
                <a:effectLst/>
                <a:latin typeface="inherit"/>
              </a:rPr>
              <a:t>og trådte i stedet for syndere.</a:t>
            </a:r>
          </a:p>
          <a:p>
            <a:br>
              <a:rPr lang="da-DK" sz="3600" b="1" dirty="0"/>
            </a:br>
            <a:endParaRPr lang="da-DK" sz="3600" b="1" i="0" dirty="0">
              <a:solidFill>
                <a:srgbClr val="000000"/>
              </a:solidFill>
              <a:effectLst/>
              <a:latin typeface="inherit"/>
            </a:endParaRPr>
          </a:p>
        </p:txBody>
      </p:sp>
    </p:spTree>
    <p:extLst>
      <p:ext uri="{BB962C8B-B14F-4D97-AF65-F5344CB8AC3E}">
        <p14:creationId xmlns:p14="http://schemas.microsoft.com/office/powerpoint/2010/main" val="38110274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0CE4871-A692-4FE0-AC90-B47E5B467CA5}"/>
              </a:ext>
            </a:extLst>
          </p:cNvPr>
          <p:cNvSpPr txBox="1"/>
          <p:nvPr/>
        </p:nvSpPr>
        <p:spPr>
          <a:xfrm>
            <a:off x="237066" y="177800"/>
            <a:ext cx="11455400" cy="30008215"/>
          </a:xfrm>
          <a:prstGeom prst="rect">
            <a:avLst/>
          </a:prstGeom>
          <a:noFill/>
        </p:spPr>
        <p:txBody>
          <a:bodyPr wrap="square" rtlCol="0">
            <a:spAutoFit/>
          </a:bodyPr>
          <a:lstStyle/>
          <a:p>
            <a:pPr algn="l" fontAlgn="base"/>
            <a:r>
              <a:rPr lang="da-DK" sz="3600" b="1" i="0" dirty="0">
                <a:solidFill>
                  <a:srgbClr val="000000"/>
                </a:solidFill>
                <a:effectLst/>
                <a:latin typeface="inherit"/>
              </a:rPr>
              <a:t> </a:t>
            </a:r>
            <a:r>
              <a:rPr lang="da-DK" sz="3600" b="1" i="0" dirty="0">
                <a:solidFill>
                  <a:srgbClr val="C00000"/>
                </a:solidFill>
                <a:effectLst/>
                <a:latin typeface="inherit"/>
              </a:rPr>
              <a:t>Men han blev gennemboret</a:t>
            </a:r>
            <a:r>
              <a:rPr lang="da-DK" sz="3600" b="1" dirty="0">
                <a:solidFill>
                  <a:srgbClr val="C00000"/>
                </a:solidFill>
                <a:latin typeface="inherit"/>
              </a:rPr>
              <a:t> </a:t>
            </a:r>
            <a:r>
              <a:rPr lang="da-DK" sz="3600" b="1" i="0" dirty="0">
                <a:solidFill>
                  <a:srgbClr val="C00000"/>
                </a:solidFill>
                <a:effectLst/>
                <a:latin typeface="inherit"/>
              </a:rPr>
              <a:t>for vore overtrædelser</a:t>
            </a: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r>
              <a:rPr lang="da-DK" sz="3600" b="1" i="0" dirty="0">
                <a:solidFill>
                  <a:srgbClr val="000000"/>
                </a:solidFill>
                <a:effectLst/>
                <a:latin typeface="inherit"/>
              </a:rPr>
              <a:t>Rom 4,24-25: </a:t>
            </a:r>
            <a:r>
              <a:rPr lang="da-DK" sz="3600" b="0" i="0" dirty="0">
                <a:solidFill>
                  <a:srgbClr val="000000"/>
                </a:solidFill>
                <a:effectLst/>
                <a:latin typeface="Manuale"/>
              </a:rPr>
              <a:t>det gælder også os, som det skal tilregnes, os, som tror på Gud, der oprejste Jesus, vor Herre, fra de døde,  ham, som blev givet hen for vore overtrædelser og blev oprejst til retfærdighed for os.</a:t>
            </a:r>
          </a:p>
          <a:p>
            <a:pPr algn="l" fontAlgn="base"/>
            <a:r>
              <a:rPr lang="da-DK" sz="3600" b="1" dirty="0">
                <a:solidFill>
                  <a:srgbClr val="000000"/>
                </a:solidFill>
                <a:latin typeface="Manuale"/>
              </a:rPr>
              <a:t>Alle 4 evangelier: Jesus blev korsfæstet:</a:t>
            </a:r>
            <a:r>
              <a:rPr lang="da-DK" sz="3600" dirty="0">
                <a:solidFill>
                  <a:srgbClr val="000000"/>
                </a:solidFill>
                <a:latin typeface="Manuale"/>
              </a:rPr>
              <a:t> naglerne gennemborede hænder og fødder</a:t>
            </a:r>
            <a:endParaRPr lang="da-DK" sz="3600" b="1" i="0" dirty="0">
              <a:solidFill>
                <a:srgbClr val="000000"/>
              </a:solidFill>
              <a:effectLst/>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i="0" dirty="0">
              <a:solidFill>
                <a:srgbClr val="000000"/>
              </a:solidFill>
              <a:effectLst/>
              <a:latin typeface="inherit"/>
            </a:endParaRPr>
          </a:p>
          <a:p>
            <a:pPr algn="l" fontAlgn="base"/>
            <a:r>
              <a:rPr lang="da-DK" sz="3600" b="1" i="0" dirty="0">
                <a:solidFill>
                  <a:srgbClr val="000000"/>
                </a:solidFill>
                <a:effectLst/>
                <a:latin typeface="inherit"/>
              </a:rPr>
              <a:t> Vi flakkede alle om som får,</a:t>
            </a:r>
          </a:p>
          <a:p>
            <a:pPr algn="l" fontAlgn="base"/>
            <a:r>
              <a:rPr lang="da-DK" sz="3600" b="1" i="0" dirty="0">
                <a:solidFill>
                  <a:srgbClr val="000000"/>
                </a:solidFill>
                <a:effectLst/>
                <a:latin typeface="inherit"/>
              </a:rPr>
              <a:t>vi vendte os hver sin vej;</a:t>
            </a:r>
          </a:p>
          <a:p>
            <a:pPr algn="l" fontAlgn="base"/>
            <a:r>
              <a:rPr lang="da-DK" sz="3600" b="1" i="0" dirty="0">
                <a:solidFill>
                  <a:srgbClr val="000000"/>
                </a:solidFill>
                <a:effectLst/>
                <a:latin typeface="inherit"/>
              </a:rPr>
              <a:t>men Herren lod al vor skyld ramme ham.</a:t>
            </a:r>
          </a:p>
          <a:p>
            <a:pPr algn="l" fontAlgn="base"/>
            <a:r>
              <a:rPr lang="da-DK" sz="3600" b="1" i="0" dirty="0">
                <a:solidFill>
                  <a:srgbClr val="000000"/>
                </a:solidFill>
                <a:effectLst/>
                <a:latin typeface="inherit"/>
              </a:rPr>
              <a:t> Han blev plaget og mishandlet,</a:t>
            </a:r>
          </a:p>
          <a:p>
            <a:pPr algn="l" fontAlgn="base"/>
            <a:r>
              <a:rPr lang="da-DK" sz="3600" b="1" i="0" dirty="0">
                <a:solidFill>
                  <a:srgbClr val="000000"/>
                </a:solidFill>
                <a:effectLst/>
                <a:latin typeface="inherit"/>
              </a:rPr>
              <a:t>men han åbnede ikke sin mund;</a:t>
            </a:r>
          </a:p>
          <a:p>
            <a:pPr algn="l" fontAlgn="base"/>
            <a:r>
              <a:rPr lang="da-DK" sz="3600" b="1" i="0" dirty="0">
                <a:solidFill>
                  <a:srgbClr val="000000"/>
                </a:solidFill>
                <a:effectLst/>
                <a:latin typeface="inherit"/>
              </a:rPr>
              <a:t>som et lam, der føres til slagtning,</a:t>
            </a:r>
          </a:p>
          <a:p>
            <a:pPr algn="l" fontAlgn="base"/>
            <a:r>
              <a:rPr lang="da-DK" sz="3600" b="1" i="0" dirty="0">
                <a:solidFill>
                  <a:srgbClr val="000000"/>
                </a:solidFill>
                <a:effectLst/>
                <a:latin typeface="inherit"/>
              </a:rPr>
              <a:t>som et får, der er stumt, mens det klippes,</a:t>
            </a:r>
          </a:p>
          <a:p>
            <a:pPr algn="l" fontAlgn="base"/>
            <a:r>
              <a:rPr lang="da-DK" sz="3600" b="1" i="0" dirty="0">
                <a:solidFill>
                  <a:srgbClr val="000000"/>
                </a:solidFill>
                <a:effectLst/>
                <a:latin typeface="inherit"/>
              </a:rPr>
              <a:t>åbnede han ikke sin mund.</a:t>
            </a:r>
          </a:p>
          <a:p>
            <a:pPr algn="l" fontAlgn="base"/>
            <a:r>
              <a:rPr lang="da-DK" sz="3600" b="1" i="0" dirty="0">
                <a:solidFill>
                  <a:srgbClr val="000000"/>
                </a:solidFill>
                <a:effectLst/>
                <a:latin typeface="inherit"/>
              </a:rPr>
              <a:t> Fra fængsel og dom blev han taget bort.</a:t>
            </a:r>
          </a:p>
          <a:p>
            <a:pPr algn="l" fontAlgn="base"/>
            <a:r>
              <a:rPr lang="da-DK" sz="3600" b="1" i="0" dirty="0">
                <a:solidFill>
                  <a:srgbClr val="000000"/>
                </a:solidFill>
                <a:effectLst/>
                <a:latin typeface="inherit"/>
              </a:rPr>
              <a:t>Hvem tænkte på hans slægt,</a:t>
            </a:r>
          </a:p>
          <a:p>
            <a:pPr algn="l" fontAlgn="base"/>
            <a:r>
              <a:rPr lang="da-DK" sz="3600" b="1" i="0" dirty="0">
                <a:solidFill>
                  <a:srgbClr val="000000"/>
                </a:solidFill>
                <a:effectLst/>
                <a:latin typeface="inherit"/>
              </a:rPr>
              <a:t>da han blev revet bort fra de levendes land?</a:t>
            </a:r>
          </a:p>
          <a:p>
            <a:pPr algn="l" fontAlgn="base"/>
            <a:r>
              <a:rPr lang="da-DK" sz="3600" b="1" i="0" dirty="0">
                <a:solidFill>
                  <a:srgbClr val="000000"/>
                </a:solidFill>
                <a:effectLst/>
                <a:latin typeface="inherit"/>
              </a:rPr>
              <a:t>For mit folks synd blev han ramt.</a:t>
            </a:r>
          </a:p>
          <a:p>
            <a:pPr algn="l" fontAlgn="base"/>
            <a:r>
              <a:rPr lang="da-DK" sz="3600" b="1" i="0" dirty="0">
                <a:solidFill>
                  <a:srgbClr val="000000"/>
                </a:solidFill>
                <a:effectLst/>
                <a:latin typeface="inherit"/>
              </a:rPr>
              <a:t> Man gav ham grav blandt forbrydere</a:t>
            </a:r>
          </a:p>
          <a:p>
            <a:pPr algn="l" fontAlgn="base"/>
            <a:r>
              <a:rPr lang="da-DK" sz="3600" b="1" i="0" dirty="0">
                <a:solidFill>
                  <a:srgbClr val="000000"/>
                </a:solidFill>
                <a:effectLst/>
                <a:latin typeface="inherit"/>
              </a:rPr>
              <a:t>og gravplads blandt de rige,</a:t>
            </a:r>
          </a:p>
          <a:p>
            <a:pPr algn="l" fontAlgn="base"/>
            <a:r>
              <a:rPr lang="da-DK" sz="3600" b="1" i="0" dirty="0">
                <a:solidFill>
                  <a:srgbClr val="000000"/>
                </a:solidFill>
                <a:effectLst/>
                <a:latin typeface="inherit"/>
              </a:rPr>
              <a:t>skønt han ikke havde øvet uret,</a:t>
            </a:r>
          </a:p>
          <a:p>
            <a:pPr algn="l" fontAlgn="base"/>
            <a:r>
              <a:rPr lang="da-DK" sz="3600" b="1" i="0" dirty="0">
                <a:solidFill>
                  <a:srgbClr val="000000"/>
                </a:solidFill>
                <a:effectLst/>
                <a:latin typeface="inherit"/>
              </a:rPr>
              <a:t>der fandtes ikke svig i hans mund.</a:t>
            </a:r>
          </a:p>
          <a:p>
            <a:pPr algn="l" fontAlgn="base"/>
            <a:r>
              <a:rPr lang="da-DK" sz="3600" b="1" i="0" dirty="0">
                <a:solidFill>
                  <a:srgbClr val="000000"/>
                </a:solidFill>
                <a:effectLst/>
                <a:latin typeface="inherit"/>
              </a:rPr>
              <a:t> Det var Herrens vilje at knuse ham med sygdom.</a:t>
            </a:r>
          </a:p>
          <a:p>
            <a:pPr algn="l" fontAlgn="base"/>
            <a:r>
              <a:rPr lang="da-DK" sz="3600" b="1" i="0" dirty="0">
                <a:solidFill>
                  <a:srgbClr val="000000"/>
                </a:solidFill>
                <a:effectLst/>
                <a:latin typeface="inherit"/>
              </a:rPr>
              <a:t>Når hans liv er bragt som skyldoffer,</a:t>
            </a:r>
          </a:p>
          <a:p>
            <a:pPr algn="l" fontAlgn="base"/>
            <a:r>
              <a:rPr lang="da-DK" sz="3600" b="1" i="0" dirty="0">
                <a:solidFill>
                  <a:srgbClr val="000000"/>
                </a:solidFill>
                <a:effectLst/>
                <a:latin typeface="inherit"/>
              </a:rPr>
              <a:t>ser han afkom og får et langt liv,</a:t>
            </a:r>
          </a:p>
          <a:p>
            <a:pPr algn="l" fontAlgn="base"/>
            <a:r>
              <a:rPr lang="da-DK" sz="3600" b="1" i="0" dirty="0">
                <a:solidFill>
                  <a:srgbClr val="000000"/>
                </a:solidFill>
                <a:effectLst/>
                <a:latin typeface="inherit"/>
              </a:rPr>
              <a:t>og Herrens vilje lykkes ved ham.</a:t>
            </a:r>
          </a:p>
          <a:p>
            <a:pPr algn="l" fontAlgn="base"/>
            <a:r>
              <a:rPr lang="da-DK" sz="3600" b="1" i="0" dirty="0">
                <a:solidFill>
                  <a:srgbClr val="000000"/>
                </a:solidFill>
                <a:effectLst/>
                <a:latin typeface="inherit"/>
              </a:rPr>
              <a:t> Efter sin lidelse ser han lys,</a:t>
            </a:r>
          </a:p>
          <a:p>
            <a:pPr algn="l" fontAlgn="base"/>
            <a:r>
              <a:rPr lang="da-DK" sz="3600" b="1" i="0" dirty="0">
                <a:solidFill>
                  <a:srgbClr val="000000"/>
                </a:solidFill>
                <a:effectLst/>
                <a:latin typeface="inherit"/>
              </a:rPr>
              <a:t>han mættes ved sin indsigt.</a:t>
            </a:r>
          </a:p>
          <a:p>
            <a:pPr algn="l" fontAlgn="base"/>
            <a:r>
              <a:rPr lang="da-DK" sz="3600" b="1" i="0" dirty="0">
                <a:solidFill>
                  <a:srgbClr val="000000"/>
                </a:solidFill>
                <a:effectLst/>
                <a:latin typeface="inherit"/>
              </a:rPr>
              <a:t>Min tjener bringer retfærdighed til de mange,</a:t>
            </a:r>
          </a:p>
          <a:p>
            <a:pPr algn="l" fontAlgn="base"/>
            <a:r>
              <a:rPr lang="da-DK" sz="3600" b="1" i="0" dirty="0">
                <a:solidFill>
                  <a:srgbClr val="000000"/>
                </a:solidFill>
                <a:effectLst/>
                <a:latin typeface="inherit"/>
              </a:rPr>
              <a:t>og han bærer på deres synder.</a:t>
            </a:r>
          </a:p>
          <a:p>
            <a:pPr algn="l" fontAlgn="base"/>
            <a:r>
              <a:rPr lang="da-DK" sz="3600" b="1" i="0" dirty="0">
                <a:solidFill>
                  <a:srgbClr val="000000"/>
                </a:solidFill>
                <a:effectLst/>
                <a:latin typeface="inherit"/>
              </a:rPr>
              <a:t> Derfor giver jeg ham del med de store,</a:t>
            </a:r>
          </a:p>
          <a:p>
            <a:pPr algn="l" fontAlgn="base"/>
            <a:r>
              <a:rPr lang="da-DK" sz="3600" b="1" i="0" dirty="0">
                <a:solidFill>
                  <a:srgbClr val="000000"/>
                </a:solidFill>
                <a:effectLst/>
                <a:latin typeface="inherit"/>
              </a:rPr>
              <a:t>med de mægtige deler han bytte,</a:t>
            </a:r>
          </a:p>
          <a:p>
            <a:pPr algn="l" fontAlgn="base"/>
            <a:r>
              <a:rPr lang="da-DK" sz="3600" b="1" i="0" dirty="0">
                <a:solidFill>
                  <a:srgbClr val="000000"/>
                </a:solidFill>
                <a:effectLst/>
                <a:latin typeface="inherit"/>
              </a:rPr>
              <a:t>fordi han hengav sit liv til døden</a:t>
            </a:r>
          </a:p>
          <a:p>
            <a:pPr algn="l" fontAlgn="base"/>
            <a:r>
              <a:rPr lang="da-DK" sz="3600" b="1" i="0" dirty="0">
                <a:solidFill>
                  <a:srgbClr val="000000"/>
                </a:solidFill>
                <a:effectLst/>
                <a:latin typeface="inherit"/>
              </a:rPr>
              <a:t>og blev regnet blandt lovbrydere.</a:t>
            </a:r>
          </a:p>
          <a:p>
            <a:pPr algn="l" fontAlgn="base"/>
            <a:r>
              <a:rPr lang="da-DK" sz="3600" b="1" i="0" dirty="0">
                <a:solidFill>
                  <a:srgbClr val="000000"/>
                </a:solidFill>
                <a:effectLst/>
                <a:latin typeface="inherit"/>
              </a:rPr>
              <a:t>Men han bar de manges synd</a:t>
            </a:r>
          </a:p>
          <a:p>
            <a:pPr algn="l" fontAlgn="base"/>
            <a:r>
              <a:rPr lang="da-DK" sz="3600" b="1" i="0" dirty="0">
                <a:solidFill>
                  <a:srgbClr val="000000"/>
                </a:solidFill>
                <a:effectLst/>
                <a:latin typeface="inherit"/>
              </a:rPr>
              <a:t>og trådte i stedet for syndere.</a:t>
            </a:r>
          </a:p>
          <a:p>
            <a:br>
              <a:rPr lang="da-DK" sz="3600" b="1" dirty="0"/>
            </a:br>
            <a:endParaRPr lang="da-DK" sz="3600" b="1" i="0" dirty="0">
              <a:solidFill>
                <a:srgbClr val="000000"/>
              </a:solidFill>
              <a:effectLst/>
              <a:latin typeface="inherit"/>
            </a:endParaRPr>
          </a:p>
        </p:txBody>
      </p:sp>
      <p:grpSp>
        <p:nvGrpSpPr>
          <p:cNvPr id="5" name="Gruppe 4">
            <a:extLst>
              <a:ext uri="{FF2B5EF4-FFF2-40B4-BE49-F238E27FC236}">
                <a16:creationId xmlns:a16="http://schemas.microsoft.com/office/drawing/2014/main" id="{658C161E-29D9-4B8C-958C-EA00BE5C20BC}"/>
              </a:ext>
            </a:extLst>
          </p:cNvPr>
          <p:cNvGrpSpPr/>
          <p:nvPr/>
        </p:nvGrpSpPr>
        <p:grpSpPr>
          <a:xfrm>
            <a:off x="3843866" y="1267766"/>
            <a:ext cx="3318934" cy="1580219"/>
            <a:chOff x="4317999" y="1538699"/>
            <a:chExt cx="3318934" cy="1580219"/>
          </a:xfrm>
        </p:grpSpPr>
        <p:pic>
          <p:nvPicPr>
            <p:cNvPr id="6" name="Billede 5">
              <a:extLst>
                <a:ext uri="{FF2B5EF4-FFF2-40B4-BE49-F238E27FC236}">
                  <a16:creationId xmlns:a16="http://schemas.microsoft.com/office/drawing/2014/main" id="{7A414D5F-550D-417B-BF76-E077CCBC6D2F}"/>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t="43703" r="22684" b="3025"/>
            <a:stretch/>
          </p:blipFill>
          <p:spPr>
            <a:xfrm>
              <a:off x="5300132" y="1637095"/>
              <a:ext cx="2336801" cy="1383428"/>
            </a:xfrm>
            <a:prstGeom prst="rect">
              <a:avLst/>
            </a:prstGeom>
          </p:spPr>
        </p:pic>
        <p:sp>
          <p:nvSpPr>
            <p:cNvPr id="7" name="Pil: opadgående-nedadgående 6">
              <a:extLst>
                <a:ext uri="{FF2B5EF4-FFF2-40B4-BE49-F238E27FC236}">
                  <a16:creationId xmlns:a16="http://schemas.microsoft.com/office/drawing/2014/main" id="{99A9CA80-7AA2-4DDE-B356-F2F8F50DE41D}"/>
                </a:ext>
              </a:extLst>
            </p:cNvPr>
            <p:cNvSpPr/>
            <p:nvPr/>
          </p:nvSpPr>
          <p:spPr>
            <a:xfrm>
              <a:off x="4317999" y="1538699"/>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6302906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0CE4871-A692-4FE0-AC90-B47E5B467CA5}"/>
              </a:ext>
            </a:extLst>
          </p:cNvPr>
          <p:cNvSpPr txBox="1"/>
          <p:nvPr/>
        </p:nvSpPr>
        <p:spPr>
          <a:xfrm>
            <a:off x="237066" y="177800"/>
            <a:ext cx="11455400" cy="20590252"/>
          </a:xfrm>
          <a:prstGeom prst="rect">
            <a:avLst/>
          </a:prstGeom>
          <a:noFill/>
        </p:spPr>
        <p:txBody>
          <a:bodyPr wrap="square" rtlCol="0">
            <a:spAutoFit/>
          </a:bodyPr>
          <a:lstStyle/>
          <a:p>
            <a:pPr algn="l" fontAlgn="base"/>
            <a:r>
              <a:rPr lang="da-DK" sz="3600" b="1" i="0" dirty="0">
                <a:solidFill>
                  <a:srgbClr val="000000"/>
                </a:solidFill>
                <a:effectLst/>
                <a:latin typeface="inherit"/>
              </a:rPr>
              <a:t>Vi flakkede alle om som får,</a:t>
            </a:r>
          </a:p>
          <a:p>
            <a:pPr algn="l" fontAlgn="base"/>
            <a:r>
              <a:rPr lang="da-DK" sz="3600" b="1" i="0" dirty="0">
                <a:solidFill>
                  <a:srgbClr val="000000"/>
                </a:solidFill>
                <a:effectLst/>
                <a:latin typeface="inherit"/>
              </a:rPr>
              <a:t>vi vendte os hver sin vej;</a:t>
            </a:r>
          </a:p>
          <a:p>
            <a:pPr algn="l" fontAlgn="base"/>
            <a:r>
              <a:rPr lang="da-DK" sz="3600" b="1" i="0" dirty="0">
                <a:solidFill>
                  <a:srgbClr val="000000"/>
                </a:solidFill>
                <a:effectLst/>
                <a:latin typeface="inherit"/>
              </a:rPr>
              <a:t>men Herren lod al vor skyld ramme ham.</a:t>
            </a:r>
          </a:p>
          <a:p>
            <a:pPr algn="l" fontAlgn="base"/>
            <a:r>
              <a:rPr lang="da-DK" sz="3600" b="1" i="0" dirty="0">
                <a:solidFill>
                  <a:srgbClr val="000000"/>
                </a:solidFill>
                <a:effectLst/>
                <a:latin typeface="inherit"/>
              </a:rPr>
              <a:t> Han blev plaget og mishandlet,</a:t>
            </a:r>
          </a:p>
          <a:p>
            <a:pPr algn="l" fontAlgn="base"/>
            <a:r>
              <a:rPr lang="da-DK" sz="3600" b="1" i="0" dirty="0">
                <a:solidFill>
                  <a:srgbClr val="000000"/>
                </a:solidFill>
                <a:effectLst/>
                <a:latin typeface="inherit"/>
              </a:rPr>
              <a:t>men han åbnede ikke sin mund;</a:t>
            </a:r>
          </a:p>
          <a:p>
            <a:pPr algn="l" fontAlgn="base"/>
            <a:r>
              <a:rPr lang="da-DK" sz="3600" b="1" i="0" dirty="0">
                <a:solidFill>
                  <a:srgbClr val="000000"/>
                </a:solidFill>
                <a:effectLst/>
                <a:latin typeface="inherit"/>
              </a:rPr>
              <a:t>som et lam, der føres til slagtning,</a:t>
            </a:r>
          </a:p>
          <a:p>
            <a:pPr algn="l" fontAlgn="base"/>
            <a:r>
              <a:rPr lang="da-DK" sz="3600" b="1" i="0" dirty="0">
                <a:solidFill>
                  <a:srgbClr val="000000"/>
                </a:solidFill>
                <a:effectLst/>
                <a:latin typeface="inherit"/>
              </a:rPr>
              <a:t>som et får, der er stumt, mens det klippes,</a:t>
            </a:r>
          </a:p>
          <a:p>
            <a:pPr algn="l" fontAlgn="base"/>
            <a:r>
              <a:rPr lang="da-DK" sz="3600" b="1" i="0" dirty="0">
                <a:solidFill>
                  <a:srgbClr val="000000"/>
                </a:solidFill>
                <a:effectLst/>
                <a:latin typeface="inherit"/>
              </a:rPr>
              <a:t>åbnede han ikke sin mund.</a:t>
            </a: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i="0" dirty="0">
              <a:solidFill>
                <a:srgbClr val="000000"/>
              </a:solidFill>
              <a:effectLst/>
              <a:latin typeface="inherit"/>
            </a:endParaRPr>
          </a:p>
          <a:p>
            <a:pPr algn="l" fontAlgn="base"/>
            <a:r>
              <a:rPr lang="da-DK" sz="3600" b="1" i="0" dirty="0">
                <a:solidFill>
                  <a:srgbClr val="000000"/>
                </a:solidFill>
                <a:effectLst/>
                <a:latin typeface="inherit"/>
              </a:rPr>
              <a:t> Fra fængsel og dom blev han taget bort.</a:t>
            </a:r>
          </a:p>
          <a:p>
            <a:pPr algn="l" fontAlgn="base"/>
            <a:r>
              <a:rPr lang="da-DK" sz="3600" b="1" i="0" dirty="0">
                <a:solidFill>
                  <a:srgbClr val="000000"/>
                </a:solidFill>
                <a:effectLst/>
                <a:latin typeface="inherit"/>
              </a:rPr>
              <a:t>Hvem tænkte på hans slægt,</a:t>
            </a:r>
          </a:p>
          <a:p>
            <a:pPr algn="l" fontAlgn="base"/>
            <a:r>
              <a:rPr lang="da-DK" sz="3600" b="1" i="0" dirty="0">
                <a:solidFill>
                  <a:srgbClr val="000000"/>
                </a:solidFill>
                <a:effectLst/>
                <a:latin typeface="inherit"/>
              </a:rPr>
              <a:t>da han blev revet bort fra de levendes land?</a:t>
            </a:r>
          </a:p>
          <a:p>
            <a:pPr algn="l" fontAlgn="base"/>
            <a:r>
              <a:rPr lang="da-DK" sz="3600" b="1" i="0" dirty="0">
                <a:solidFill>
                  <a:srgbClr val="000000"/>
                </a:solidFill>
                <a:effectLst/>
                <a:latin typeface="inherit"/>
              </a:rPr>
              <a:t>For mit folks synd blev han ramt.</a:t>
            </a:r>
          </a:p>
          <a:p>
            <a:pPr algn="l" fontAlgn="base"/>
            <a:r>
              <a:rPr lang="da-DK" sz="3600" b="1" i="0" dirty="0">
                <a:solidFill>
                  <a:srgbClr val="000000"/>
                </a:solidFill>
                <a:effectLst/>
                <a:latin typeface="inherit"/>
              </a:rPr>
              <a:t> Man gav ham grav blandt forbrydere</a:t>
            </a:r>
          </a:p>
          <a:p>
            <a:pPr algn="l" fontAlgn="base"/>
            <a:r>
              <a:rPr lang="da-DK" sz="3600" b="1" i="0" dirty="0">
                <a:solidFill>
                  <a:srgbClr val="000000"/>
                </a:solidFill>
                <a:effectLst/>
                <a:latin typeface="inherit"/>
              </a:rPr>
              <a:t>og gravplads blandt de rige,</a:t>
            </a:r>
          </a:p>
          <a:p>
            <a:pPr algn="l" fontAlgn="base"/>
            <a:r>
              <a:rPr lang="da-DK" sz="3600" b="1" i="0" dirty="0">
                <a:solidFill>
                  <a:srgbClr val="000000"/>
                </a:solidFill>
                <a:effectLst/>
                <a:latin typeface="inherit"/>
              </a:rPr>
              <a:t>skønt han ikke havde øvet uret,</a:t>
            </a:r>
          </a:p>
          <a:p>
            <a:pPr algn="l" fontAlgn="base"/>
            <a:r>
              <a:rPr lang="da-DK" sz="3600" b="1" i="0" dirty="0">
                <a:solidFill>
                  <a:srgbClr val="000000"/>
                </a:solidFill>
                <a:effectLst/>
                <a:latin typeface="inherit"/>
              </a:rPr>
              <a:t>der fandtes ikke svig i hans mund.</a:t>
            </a:r>
          </a:p>
          <a:p>
            <a:pPr algn="l" fontAlgn="base"/>
            <a:r>
              <a:rPr lang="da-DK" sz="3600" b="1" i="0" dirty="0">
                <a:solidFill>
                  <a:srgbClr val="000000"/>
                </a:solidFill>
                <a:effectLst/>
                <a:latin typeface="inherit"/>
              </a:rPr>
              <a:t> Det var Herrens vilje at knuse ham med sygdom.</a:t>
            </a:r>
          </a:p>
          <a:p>
            <a:pPr algn="l" fontAlgn="base"/>
            <a:r>
              <a:rPr lang="da-DK" sz="3600" b="1" i="0" dirty="0">
                <a:solidFill>
                  <a:srgbClr val="000000"/>
                </a:solidFill>
                <a:effectLst/>
                <a:latin typeface="inherit"/>
              </a:rPr>
              <a:t>Når hans liv er bragt som skyldoffer,</a:t>
            </a:r>
          </a:p>
          <a:p>
            <a:pPr algn="l" fontAlgn="base"/>
            <a:r>
              <a:rPr lang="da-DK" sz="3600" b="1" i="0" dirty="0">
                <a:solidFill>
                  <a:srgbClr val="000000"/>
                </a:solidFill>
                <a:effectLst/>
                <a:latin typeface="inherit"/>
              </a:rPr>
              <a:t>ser han afkom og får et langt liv,</a:t>
            </a:r>
          </a:p>
          <a:p>
            <a:pPr algn="l" fontAlgn="base"/>
            <a:r>
              <a:rPr lang="da-DK" sz="3600" b="1" i="0" dirty="0">
                <a:solidFill>
                  <a:srgbClr val="000000"/>
                </a:solidFill>
                <a:effectLst/>
                <a:latin typeface="inherit"/>
              </a:rPr>
              <a:t>og Herrens vilje lykkes ved ham.</a:t>
            </a:r>
          </a:p>
          <a:p>
            <a:pPr algn="l" fontAlgn="base"/>
            <a:r>
              <a:rPr lang="da-DK" sz="3600" b="1" i="0" dirty="0">
                <a:solidFill>
                  <a:srgbClr val="000000"/>
                </a:solidFill>
                <a:effectLst/>
                <a:latin typeface="inherit"/>
              </a:rPr>
              <a:t> Efter sin lidelse ser han lys,</a:t>
            </a:r>
          </a:p>
          <a:p>
            <a:pPr algn="l" fontAlgn="base"/>
            <a:r>
              <a:rPr lang="da-DK" sz="3600" b="1" i="0" dirty="0">
                <a:solidFill>
                  <a:srgbClr val="000000"/>
                </a:solidFill>
                <a:effectLst/>
                <a:latin typeface="inherit"/>
              </a:rPr>
              <a:t>han mættes ved sin indsigt.</a:t>
            </a:r>
          </a:p>
          <a:p>
            <a:pPr algn="l" fontAlgn="base"/>
            <a:r>
              <a:rPr lang="da-DK" sz="3600" b="1" i="0" dirty="0">
                <a:solidFill>
                  <a:srgbClr val="000000"/>
                </a:solidFill>
                <a:effectLst/>
                <a:latin typeface="inherit"/>
              </a:rPr>
              <a:t>Min tjener bringer retfærdighed til de mange,</a:t>
            </a:r>
          </a:p>
          <a:p>
            <a:pPr algn="l" fontAlgn="base"/>
            <a:r>
              <a:rPr lang="da-DK" sz="3600" b="1" i="0" dirty="0">
                <a:solidFill>
                  <a:srgbClr val="000000"/>
                </a:solidFill>
                <a:effectLst/>
                <a:latin typeface="inherit"/>
              </a:rPr>
              <a:t>og han bærer på deres synder.</a:t>
            </a:r>
          </a:p>
          <a:p>
            <a:pPr algn="l" fontAlgn="base"/>
            <a:r>
              <a:rPr lang="da-DK" sz="3600" b="1" i="0" dirty="0">
                <a:solidFill>
                  <a:srgbClr val="000000"/>
                </a:solidFill>
                <a:effectLst/>
                <a:latin typeface="inherit"/>
              </a:rPr>
              <a:t> Derfor giver jeg ham del med de store,</a:t>
            </a:r>
          </a:p>
          <a:p>
            <a:pPr algn="l" fontAlgn="base"/>
            <a:r>
              <a:rPr lang="da-DK" sz="3600" b="1" i="0" dirty="0">
                <a:solidFill>
                  <a:srgbClr val="000000"/>
                </a:solidFill>
                <a:effectLst/>
                <a:latin typeface="inherit"/>
              </a:rPr>
              <a:t>med de mægtige deler han bytte,</a:t>
            </a:r>
          </a:p>
          <a:p>
            <a:pPr algn="l" fontAlgn="base"/>
            <a:r>
              <a:rPr lang="da-DK" sz="3600" b="1" i="0" dirty="0">
                <a:solidFill>
                  <a:srgbClr val="000000"/>
                </a:solidFill>
                <a:effectLst/>
                <a:latin typeface="inherit"/>
              </a:rPr>
              <a:t>fordi han hengav sit liv til døden</a:t>
            </a:r>
          </a:p>
          <a:p>
            <a:pPr algn="l" fontAlgn="base"/>
            <a:r>
              <a:rPr lang="da-DK" sz="3600" b="1" i="0" dirty="0">
                <a:solidFill>
                  <a:srgbClr val="000000"/>
                </a:solidFill>
                <a:effectLst/>
                <a:latin typeface="inherit"/>
              </a:rPr>
              <a:t>og blev regnet blandt lovbrydere.</a:t>
            </a:r>
          </a:p>
          <a:p>
            <a:pPr algn="l" fontAlgn="base"/>
            <a:r>
              <a:rPr lang="da-DK" sz="3600" b="1" i="0" dirty="0">
                <a:solidFill>
                  <a:srgbClr val="000000"/>
                </a:solidFill>
                <a:effectLst/>
                <a:latin typeface="inherit"/>
              </a:rPr>
              <a:t>Men han bar de manges synd</a:t>
            </a:r>
          </a:p>
          <a:p>
            <a:pPr algn="l" fontAlgn="base"/>
            <a:r>
              <a:rPr lang="da-DK" sz="3600" b="1" i="0" dirty="0">
                <a:solidFill>
                  <a:srgbClr val="000000"/>
                </a:solidFill>
                <a:effectLst/>
                <a:latin typeface="inherit"/>
              </a:rPr>
              <a:t>og trådte i stedet for syndere.</a:t>
            </a:r>
          </a:p>
          <a:p>
            <a:br>
              <a:rPr lang="da-DK" sz="3600" b="1" dirty="0"/>
            </a:br>
            <a:endParaRPr lang="da-DK" sz="3600" b="1" i="0" dirty="0">
              <a:solidFill>
                <a:srgbClr val="000000"/>
              </a:solidFill>
              <a:effectLst/>
              <a:latin typeface="inherit"/>
            </a:endParaRPr>
          </a:p>
        </p:txBody>
      </p:sp>
    </p:spTree>
    <p:extLst>
      <p:ext uri="{BB962C8B-B14F-4D97-AF65-F5344CB8AC3E}">
        <p14:creationId xmlns:p14="http://schemas.microsoft.com/office/powerpoint/2010/main" val="40058948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0CE4871-A692-4FE0-AC90-B47E5B467CA5}"/>
              </a:ext>
            </a:extLst>
          </p:cNvPr>
          <p:cNvSpPr txBox="1"/>
          <p:nvPr/>
        </p:nvSpPr>
        <p:spPr>
          <a:xfrm>
            <a:off x="237066" y="177800"/>
            <a:ext cx="11455400" cy="15604272"/>
          </a:xfrm>
          <a:prstGeom prst="rect">
            <a:avLst/>
          </a:prstGeom>
          <a:noFill/>
        </p:spPr>
        <p:txBody>
          <a:bodyPr wrap="square" rtlCol="0">
            <a:spAutoFit/>
          </a:bodyPr>
          <a:lstStyle/>
          <a:p>
            <a:pPr algn="l" fontAlgn="base"/>
            <a:r>
              <a:rPr lang="da-DK" sz="3600" b="1" i="0" dirty="0">
                <a:solidFill>
                  <a:srgbClr val="000000"/>
                </a:solidFill>
                <a:effectLst/>
                <a:latin typeface="inherit"/>
              </a:rPr>
              <a:t>Fra fængsel og dom blev han taget bort.</a:t>
            </a:r>
          </a:p>
          <a:p>
            <a:pPr algn="l" fontAlgn="base"/>
            <a:r>
              <a:rPr lang="da-DK" sz="3600" b="1" i="0" dirty="0">
                <a:solidFill>
                  <a:srgbClr val="000000"/>
                </a:solidFill>
                <a:effectLst/>
                <a:latin typeface="inherit"/>
              </a:rPr>
              <a:t>Hvem tænkte på hans slægt,</a:t>
            </a:r>
          </a:p>
          <a:p>
            <a:pPr algn="l" fontAlgn="base"/>
            <a:r>
              <a:rPr lang="da-DK" sz="3600" b="1" i="0" dirty="0">
                <a:solidFill>
                  <a:srgbClr val="000000"/>
                </a:solidFill>
                <a:effectLst/>
                <a:latin typeface="inherit"/>
              </a:rPr>
              <a:t>da han blev revet bort fra de levendes land?</a:t>
            </a:r>
          </a:p>
          <a:p>
            <a:pPr algn="l" fontAlgn="base"/>
            <a:r>
              <a:rPr lang="da-DK" sz="3600" b="1" i="0" dirty="0">
                <a:solidFill>
                  <a:srgbClr val="000000"/>
                </a:solidFill>
                <a:effectLst/>
                <a:latin typeface="inherit"/>
              </a:rPr>
              <a:t>For mit folks synd blev han ramt.</a:t>
            </a:r>
          </a:p>
          <a:p>
            <a:pPr algn="l" fontAlgn="base"/>
            <a:r>
              <a:rPr lang="da-DK" sz="3600" b="1" i="0" dirty="0">
                <a:solidFill>
                  <a:srgbClr val="000000"/>
                </a:solidFill>
                <a:effectLst/>
                <a:latin typeface="inherit"/>
              </a:rPr>
              <a:t> </a:t>
            </a:r>
            <a:r>
              <a:rPr lang="da-DK" sz="3600" b="1" i="0" dirty="0">
                <a:solidFill>
                  <a:srgbClr val="C00000"/>
                </a:solidFill>
                <a:effectLst/>
                <a:latin typeface="inherit"/>
              </a:rPr>
              <a:t>Man gav ham grav blandt forbrydere</a:t>
            </a:r>
          </a:p>
          <a:p>
            <a:pPr algn="l" fontAlgn="base"/>
            <a:r>
              <a:rPr lang="da-DK" sz="3600" b="1" i="0" dirty="0">
                <a:solidFill>
                  <a:srgbClr val="C00000"/>
                </a:solidFill>
                <a:effectLst/>
                <a:latin typeface="inherit"/>
              </a:rPr>
              <a:t>og gravplads blandt de rige,</a:t>
            </a:r>
          </a:p>
          <a:p>
            <a:pPr algn="l" fontAlgn="base"/>
            <a:r>
              <a:rPr lang="da-DK" sz="3600" b="1" i="0" dirty="0">
                <a:solidFill>
                  <a:srgbClr val="000000"/>
                </a:solidFill>
                <a:effectLst/>
                <a:latin typeface="inherit"/>
              </a:rPr>
              <a:t>skønt han ikke havde øvet uret,</a:t>
            </a:r>
          </a:p>
          <a:p>
            <a:pPr algn="l" fontAlgn="base"/>
            <a:r>
              <a:rPr lang="da-DK" sz="3600" b="1" i="0" dirty="0">
                <a:solidFill>
                  <a:srgbClr val="000000"/>
                </a:solidFill>
                <a:effectLst/>
                <a:latin typeface="inherit"/>
              </a:rPr>
              <a:t>der fandtes ikke svig i hans mund.</a:t>
            </a:r>
          </a:p>
          <a:p>
            <a:pPr algn="l" fontAlgn="base"/>
            <a:r>
              <a:rPr lang="da-DK" sz="3600" b="1" i="0" dirty="0">
                <a:solidFill>
                  <a:srgbClr val="000000"/>
                </a:solidFill>
                <a:effectLst/>
                <a:latin typeface="inherit"/>
              </a:rPr>
              <a:t> </a:t>
            </a: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dirty="0">
              <a:solidFill>
                <a:srgbClr val="000000"/>
              </a:solidFill>
              <a:latin typeface="inherit"/>
            </a:endParaRPr>
          </a:p>
          <a:p>
            <a:pPr algn="l" fontAlgn="base"/>
            <a:r>
              <a:rPr lang="da-DK" sz="3600" b="1" i="0" dirty="0">
                <a:solidFill>
                  <a:srgbClr val="000000"/>
                </a:solidFill>
                <a:effectLst/>
                <a:latin typeface="inherit"/>
              </a:rPr>
              <a:t>Det var Herrens vilje at knuse ham med sygdom.</a:t>
            </a:r>
          </a:p>
          <a:p>
            <a:pPr algn="l" fontAlgn="base"/>
            <a:r>
              <a:rPr lang="da-DK" sz="3600" b="1" i="0" dirty="0">
                <a:solidFill>
                  <a:srgbClr val="000000"/>
                </a:solidFill>
                <a:effectLst/>
                <a:latin typeface="inherit"/>
              </a:rPr>
              <a:t>Når hans liv er bragt som skyldoffer,</a:t>
            </a:r>
          </a:p>
          <a:p>
            <a:pPr algn="l" fontAlgn="base"/>
            <a:r>
              <a:rPr lang="da-DK" sz="3600" b="1" i="0" dirty="0">
                <a:solidFill>
                  <a:srgbClr val="000000"/>
                </a:solidFill>
                <a:effectLst/>
                <a:latin typeface="inherit"/>
              </a:rPr>
              <a:t>ser han afkom og får et langt liv,</a:t>
            </a:r>
          </a:p>
          <a:p>
            <a:pPr algn="l" fontAlgn="base"/>
            <a:r>
              <a:rPr lang="da-DK" sz="3600" b="1" i="0" dirty="0">
                <a:solidFill>
                  <a:srgbClr val="000000"/>
                </a:solidFill>
                <a:effectLst/>
                <a:latin typeface="inherit"/>
              </a:rPr>
              <a:t>og Herrens vilje lykkes ved ham.</a:t>
            </a:r>
          </a:p>
          <a:p>
            <a:pPr algn="l" fontAlgn="base"/>
            <a:r>
              <a:rPr lang="da-DK" sz="3600" b="1" i="0" dirty="0">
                <a:solidFill>
                  <a:srgbClr val="000000"/>
                </a:solidFill>
                <a:effectLst/>
                <a:latin typeface="inherit"/>
              </a:rPr>
              <a:t> Efter sin lidelse ser han lys,</a:t>
            </a:r>
          </a:p>
          <a:p>
            <a:pPr algn="l" fontAlgn="base"/>
            <a:r>
              <a:rPr lang="da-DK" sz="3600" b="1" i="0" dirty="0">
                <a:solidFill>
                  <a:srgbClr val="000000"/>
                </a:solidFill>
                <a:effectLst/>
                <a:latin typeface="inherit"/>
              </a:rPr>
              <a:t>han mættes ved sin indsigt.</a:t>
            </a:r>
          </a:p>
          <a:p>
            <a:pPr algn="l" fontAlgn="base"/>
            <a:r>
              <a:rPr lang="da-DK" sz="3600" b="1" i="0" dirty="0">
                <a:solidFill>
                  <a:srgbClr val="000000"/>
                </a:solidFill>
                <a:effectLst/>
                <a:latin typeface="inherit"/>
              </a:rPr>
              <a:t>Min tjener bringer retfærdighed til de mange,</a:t>
            </a:r>
          </a:p>
          <a:p>
            <a:pPr algn="l" fontAlgn="base"/>
            <a:r>
              <a:rPr lang="da-DK" sz="3600" b="1" i="0" dirty="0">
                <a:solidFill>
                  <a:srgbClr val="000000"/>
                </a:solidFill>
                <a:effectLst/>
                <a:latin typeface="inherit"/>
              </a:rPr>
              <a:t>og han bærer på deres synder.</a:t>
            </a:r>
          </a:p>
          <a:p>
            <a:pPr algn="l" fontAlgn="base"/>
            <a:r>
              <a:rPr lang="da-DK" sz="3600" b="1" i="0" dirty="0">
                <a:solidFill>
                  <a:srgbClr val="000000"/>
                </a:solidFill>
                <a:effectLst/>
                <a:latin typeface="inherit"/>
              </a:rPr>
              <a:t> Derfor giver jeg ham del med de store,</a:t>
            </a:r>
          </a:p>
          <a:p>
            <a:pPr algn="l" fontAlgn="base"/>
            <a:r>
              <a:rPr lang="da-DK" sz="3600" b="1" i="0" dirty="0">
                <a:solidFill>
                  <a:srgbClr val="000000"/>
                </a:solidFill>
                <a:effectLst/>
                <a:latin typeface="inherit"/>
              </a:rPr>
              <a:t>med de mægtige deler han bytte,</a:t>
            </a:r>
          </a:p>
          <a:p>
            <a:pPr algn="l" fontAlgn="base"/>
            <a:r>
              <a:rPr lang="da-DK" sz="3600" b="1" i="0" dirty="0">
                <a:solidFill>
                  <a:srgbClr val="000000"/>
                </a:solidFill>
                <a:effectLst/>
                <a:latin typeface="inherit"/>
              </a:rPr>
              <a:t>fordi han hengav sit liv til døden</a:t>
            </a:r>
          </a:p>
          <a:p>
            <a:pPr algn="l" fontAlgn="base"/>
            <a:r>
              <a:rPr lang="da-DK" sz="3600" b="1" i="0" dirty="0">
                <a:solidFill>
                  <a:srgbClr val="000000"/>
                </a:solidFill>
                <a:effectLst/>
                <a:latin typeface="inherit"/>
              </a:rPr>
              <a:t>og blev regnet blandt lovbrydere.</a:t>
            </a:r>
          </a:p>
          <a:p>
            <a:pPr algn="l" fontAlgn="base"/>
            <a:r>
              <a:rPr lang="da-DK" sz="3600" b="1" i="0" dirty="0">
                <a:solidFill>
                  <a:srgbClr val="000000"/>
                </a:solidFill>
                <a:effectLst/>
                <a:latin typeface="inherit"/>
              </a:rPr>
              <a:t>Men han bar de manges synd</a:t>
            </a:r>
          </a:p>
          <a:p>
            <a:pPr algn="l" fontAlgn="base"/>
            <a:r>
              <a:rPr lang="da-DK" sz="3600" b="1" i="0" dirty="0">
                <a:solidFill>
                  <a:srgbClr val="000000"/>
                </a:solidFill>
                <a:effectLst/>
                <a:latin typeface="inherit"/>
              </a:rPr>
              <a:t>og trådte i stedet for syndere.</a:t>
            </a:r>
          </a:p>
          <a:p>
            <a:br>
              <a:rPr lang="da-DK" sz="3600" b="1" dirty="0"/>
            </a:br>
            <a:endParaRPr lang="da-DK" sz="3600" b="1" i="0" dirty="0">
              <a:solidFill>
                <a:srgbClr val="000000"/>
              </a:solidFill>
              <a:effectLst/>
              <a:latin typeface="inherit"/>
            </a:endParaRPr>
          </a:p>
        </p:txBody>
      </p:sp>
    </p:spTree>
    <p:extLst>
      <p:ext uri="{BB962C8B-B14F-4D97-AF65-F5344CB8AC3E}">
        <p14:creationId xmlns:p14="http://schemas.microsoft.com/office/powerpoint/2010/main" val="20523670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0CE4871-A692-4FE0-AC90-B47E5B467CA5}"/>
              </a:ext>
            </a:extLst>
          </p:cNvPr>
          <p:cNvSpPr txBox="1"/>
          <p:nvPr/>
        </p:nvSpPr>
        <p:spPr>
          <a:xfrm>
            <a:off x="237066" y="177800"/>
            <a:ext cx="11455400" cy="20036254"/>
          </a:xfrm>
          <a:prstGeom prst="rect">
            <a:avLst/>
          </a:prstGeom>
          <a:noFill/>
        </p:spPr>
        <p:txBody>
          <a:bodyPr wrap="square" rtlCol="0">
            <a:spAutoFit/>
          </a:bodyPr>
          <a:lstStyle/>
          <a:p>
            <a:pPr algn="l" fontAlgn="base"/>
            <a:r>
              <a:rPr lang="da-DK" sz="3600" b="1" i="0" dirty="0">
                <a:solidFill>
                  <a:srgbClr val="000000"/>
                </a:solidFill>
                <a:effectLst/>
                <a:latin typeface="inherit"/>
              </a:rPr>
              <a:t> </a:t>
            </a:r>
            <a:r>
              <a:rPr lang="da-DK" sz="3600" b="1" i="0" dirty="0">
                <a:solidFill>
                  <a:srgbClr val="C00000"/>
                </a:solidFill>
                <a:effectLst/>
                <a:latin typeface="inherit"/>
              </a:rPr>
              <a:t>Man gav ham grav blandt forbrydere</a:t>
            </a:r>
          </a:p>
          <a:p>
            <a:pPr algn="l" fontAlgn="base"/>
            <a:r>
              <a:rPr lang="da-DK" sz="3600" b="1" i="0" dirty="0">
                <a:solidFill>
                  <a:srgbClr val="C00000"/>
                </a:solidFill>
                <a:effectLst/>
                <a:latin typeface="inherit"/>
              </a:rPr>
              <a:t>og gravplads blandt de rige,</a:t>
            </a:r>
          </a:p>
          <a:p>
            <a:pPr algn="l" fontAlgn="base"/>
            <a:endParaRPr lang="da-DK" sz="3600" b="1" dirty="0">
              <a:solidFill>
                <a:srgbClr val="C00000"/>
              </a:solidFill>
              <a:latin typeface="inherit"/>
            </a:endParaRPr>
          </a:p>
          <a:p>
            <a:pPr algn="l" fontAlgn="base"/>
            <a:endParaRPr lang="da-DK" sz="3600" b="1" dirty="0">
              <a:solidFill>
                <a:srgbClr val="C00000"/>
              </a:solidFill>
              <a:latin typeface="inherit"/>
            </a:endParaRPr>
          </a:p>
          <a:p>
            <a:pPr algn="l" fontAlgn="base"/>
            <a:endParaRPr lang="da-DK" sz="3600" b="1" dirty="0">
              <a:solidFill>
                <a:srgbClr val="C00000"/>
              </a:solidFill>
              <a:latin typeface="inherit"/>
            </a:endParaRPr>
          </a:p>
          <a:p>
            <a:pPr algn="l" fontAlgn="base"/>
            <a:endParaRPr lang="da-DK" sz="3600" b="1" dirty="0">
              <a:solidFill>
                <a:srgbClr val="C00000"/>
              </a:solidFill>
              <a:latin typeface="inherit"/>
            </a:endParaRPr>
          </a:p>
          <a:p>
            <a:pPr algn="l" fontAlgn="base"/>
            <a:r>
              <a:rPr lang="da-DK" sz="3600" b="1" i="0" dirty="0">
                <a:effectLst/>
                <a:latin typeface="inherit"/>
              </a:rPr>
              <a:t>Evangelierne:</a:t>
            </a:r>
          </a:p>
          <a:p>
            <a:pPr algn="l" fontAlgn="base"/>
            <a:r>
              <a:rPr lang="da-DK" sz="3600" b="1" dirty="0">
                <a:latin typeface="inherit"/>
              </a:rPr>
              <a:t>Korsfæstet sammen med forbrydere</a:t>
            </a:r>
          </a:p>
          <a:p>
            <a:pPr algn="l" fontAlgn="base"/>
            <a:r>
              <a:rPr lang="da-DK" sz="3600" b="1" i="0" dirty="0">
                <a:effectLst/>
                <a:latin typeface="inherit"/>
              </a:rPr>
              <a:t>- Men begravet i rigmanden Josefs nye grav (Matt 27,60)</a:t>
            </a: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dirty="0">
              <a:solidFill>
                <a:srgbClr val="000000"/>
              </a:solidFill>
              <a:latin typeface="inherit"/>
            </a:endParaRPr>
          </a:p>
          <a:p>
            <a:pPr algn="l" fontAlgn="base"/>
            <a:r>
              <a:rPr lang="da-DK" sz="3600" b="1" i="0" dirty="0">
                <a:solidFill>
                  <a:srgbClr val="000000"/>
                </a:solidFill>
                <a:effectLst/>
                <a:latin typeface="inherit"/>
              </a:rPr>
              <a:t>Det var Herrens vilje at knuse ham med sygdom.</a:t>
            </a:r>
          </a:p>
          <a:p>
            <a:pPr algn="l" fontAlgn="base"/>
            <a:r>
              <a:rPr lang="da-DK" sz="3600" b="1" i="0" dirty="0">
                <a:solidFill>
                  <a:srgbClr val="000000"/>
                </a:solidFill>
                <a:effectLst/>
                <a:latin typeface="inherit"/>
              </a:rPr>
              <a:t>Når hans liv er bragt som skyldoffer,</a:t>
            </a:r>
          </a:p>
          <a:p>
            <a:pPr algn="l" fontAlgn="base"/>
            <a:r>
              <a:rPr lang="da-DK" sz="3600" b="1" i="0" dirty="0">
                <a:solidFill>
                  <a:srgbClr val="000000"/>
                </a:solidFill>
                <a:effectLst/>
                <a:latin typeface="inherit"/>
              </a:rPr>
              <a:t>ser han afkom og får et langt liv,</a:t>
            </a:r>
          </a:p>
          <a:p>
            <a:pPr algn="l" fontAlgn="base"/>
            <a:r>
              <a:rPr lang="da-DK" sz="3600" b="1" i="0" dirty="0">
                <a:solidFill>
                  <a:srgbClr val="000000"/>
                </a:solidFill>
                <a:effectLst/>
                <a:latin typeface="inherit"/>
              </a:rPr>
              <a:t>og Herrens vilje lykkes ved ham.</a:t>
            </a:r>
          </a:p>
          <a:p>
            <a:pPr algn="l" fontAlgn="base"/>
            <a:r>
              <a:rPr lang="da-DK" sz="3600" b="1" i="0" dirty="0">
                <a:solidFill>
                  <a:srgbClr val="000000"/>
                </a:solidFill>
                <a:effectLst/>
                <a:latin typeface="inherit"/>
              </a:rPr>
              <a:t> Efter sin lidelse ser han lys,</a:t>
            </a:r>
          </a:p>
          <a:p>
            <a:pPr algn="l" fontAlgn="base"/>
            <a:r>
              <a:rPr lang="da-DK" sz="3600" b="1" i="0" dirty="0">
                <a:solidFill>
                  <a:srgbClr val="000000"/>
                </a:solidFill>
                <a:effectLst/>
                <a:latin typeface="inherit"/>
              </a:rPr>
              <a:t>han mættes ved sin indsigt.</a:t>
            </a:r>
          </a:p>
          <a:p>
            <a:pPr algn="l" fontAlgn="base"/>
            <a:r>
              <a:rPr lang="da-DK" sz="3600" b="1" i="0" dirty="0">
                <a:solidFill>
                  <a:srgbClr val="000000"/>
                </a:solidFill>
                <a:effectLst/>
                <a:latin typeface="inherit"/>
              </a:rPr>
              <a:t>Min tjener bringer retfærdighed til de mange,</a:t>
            </a:r>
          </a:p>
          <a:p>
            <a:pPr algn="l" fontAlgn="base"/>
            <a:r>
              <a:rPr lang="da-DK" sz="3600" b="1" i="0" dirty="0">
                <a:solidFill>
                  <a:srgbClr val="000000"/>
                </a:solidFill>
                <a:effectLst/>
                <a:latin typeface="inherit"/>
              </a:rPr>
              <a:t>og han bærer på deres synder.</a:t>
            </a:r>
          </a:p>
          <a:p>
            <a:pPr algn="l" fontAlgn="base"/>
            <a:r>
              <a:rPr lang="da-DK" sz="3600" b="1" i="0" dirty="0">
                <a:solidFill>
                  <a:srgbClr val="000000"/>
                </a:solidFill>
                <a:effectLst/>
                <a:latin typeface="inherit"/>
              </a:rPr>
              <a:t> Derfor giver jeg ham del med de store,</a:t>
            </a:r>
          </a:p>
          <a:p>
            <a:pPr algn="l" fontAlgn="base"/>
            <a:r>
              <a:rPr lang="da-DK" sz="3600" b="1" i="0" dirty="0">
                <a:solidFill>
                  <a:srgbClr val="000000"/>
                </a:solidFill>
                <a:effectLst/>
                <a:latin typeface="inherit"/>
              </a:rPr>
              <a:t>med de mægtige deler han bytte,</a:t>
            </a:r>
          </a:p>
          <a:p>
            <a:pPr algn="l" fontAlgn="base"/>
            <a:r>
              <a:rPr lang="da-DK" sz="3600" b="1" i="0" dirty="0">
                <a:solidFill>
                  <a:srgbClr val="000000"/>
                </a:solidFill>
                <a:effectLst/>
                <a:latin typeface="inherit"/>
              </a:rPr>
              <a:t>fordi han hengav sit liv til døden</a:t>
            </a:r>
          </a:p>
          <a:p>
            <a:pPr algn="l" fontAlgn="base"/>
            <a:r>
              <a:rPr lang="da-DK" sz="3600" b="1" i="0" dirty="0">
                <a:solidFill>
                  <a:srgbClr val="000000"/>
                </a:solidFill>
                <a:effectLst/>
                <a:latin typeface="inherit"/>
              </a:rPr>
              <a:t>og blev regnet blandt lovbrydere.</a:t>
            </a:r>
          </a:p>
          <a:p>
            <a:pPr algn="l" fontAlgn="base"/>
            <a:r>
              <a:rPr lang="da-DK" sz="3600" b="1" i="0" dirty="0">
                <a:solidFill>
                  <a:srgbClr val="000000"/>
                </a:solidFill>
                <a:effectLst/>
                <a:latin typeface="inherit"/>
              </a:rPr>
              <a:t>Men han bar de manges synd</a:t>
            </a:r>
          </a:p>
          <a:p>
            <a:pPr algn="l" fontAlgn="base"/>
            <a:r>
              <a:rPr lang="da-DK" sz="3600" b="1" i="0" dirty="0">
                <a:solidFill>
                  <a:srgbClr val="000000"/>
                </a:solidFill>
                <a:effectLst/>
                <a:latin typeface="inherit"/>
              </a:rPr>
              <a:t>og trådte i stedet for syndere.</a:t>
            </a:r>
          </a:p>
          <a:p>
            <a:br>
              <a:rPr lang="da-DK" sz="3600" b="1" dirty="0"/>
            </a:br>
            <a:endParaRPr lang="da-DK" sz="3600" b="1" i="0" dirty="0">
              <a:solidFill>
                <a:srgbClr val="000000"/>
              </a:solidFill>
              <a:effectLst/>
              <a:latin typeface="inherit"/>
            </a:endParaRPr>
          </a:p>
        </p:txBody>
      </p:sp>
      <p:grpSp>
        <p:nvGrpSpPr>
          <p:cNvPr id="5" name="Gruppe 4">
            <a:extLst>
              <a:ext uri="{FF2B5EF4-FFF2-40B4-BE49-F238E27FC236}">
                <a16:creationId xmlns:a16="http://schemas.microsoft.com/office/drawing/2014/main" id="{9555EA59-30DD-4DE5-A001-E7F87B04DDB5}"/>
              </a:ext>
            </a:extLst>
          </p:cNvPr>
          <p:cNvGrpSpPr/>
          <p:nvPr/>
        </p:nvGrpSpPr>
        <p:grpSpPr>
          <a:xfrm>
            <a:off x="3767666" y="1699566"/>
            <a:ext cx="3318934" cy="1580219"/>
            <a:chOff x="4317999" y="1538699"/>
            <a:chExt cx="3318934" cy="1580219"/>
          </a:xfrm>
        </p:grpSpPr>
        <p:pic>
          <p:nvPicPr>
            <p:cNvPr id="6" name="Billede 5">
              <a:extLst>
                <a:ext uri="{FF2B5EF4-FFF2-40B4-BE49-F238E27FC236}">
                  <a16:creationId xmlns:a16="http://schemas.microsoft.com/office/drawing/2014/main" id="{E7A79F67-19C3-4E6D-9E94-488CCE758EE9}"/>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t="43703" r="22684" b="3025"/>
            <a:stretch/>
          </p:blipFill>
          <p:spPr>
            <a:xfrm>
              <a:off x="5300132" y="1637095"/>
              <a:ext cx="2336801" cy="1383428"/>
            </a:xfrm>
            <a:prstGeom prst="rect">
              <a:avLst/>
            </a:prstGeom>
          </p:spPr>
        </p:pic>
        <p:sp>
          <p:nvSpPr>
            <p:cNvPr id="7" name="Pil: opadgående-nedadgående 6">
              <a:extLst>
                <a:ext uri="{FF2B5EF4-FFF2-40B4-BE49-F238E27FC236}">
                  <a16:creationId xmlns:a16="http://schemas.microsoft.com/office/drawing/2014/main" id="{85C7B9A8-0BD9-4E7E-A7E3-383E4B0176BB}"/>
                </a:ext>
              </a:extLst>
            </p:cNvPr>
            <p:cNvSpPr/>
            <p:nvPr/>
          </p:nvSpPr>
          <p:spPr>
            <a:xfrm>
              <a:off x="4317999" y="1538699"/>
              <a:ext cx="668867" cy="1580219"/>
            </a:xfrm>
            <a:prstGeom prst="upDownArrow">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25316085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0CE4871-A692-4FE0-AC90-B47E5B467CA5}"/>
              </a:ext>
            </a:extLst>
          </p:cNvPr>
          <p:cNvSpPr txBox="1"/>
          <p:nvPr/>
        </p:nvSpPr>
        <p:spPr>
          <a:xfrm>
            <a:off x="237066" y="177800"/>
            <a:ext cx="11455400" cy="11726287"/>
          </a:xfrm>
          <a:prstGeom prst="rect">
            <a:avLst/>
          </a:prstGeom>
          <a:noFill/>
        </p:spPr>
        <p:txBody>
          <a:bodyPr wrap="square" rtlCol="0">
            <a:spAutoFit/>
          </a:bodyPr>
          <a:lstStyle/>
          <a:p>
            <a:pPr algn="l" fontAlgn="base"/>
            <a:r>
              <a:rPr lang="da-DK" sz="3600" b="1" i="0" dirty="0">
                <a:solidFill>
                  <a:srgbClr val="000000"/>
                </a:solidFill>
                <a:effectLst/>
                <a:latin typeface="inherit"/>
              </a:rPr>
              <a:t>Det var Herrens vilje at knuse ham med sygdom.</a:t>
            </a:r>
          </a:p>
          <a:p>
            <a:pPr algn="l" fontAlgn="base"/>
            <a:r>
              <a:rPr lang="da-DK" sz="3600" b="1" i="0" dirty="0">
                <a:solidFill>
                  <a:srgbClr val="000000"/>
                </a:solidFill>
                <a:effectLst/>
                <a:latin typeface="inherit"/>
              </a:rPr>
              <a:t>Når hans liv er bragt som skyldoffer,</a:t>
            </a:r>
          </a:p>
          <a:p>
            <a:pPr algn="l" fontAlgn="base"/>
            <a:r>
              <a:rPr lang="da-DK" sz="3600" b="1" i="0" dirty="0">
                <a:solidFill>
                  <a:srgbClr val="000000"/>
                </a:solidFill>
                <a:effectLst/>
                <a:latin typeface="inherit"/>
              </a:rPr>
              <a:t>ser han afkom og får et langt liv,</a:t>
            </a:r>
          </a:p>
          <a:p>
            <a:pPr algn="l" fontAlgn="base"/>
            <a:r>
              <a:rPr lang="da-DK" sz="3600" b="1" i="0" dirty="0">
                <a:solidFill>
                  <a:srgbClr val="000000"/>
                </a:solidFill>
                <a:effectLst/>
                <a:latin typeface="inherit"/>
              </a:rPr>
              <a:t>og Herrens vilje lykkes ved ham.</a:t>
            </a:r>
          </a:p>
          <a:p>
            <a:pPr algn="l" fontAlgn="base"/>
            <a:r>
              <a:rPr lang="da-DK" sz="3600" b="1" i="0" dirty="0">
                <a:solidFill>
                  <a:srgbClr val="000000"/>
                </a:solidFill>
                <a:effectLst/>
                <a:latin typeface="inherit"/>
              </a:rPr>
              <a:t> Efter sin lidelse ser han lys,</a:t>
            </a:r>
          </a:p>
          <a:p>
            <a:pPr algn="l" fontAlgn="base"/>
            <a:r>
              <a:rPr lang="da-DK" sz="3600" b="1" i="0" dirty="0">
                <a:solidFill>
                  <a:srgbClr val="000000"/>
                </a:solidFill>
                <a:effectLst/>
                <a:latin typeface="inherit"/>
              </a:rPr>
              <a:t>han mættes ved sin indsigt.</a:t>
            </a:r>
          </a:p>
          <a:p>
            <a:pPr algn="l" fontAlgn="base"/>
            <a:r>
              <a:rPr lang="da-DK" sz="3600" b="1" i="0" dirty="0">
                <a:solidFill>
                  <a:srgbClr val="000000"/>
                </a:solidFill>
                <a:effectLst/>
                <a:latin typeface="inherit"/>
              </a:rPr>
              <a:t>Min tjener bringer retfærdighed til de mange,</a:t>
            </a:r>
          </a:p>
          <a:p>
            <a:pPr algn="l" fontAlgn="base"/>
            <a:r>
              <a:rPr lang="da-DK" sz="3600" b="1" i="0" dirty="0">
                <a:solidFill>
                  <a:srgbClr val="000000"/>
                </a:solidFill>
                <a:effectLst/>
                <a:latin typeface="inherit"/>
              </a:rPr>
              <a:t>og han bærer på deres synder.</a:t>
            </a: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dirty="0">
              <a:solidFill>
                <a:srgbClr val="000000"/>
              </a:solidFill>
              <a:latin typeface="inherit"/>
            </a:endParaRPr>
          </a:p>
          <a:p>
            <a:pPr algn="l" fontAlgn="base"/>
            <a:endParaRPr lang="da-DK" sz="3600" b="1" i="0" dirty="0">
              <a:solidFill>
                <a:srgbClr val="000000"/>
              </a:solidFill>
              <a:effectLst/>
              <a:latin typeface="inherit"/>
            </a:endParaRPr>
          </a:p>
          <a:p>
            <a:pPr algn="l" fontAlgn="base"/>
            <a:endParaRPr lang="da-DK" sz="3600" b="1" i="0" dirty="0">
              <a:solidFill>
                <a:srgbClr val="000000"/>
              </a:solidFill>
              <a:effectLst/>
              <a:latin typeface="inherit"/>
            </a:endParaRPr>
          </a:p>
          <a:p>
            <a:pPr algn="l" fontAlgn="base"/>
            <a:r>
              <a:rPr lang="da-DK" sz="3600" b="1" i="0" dirty="0">
                <a:solidFill>
                  <a:srgbClr val="000000"/>
                </a:solidFill>
                <a:effectLst/>
                <a:latin typeface="inherit"/>
              </a:rPr>
              <a:t> Derfor giver jeg ham del med de store,</a:t>
            </a:r>
          </a:p>
          <a:p>
            <a:pPr algn="l" fontAlgn="base"/>
            <a:r>
              <a:rPr lang="da-DK" sz="3600" b="1" i="0" dirty="0">
                <a:solidFill>
                  <a:srgbClr val="000000"/>
                </a:solidFill>
                <a:effectLst/>
                <a:latin typeface="inherit"/>
              </a:rPr>
              <a:t>med de mægtige deler han bytte,</a:t>
            </a:r>
          </a:p>
          <a:p>
            <a:pPr algn="l" fontAlgn="base"/>
            <a:r>
              <a:rPr lang="da-DK" sz="3600" b="1" i="0" dirty="0">
                <a:solidFill>
                  <a:srgbClr val="000000"/>
                </a:solidFill>
                <a:effectLst/>
                <a:latin typeface="inherit"/>
              </a:rPr>
              <a:t>fordi han hengav sit liv til døden</a:t>
            </a:r>
          </a:p>
          <a:p>
            <a:pPr algn="l" fontAlgn="base"/>
            <a:r>
              <a:rPr lang="da-DK" sz="3600" b="1" i="0" dirty="0">
                <a:solidFill>
                  <a:srgbClr val="000000"/>
                </a:solidFill>
                <a:effectLst/>
                <a:latin typeface="inherit"/>
              </a:rPr>
              <a:t>og blev regnet blandt lovbrydere.</a:t>
            </a:r>
          </a:p>
          <a:p>
            <a:pPr algn="l" fontAlgn="base"/>
            <a:r>
              <a:rPr lang="da-DK" sz="3600" b="1" i="0" dirty="0">
                <a:solidFill>
                  <a:srgbClr val="000000"/>
                </a:solidFill>
                <a:effectLst/>
                <a:latin typeface="inherit"/>
              </a:rPr>
              <a:t>Men han bar de manges synd</a:t>
            </a:r>
          </a:p>
          <a:p>
            <a:pPr algn="l" fontAlgn="base"/>
            <a:r>
              <a:rPr lang="da-DK" sz="3600" b="1" i="0" dirty="0">
                <a:solidFill>
                  <a:srgbClr val="000000"/>
                </a:solidFill>
                <a:effectLst/>
                <a:latin typeface="inherit"/>
              </a:rPr>
              <a:t>og trådte i stedet for syndere.</a:t>
            </a:r>
          </a:p>
          <a:p>
            <a:br>
              <a:rPr lang="da-DK" sz="3600" b="1" dirty="0"/>
            </a:br>
            <a:endParaRPr lang="da-DK" sz="3600" b="1" i="0" dirty="0">
              <a:solidFill>
                <a:srgbClr val="000000"/>
              </a:solidFill>
              <a:effectLst/>
              <a:latin typeface="inherit"/>
            </a:endParaRPr>
          </a:p>
        </p:txBody>
      </p:sp>
    </p:spTree>
    <p:extLst>
      <p:ext uri="{BB962C8B-B14F-4D97-AF65-F5344CB8AC3E}">
        <p14:creationId xmlns:p14="http://schemas.microsoft.com/office/powerpoint/2010/main" val="116436738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1713</TotalTime>
  <Words>11139</Words>
  <Application>Microsoft Office PowerPoint</Application>
  <PresentationFormat>Widescreen</PresentationFormat>
  <Paragraphs>902</Paragraphs>
  <Slides>110</Slides>
  <Notes>27</Notes>
  <HiddenSlides>0</HiddenSlides>
  <MMClips>0</MMClips>
  <ScaleCrop>false</ScaleCrop>
  <HeadingPairs>
    <vt:vector size="6" baseType="variant">
      <vt:variant>
        <vt:lpstr>Benyttede skrifttyper</vt:lpstr>
      </vt:variant>
      <vt:variant>
        <vt:i4>14</vt:i4>
      </vt:variant>
      <vt:variant>
        <vt:lpstr>Tema</vt:lpstr>
      </vt:variant>
      <vt:variant>
        <vt:i4>1</vt:i4>
      </vt:variant>
      <vt:variant>
        <vt:lpstr>Slidetitler</vt:lpstr>
      </vt:variant>
      <vt:variant>
        <vt:i4>110</vt:i4>
      </vt:variant>
    </vt:vector>
  </HeadingPairs>
  <TitlesOfParts>
    <vt:vector size="125" baseType="lpstr">
      <vt:lpstr>Arial</vt:lpstr>
      <vt:lpstr>Bahnschrift</vt:lpstr>
      <vt:lpstr>Bahnschrift Condensed</vt:lpstr>
      <vt:lpstr>Bahnschrift SemiBold</vt:lpstr>
      <vt:lpstr>Bahnschrift SemiCondensed</vt:lpstr>
      <vt:lpstr>Calibri</vt:lpstr>
      <vt:lpstr>Calibri Light</vt:lpstr>
      <vt:lpstr>Ezra SIL</vt:lpstr>
      <vt:lpstr>ibm-plex-sans</vt:lpstr>
      <vt:lpstr>inherit</vt:lpstr>
      <vt:lpstr>Manuale</vt:lpstr>
      <vt:lpstr>Segoe UI Emoji</vt:lpstr>
      <vt:lpstr>Times New Roman</vt:lpstr>
      <vt:lpstr>Verdana</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Sprint Aagaard Korsholm</dc:creator>
  <cp:lastModifiedBy>Sprint Aagaard Korsholm</cp:lastModifiedBy>
  <cp:revision>156</cp:revision>
  <dcterms:created xsi:type="dcterms:W3CDTF">2025-01-30T09:36:17Z</dcterms:created>
  <dcterms:modified xsi:type="dcterms:W3CDTF">2025-07-21T09:39:55Z</dcterms:modified>
</cp:coreProperties>
</file>